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9" r:id="rId13"/>
    <p:sldId id="268" r:id="rId14"/>
    <p:sldId id="275" r:id="rId15"/>
    <p:sldId id="271" r:id="rId16"/>
    <p:sldId id="273" r:id="rId17"/>
    <p:sldId id="274"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CF68D0FB-6EDE-4AF4-B0BC-12F82BEFBBA0}" type="datetimeFigureOut">
              <a:rPr lang="cs-CZ" smtClean="0"/>
              <a:pPr/>
              <a:t>25.3.2014</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A24FE02-82EC-46BD-BE9D-ED3B6479CB88}"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F68D0FB-6EDE-4AF4-B0BC-12F82BEFBBA0}"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24FE02-82EC-46BD-BE9D-ED3B6479CB88}"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1A24FE02-82EC-46BD-BE9D-ED3B6479CB88}"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F68D0FB-6EDE-4AF4-B0BC-12F82BEFBBA0}"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CF68D0FB-6EDE-4AF4-B0BC-12F82BEFBBA0}" type="datetimeFigureOut">
              <a:rPr lang="cs-CZ" smtClean="0"/>
              <a:pPr/>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1A24FE02-82EC-46BD-BE9D-ED3B6479CB88}"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CF68D0FB-6EDE-4AF4-B0BC-12F82BEFBBA0}" type="datetimeFigureOut">
              <a:rPr lang="cs-CZ" smtClean="0"/>
              <a:pPr/>
              <a:t>25.3.2014</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A24FE02-82EC-46BD-BE9D-ED3B6479CB88}"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CF68D0FB-6EDE-4AF4-B0BC-12F82BEFBBA0}" type="datetimeFigureOut">
              <a:rPr lang="cs-CZ" smtClean="0"/>
              <a:pPr/>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24FE02-82EC-46BD-BE9D-ED3B6479CB88}"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CF68D0FB-6EDE-4AF4-B0BC-12F82BEFBBA0}" type="datetimeFigureOut">
              <a:rPr lang="cs-CZ" smtClean="0"/>
              <a:pPr/>
              <a:t>25.3.2014</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1A24FE02-82EC-46BD-BE9D-ED3B6479CB88}"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CF68D0FB-6EDE-4AF4-B0BC-12F82BEFBBA0}" type="datetimeFigureOut">
              <a:rPr lang="cs-CZ" smtClean="0"/>
              <a:pPr/>
              <a:t>25.3.2014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1A24FE02-82EC-46BD-BE9D-ED3B6479CB8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CF68D0FB-6EDE-4AF4-B0BC-12F82BEFBBA0}" type="datetimeFigureOut">
              <a:rPr lang="cs-CZ" smtClean="0"/>
              <a:pPr/>
              <a:t>25.3.2014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A24FE02-82EC-46BD-BE9D-ED3B6479CB8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A24FE02-82EC-46BD-BE9D-ED3B6479CB88}"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CF68D0FB-6EDE-4AF4-B0BC-12F82BEFBBA0}" type="datetimeFigureOut">
              <a:rPr lang="cs-CZ" smtClean="0"/>
              <a:pPr/>
              <a:t>25.3.2014</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1A24FE02-82EC-46BD-BE9D-ED3B6479CB88}"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CF68D0FB-6EDE-4AF4-B0BC-12F82BEFBBA0}" type="datetimeFigureOut">
              <a:rPr lang="cs-CZ" smtClean="0"/>
              <a:pPr/>
              <a:t>25.3.2014</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68D0FB-6EDE-4AF4-B0BC-12F82BEFBBA0}" type="datetimeFigureOut">
              <a:rPr lang="cs-CZ" smtClean="0"/>
              <a:pPr/>
              <a:t>25.3.2014</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A24FE02-82EC-46BD-BE9D-ED3B6479CB88}"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Právní skutečnosti </a:t>
            </a:r>
            <a:endParaRPr lang="cs-CZ" dirty="0"/>
          </a:p>
        </p:txBody>
      </p:sp>
      <p:sp>
        <p:nvSpPr>
          <p:cNvPr id="2" name="Nadpis 1"/>
          <p:cNvSpPr>
            <a:spLocks noGrp="1"/>
          </p:cNvSpPr>
          <p:nvPr>
            <p:ph type="ctrTitle"/>
          </p:nvPr>
        </p:nvSpPr>
        <p:spPr/>
        <p:txBody>
          <a:bodyPr/>
          <a:lstStyle/>
          <a:p>
            <a:r>
              <a:rPr lang="cs-CZ" dirty="0" smtClean="0"/>
              <a:t>Právní nauka </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Zdánlivé právní jednání </a:t>
            </a:r>
            <a:endParaRPr lang="cs-CZ" dirty="0"/>
          </a:p>
        </p:txBody>
      </p:sp>
      <p:sp>
        <p:nvSpPr>
          <p:cNvPr id="3" name="TextovéPole 2"/>
          <p:cNvSpPr txBox="1"/>
          <p:nvPr/>
        </p:nvSpPr>
        <p:spPr>
          <a:xfrm>
            <a:off x="428596" y="1857364"/>
            <a:ext cx="6883616" cy="2723823"/>
          </a:xfrm>
          <a:prstGeom prst="rect">
            <a:avLst/>
          </a:prstGeom>
          <a:noFill/>
        </p:spPr>
        <p:txBody>
          <a:bodyPr wrap="none" rtlCol="0">
            <a:spAutoFit/>
          </a:bodyPr>
          <a:lstStyle/>
          <a:p>
            <a:r>
              <a:rPr lang="cs-CZ" dirty="0" smtClean="0"/>
              <a:t>Nejsou splněny náležitosti projevu vůle </a:t>
            </a:r>
          </a:p>
          <a:p>
            <a:endParaRPr lang="cs-CZ" dirty="0" smtClean="0"/>
          </a:p>
          <a:p>
            <a:pPr>
              <a:lnSpc>
                <a:spcPct val="150000"/>
              </a:lnSpc>
              <a:buFont typeface="Wingdings" pitchFamily="2" charset="2"/>
              <a:buChar char="q"/>
            </a:pPr>
            <a:r>
              <a:rPr lang="cs-CZ" dirty="0" smtClean="0"/>
              <a:t>chybí-li vůle </a:t>
            </a:r>
          </a:p>
          <a:p>
            <a:pPr>
              <a:lnSpc>
                <a:spcPct val="150000"/>
              </a:lnSpc>
              <a:buFont typeface="Wingdings" pitchFamily="2" charset="2"/>
              <a:buChar char="q"/>
            </a:pPr>
            <a:r>
              <a:rPr lang="cs-CZ" dirty="0" smtClean="0"/>
              <a:t>Nebyla-li zjevně projevená vážná vůle</a:t>
            </a:r>
          </a:p>
          <a:p>
            <a:pPr>
              <a:lnSpc>
                <a:spcPct val="150000"/>
              </a:lnSpc>
              <a:buFont typeface="Wingdings" pitchFamily="2" charset="2"/>
              <a:buChar char="q"/>
            </a:pPr>
            <a:r>
              <a:rPr lang="cs-CZ" dirty="0" smtClean="0"/>
              <a:t>Nelze-li pro neurčitost nebo nesrozumitelnost zjistit obsah vůle </a:t>
            </a:r>
          </a:p>
          <a:p>
            <a:pPr>
              <a:buFontTx/>
              <a:buChar char="-"/>
            </a:pPr>
            <a:endParaRPr lang="cs-CZ" dirty="0" smtClean="0"/>
          </a:p>
          <a:p>
            <a:endParaRPr lang="cs-CZ" dirty="0" smtClean="0"/>
          </a:p>
          <a:p>
            <a:pPr>
              <a:buFontTx/>
              <a:buChar char="-"/>
            </a:pP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Platnost a neplatnost právního jednání </a:t>
            </a:r>
            <a:endParaRPr lang="cs-CZ" dirty="0"/>
          </a:p>
        </p:txBody>
      </p:sp>
      <p:sp>
        <p:nvSpPr>
          <p:cNvPr id="3" name="TextovéPole 2"/>
          <p:cNvSpPr txBox="1"/>
          <p:nvPr/>
        </p:nvSpPr>
        <p:spPr>
          <a:xfrm>
            <a:off x="642911" y="1643050"/>
            <a:ext cx="8001056" cy="3416320"/>
          </a:xfrm>
          <a:prstGeom prst="rect">
            <a:avLst/>
          </a:prstGeom>
          <a:noFill/>
        </p:spPr>
        <p:txBody>
          <a:bodyPr wrap="square" rtlCol="0">
            <a:spAutoFit/>
          </a:bodyPr>
          <a:lstStyle/>
          <a:p>
            <a:r>
              <a:rPr lang="cs-CZ" b="1" dirty="0" smtClean="0"/>
              <a:t>Na právní jednání je třeba nahlížet spíše jako na platné než jako na neplatné </a:t>
            </a:r>
          </a:p>
          <a:p>
            <a:endParaRPr lang="cs-CZ" dirty="0" smtClean="0"/>
          </a:p>
          <a:p>
            <a:r>
              <a:rPr lang="cs-CZ" dirty="0" smtClean="0"/>
              <a:t>Neplatnost právního jednání závazně stanoví soud, právní jednání prohlášené soudem za neplatné, se považuje jako by právně jednáno nebylo. </a:t>
            </a:r>
          </a:p>
          <a:p>
            <a:r>
              <a:rPr lang="cs-CZ" dirty="0" smtClean="0"/>
              <a:t>Důvody neplatnosti </a:t>
            </a:r>
          </a:p>
          <a:p>
            <a:pPr>
              <a:buFontTx/>
              <a:buChar char="-"/>
            </a:pPr>
            <a:r>
              <a:rPr lang="cs-CZ" dirty="0" smtClean="0"/>
              <a:t>Odporuje dobrým mravům </a:t>
            </a:r>
          </a:p>
          <a:p>
            <a:pPr>
              <a:buFontTx/>
              <a:buChar char="-"/>
            </a:pPr>
            <a:r>
              <a:rPr lang="cs-CZ" dirty="0" smtClean="0"/>
              <a:t>Rozpor se zákonem, za předpokladu, že to smysl a účel zákona vyžaduje</a:t>
            </a:r>
          </a:p>
          <a:p>
            <a:pPr>
              <a:buFontTx/>
              <a:buChar char="-"/>
            </a:pPr>
            <a:r>
              <a:rPr lang="cs-CZ" dirty="0" smtClean="0"/>
              <a:t>Počáteční nemožnost plnění </a:t>
            </a:r>
          </a:p>
          <a:p>
            <a:pPr>
              <a:buFontTx/>
              <a:buChar char="-"/>
            </a:pPr>
            <a:r>
              <a:rPr lang="cs-CZ" dirty="0" smtClean="0"/>
              <a:t>Nedostatek potřebné způsobilosti k jednání </a:t>
            </a:r>
          </a:p>
          <a:p>
            <a:pPr>
              <a:buFontTx/>
              <a:buChar char="-"/>
            </a:pPr>
            <a:r>
              <a:rPr lang="cs-CZ" dirty="0" smtClean="0"/>
              <a:t>Nedostatek formy </a:t>
            </a:r>
          </a:p>
          <a:p>
            <a:pPr>
              <a:buFontTx/>
              <a:buChar char="-"/>
            </a:pPr>
            <a:r>
              <a:rPr lang="cs-CZ" dirty="0" smtClean="0"/>
              <a:t>Omyl určité kvality </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Absolutní a relativní neplatnost</a:t>
            </a:r>
            <a:endParaRPr lang="cs-CZ" dirty="0"/>
          </a:p>
        </p:txBody>
      </p:sp>
      <p:sp>
        <p:nvSpPr>
          <p:cNvPr id="3" name="TextovéPole 2"/>
          <p:cNvSpPr txBox="1"/>
          <p:nvPr/>
        </p:nvSpPr>
        <p:spPr>
          <a:xfrm>
            <a:off x="467545" y="1844824"/>
            <a:ext cx="8424936" cy="3970318"/>
          </a:xfrm>
          <a:prstGeom prst="rect">
            <a:avLst/>
          </a:prstGeom>
          <a:noFill/>
        </p:spPr>
        <p:txBody>
          <a:bodyPr wrap="square" rtlCol="0">
            <a:spAutoFit/>
          </a:bodyPr>
          <a:lstStyle/>
          <a:p>
            <a:r>
              <a:rPr lang="cs-CZ" b="1" dirty="0" smtClean="0"/>
              <a:t>Relativní neplatnost</a:t>
            </a:r>
          </a:p>
          <a:p>
            <a:r>
              <a:rPr lang="cs-CZ" dirty="0" smtClean="0"/>
              <a:t>Na ochranu zájmu určité osoby</a:t>
            </a:r>
          </a:p>
          <a:p>
            <a:r>
              <a:rPr lang="cs-CZ" dirty="0" smtClean="0"/>
              <a:t>Musí dotčena osoba sama uplatnit u soudu, dokud je neuplatní jednání bude platné  </a:t>
            </a:r>
          </a:p>
          <a:p>
            <a:endParaRPr lang="cs-CZ" dirty="0" smtClean="0"/>
          </a:p>
          <a:p>
            <a:r>
              <a:rPr lang="cs-CZ" b="1" dirty="0" smtClean="0"/>
              <a:t>Absolutní neplatnost </a:t>
            </a:r>
          </a:p>
          <a:p>
            <a:r>
              <a:rPr lang="cs-CZ" dirty="0" smtClean="0"/>
              <a:t>Na ochranu veřejného (obecného) zájmu</a:t>
            </a:r>
          </a:p>
          <a:p>
            <a:r>
              <a:rPr lang="cs-CZ" dirty="0" smtClean="0"/>
              <a:t>Nemusí být uplatněna u soudu, soud rozhodne </a:t>
            </a:r>
            <a:r>
              <a:rPr lang="cs-CZ" smtClean="0"/>
              <a:t>o neplatnosti i </a:t>
            </a:r>
            <a:r>
              <a:rPr lang="cs-CZ" dirty="0" smtClean="0"/>
              <a:t>bez návrhu  </a:t>
            </a:r>
          </a:p>
          <a:p>
            <a:r>
              <a:rPr lang="cs-CZ" u="sng" dirty="0" smtClean="0"/>
              <a:t>Důvody absolutní neplatnosti </a:t>
            </a:r>
          </a:p>
          <a:p>
            <a:pPr>
              <a:buFont typeface="Arial" pitchFamily="34" charset="0"/>
              <a:buChar char="•"/>
            </a:pPr>
            <a:r>
              <a:rPr lang="cs-CZ" dirty="0" smtClean="0"/>
              <a:t>Zjevný  rozpor s dobrými mravy </a:t>
            </a:r>
          </a:p>
          <a:p>
            <a:pPr>
              <a:buFont typeface="Arial" pitchFamily="34" charset="0"/>
              <a:buChar char="•"/>
            </a:pPr>
            <a:r>
              <a:rPr lang="cs-CZ" dirty="0" smtClean="0"/>
              <a:t>Rozpor se zákonem za podmínky že právní jednání zjevně narušuje veřejný pořádek</a:t>
            </a:r>
          </a:p>
          <a:p>
            <a:pPr>
              <a:buFont typeface="Arial" pitchFamily="34" charset="0"/>
              <a:buChar char="•"/>
            </a:pPr>
            <a:r>
              <a:rPr lang="cs-CZ" dirty="0" smtClean="0"/>
              <a:t>Plnění od počátku nemožné</a:t>
            </a: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Relativní neúčinnost </a:t>
            </a:r>
            <a:r>
              <a:rPr lang="cs-CZ" smtClean="0"/>
              <a:t>„odporovatelnost“</a:t>
            </a:r>
            <a:endParaRPr lang="cs-CZ" dirty="0"/>
          </a:p>
        </p:txBody>
      </p:sp>
      <p:sp>
        <p:nvSpPr>
          <p:cNvPr id="3" name="TextovéPole 2"/>
          <p:cNvSpPr txBox="1"/>
          <p:nvPr/>
        </p:nvSpPr>
        <p:spPr>
          <a:xfrm>
            <a:off x="714348" y="1857364"/>
            <a:ext cx="7643866" cy="1754326"/>
          </a:xfrm>
          <a:prstGeom prst="rect">
            <a:avLst/>
          </a:prstGeom>
          <a:noFill/>
        </p:spPr>
        <p:txBody>
          <a:bodyPr wrap="square" rtlCol="0">
            <a:spAutoFit/>
          </a:bodyPr>
          <a:lstStyle/>
          <a:p>
            <a:r>
              <a:rPr lang="cs-CZ" dirty="0" smtClean="0"/>
              <a:t>Relativně neúčinné budou některé právní jednání, kterými dlužník zkracuje uspokojení soudem přiznané (vymahatelné) pohledávky věřitele. Jedná se o vadu právního úkonu spočívající v nepřípustném obsahu. Odporovatelnost znamená, že takový právní úkon může být soudem prohlášen za neúčinný, ovšem pouze ve vztahu k věřiteli, jehož pohledávka byla zkrácena.</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Promlčení </a:t>
            </a:r>
            <a:endParaRPr lang="cs-CZ" dirty="0"/>
          </a:p>
        </p:txBody>
      </p:sp>
      <p:sp>
        <p:nvSpPr>
          <p:cNvPr id="3" name="TextovéPole 2"/>
          <p:cNvSpPr txBox="1"/>
          <p:nvPr/>
        </p:nvSpPr>
        <p:spPr>
          <a:xfrm>
            <a:off x="467544" y="1988840"/>
            <a:ext cx="8424936" cy="2585323"/>
          </a:xfrm>
          <a:prstGeom prst="rect">
            <a:avLst/>
          </a:prstGeom>
          <a:noFill/>
        </p:spPr>
        <p:txBody>
          <a:bodyPr wrap="square" rtlCol="0">
            <a:spAutoFit/>
          </a:bodyPr>
          <a:lstStyle/>
          <a:p>
            <a:r>
              <a:rPr lang="cs-CZ" dirty="0" smtClean="0"/>
              <a:t>Následek marného uplynutí lhůty dané k uplatnění (vykonání) práva, který spočívá v tom, že se právo oslabí. Promlčené právo trvá dál jako právo naturální (právo, které postrádá soudní ochranu) </a:t>
            </a:r>
          </a:p>
          <a:p>
            <a:endParaRPr lang="cs-CZ" dirty="0" smtClean="0"/>
          </a:p>
          <a:p>
            <a:r>
              <a:rPr lang="cs-CZ" dirty="0" smtClean="0"/>
              <a:t>Práva na uplatnění námitky promlčení se nelze předem vzdát </a:t>
            </a:r>
          </a:p>
          <a:p>
            <a:endParaRPr lang="cs-CZ" dirty="0" smtClean="0"/>
          </a:p>
          <a:p>
            <a:r>
              <a:rPr lang="cs-CZ" dirty="0" smtClean="0"/>
              <a:t>Podmínky promlčení </a:t>
            </a:r>
          </a:p>
          <a:p>
            <a:pPr>
              <a:buFontTx/>
              <a:buChar char="-"/>
            </a:pPr>
            <a:r>
              <a:rPr lang="cs-CZ" dirty="0" smtClean="0"/>
              <a:t>Marné uplynutí promlčecí lhůty (běh času + nekonání)</a:t>
            </a:r>
          </a:p>
          <a:p>
            <a:pPr>
              <a:buFontTx/>
              <a:buChar char="-"/>
            </a:pPr>
            <a:r>
              <a:rPr lang="cs-CZ" dirty="0" smtClean="0"/>
              <a:t>Vznesení námitky promlčení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Promlčecí lhůta</a:t>
            </a:r>
            <a:endParaRPr lang="cs-CZ" dirty="0"/>
          </a:p>
        </p:txBody>
      </p:sp>
      <p:sp>
        <p:nvSpPr>
          <p:cNvPr id="3" name="TextovéPole 2"/>
          <p:cNvSpPr txBox="1"/>
          <p:nvPr/>
        </p:nvSpPr>
        <p:spPr>
          <a:xfrm>
            <a:off x="611560" y="1844824"/>
            <a:ext cx="7992888" cy="4524315"/>
          </a:xfrm>
          <a:prstGeom prst="rect">
            <a:avLst/>
          </a:prstGeom>
          <a:noFill/>
        </p:spPr>
        <p:txBody>
          <a:bodyPr wrap="square" rtlCol="0">
            <a:spAutoFit/>
          </a:bodyPr>
          <a:lstStyle/>
          <a:p>
            <a:r>
              <a:rPr lang="cs-CZ" dirty="0" smtClean="0"/>
              <a:t>Subjektivní promlčecí lhůta běží ode dne, kdy právo mohlo být uplatněno poprvé, ovšem s tím, že se oprávněný dozvěděl (nebo měl a mohl dozvědět).</a:t>
            </a:r>
          </a:p>
          <a:p>
            <a:r>
              <a:rPr lang="cs-CZ" dirty="0" smtClean="0"/>
              <a:t>Obecná subjektivní lhůta činí </a:t>
            </a:r>
            <a:r>
              <a:rPr lang="cs-CZ" b="1" dirty="0" smtClean="0"/>
              <a:t>3 roky</a:t>
            </a:r>
          </a:p>
          <a:p>
            <a:endParaRPr lang="cs-CZ" b="1" dirty="0" smtClean="0"/>
          </a:p>
          <a:p>
            <a:r>
              <a:rPr lang="cs-CZ" dirty="0" smtClean="0"/>
              <a:t>Objektivní promlčecí lhůta běží ode dne, kdy právo mohlo být uplatněno poprvé, ale nezávisle na vědomí oprávněného subjektu </a:t>
            </a:r>
          </a:p>
          <a:p>
            <a:r>
              <a:rPr lang="cs-CZ" dirty="0" smtClean="0"/>
              <a:t>Obecná objektivní lhůta je </a:t>
            </a:r>
            <a:r>
              <a:rPr lang="cs-CZ" b="1" dirty="0" smtClean="0"/>
              <a:t>desetiletá </a:t>
            </a:r>
          </a:p>
          <a:p>
            <a:endParaRPr lang="cs-CZ" b="1" dirty="0" smtClean="0"/>
          </a:p>
          <a:p>
            <a:r>
              <a:rPr lang="cs-CZ" b="1" dirty="0" smtClean="0"/>
              <a:t>Zvláštní úprava délky promlčecí lhůty   </a:t>
            </a:r>
          </a:p>
          <a:p>
            <a:r>
              <a:rPr lang="cs-CZ" dirty="0" smtClean="0"/>
              <a:t>Práva, které se zapisují do veřejných seznamů</a:t>
            </a:r>
          </a:p>
          <a:p>
            <a:r>
              <a:rPr lang="cs-CZ" dirty="0" smtClean="0"/>
              <a:t>Právo žádat doplnění budoucí smlouvy </a:t>
            </a:r>
          </a:p>
          <a:p>
            <a:r>
              <a:rPr lang="cs-CZ" dirty="0" smtClean="0"/>
              <a:t>Právo na pojistné z životního pojištění</a:t>
            </a:r>
          </a:p>
          <a:p>
            <a:r>
              <a:rPr lang="cs-CZ" dirty="0" smtClean="0"/>
              <a:t>Právo na vydání bezdůvodného obohacení </a:t>
            </a:r>
          </a:p>
          <a:p>
            <a:r>
              <a:rPr lang="cs-CZ" dirty="0" smtClean="0"/>
              <a:t>Právo uznané dlužníkem </a:t>
            </a:r>
          </a:p>
          <a:p>
            <a:endParaRPr lang="cs-CZ" dirty="0" smtClean="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Běh promlčecí doby </a:t>
            </a:r>
            <a:endParaRPr lang="cs-CZ" dirty="0"/>
          </a:p>
        </p:txBody>
      </p:sp>
      <p:sp>
        <p:nvSpPr>
          <p:cNvPr id="3" name="TextovéPole 2"/>
          <p:cNvSpPr txBox="1"/>
          <p:nvPr/>
        </p:nvSpPr>
        <p:spPr>
          <a:xfrm>
            <a:off x="611560" y="2060848"/>
            <a:ext cx="8136904" cy="3139321"/>
          </a:xfrm>
          <a:prstGeom prst="rect">
            <a:avLst/>
          </a:prstGeom>
          <a:noFill/>
        </p:spPr>
        <p:txBody>
          <a:bodyPr wrap="square" rtlCol="0">
            <a:spAutoFit/>
          </a:bodyPr>
          <a:lstStyle/>
          <a:p>
            <a:r>
              <a:rPr lang="cs-CZ" dirty="0" smtClean="0"/>
              <a:t>Počátek – ode dne, kdy právo mohlo být uplatněno poprvé </a:t>
            </a:r>
          </a:p>
          <a:p>
            <a:endParaRPr lang="cs-CZ" dirty="0" smtClean="0"/>
          </a:p>
          <a:p>
            <a:r>
              <a:rPr lang="cs-CZ" b="1" u="sng" dirty="0" smtClean="0"/>
              <a:t>Stavění lhůty </a:t>
            </a:r>
          </a:p>
          <a:p>
            <a:r>
              <a:rPr lang="cs-CZ" dirty="0" smtClean="0"/>
              <a:t>Lhůta začne běžet – objeví se překážka (lhůta neběží) – překážka je odstraněna (lhůta běží dál)</a:t>
            </a:r>
          </a:p>
          <a:p>
            <a:r>
              <a:rPr lang="cs-CZ" dirty="0" smtClean="0"/>
              <a:t>Př. lhůty neběží mezi manžely</a:t>
            </a:r>
          </a:p>
          <a:p>
            <a:endParaRPr lang="cs-CZ" dirty="0" smtClean="0"/>
          </a:p>
          <a:p>
            <a:r>
              <a:rPr lang="cs-CZ" b="1" u="sng" dirty="0" smtClean="0"/>
              <a:t>Přetržení lhůty</a:t>
            </a:r>
          </a:p>
          <a:p>
            <a:r>
              <a:rPr lang="cs-CZ" dirty="0" smtClean="0"/>
              <a:t>Lhůta začne běžet – objeví se překážka – začíná  běžet nová lhůta (lhůta jiné kvality </a:t>
            </a:r>
          </a:p>
          <a:p>
            <a:pPr marL="179388" indent="-179388"/>
            <a:r>
              <a:rPr lang="cs-CZ" dirty="0" smtClean="0"/>
              <a:t>Př. Uznání dluhu, rozhodnutí státního orgánu   </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Prekluze </a:t>
            </a:r>
            <a:endParaRPr lang="cs-CZ" dirty="0"/>
          </a:p>
        </p:txBody>
      </p:sp>
      <p:sp>
        <p:nvSpPr>
          <p:cNvPr id="3" name="TextovéPole 2"/>
          <p:cNvSpPr txBox="1"/>
          <p:nvPr/>
        </p:nvSpPr>
        <p:spPr>
          <a:xfrm>
            <a:off x="683568" y="1988840"/>
            <a:ext cx="7560840" cy="2585323"/>
          </a:xfrm>
          <a:prstGeom prst="rect">
            <a:avLst/>
          </a:prstGeom>
          <a:noFill/>
        </p:spPr>
        <p:txBody>
          <a:bodyPr wrap="square" rtlCol="0">
            <a:spAutoFit/>
          </a:bodyPr>
          <a:lstStyle/>
          <a:p>
            <a:r>
              <a:rPr lang="cs-CZ" dirty="0" smtClean="0"/>
              <a:t>Následek marného uplynutí lhůty dané k vykonání práva</a:t>
            </a:r>
          </a:p>
          <a:p>
            <a:endParaRPr lang="cs-CZ" dirty="0" smtClean="0"/>
          </a:p>
          <a:p>
            <a:r>
              <a:rPr lang="cs-CZ" dirty="0" smtClean="0"/>
              <a:t>Prekluze nastává jen v případech výslovně stanovených v zákoně </a:t>
            </a:r>
          </a:p>
          <a:p>
            <a:endParaRPr lang="cs-CZ" dirty="0" smtClean="0"/>
          </a:p>
          <a:p>
            <a:r>
              <a:rPr lang="cs-CZ" dirty="0" smtClean="0"/>
              <a:t>Právo zanikne a v případě, že dlužník bude plnit, věřitel získá bezdůvodné obohacení, které musí na žádost dlužníka vrátit </a:t>
            </a:r>
          </a:p>
          <a:p>
            <a:endParaRPr lang="cs-CZ" dirty="0" smtClean="0"/>
          </a:p>
          <a:p>
            <a:r>
              <a:rPr lang="cs-CZ" dirty="0" smtClean="0"/>
              <a:t>Soud přihlíží k prekluzi z úřední povinnosti, bez ohledu na to, zda dlužník námitku vznese.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skutečnosti </a:t>
            </a:r>
            <a:endParaRPr lang="cs-CZ" dirty="0"/>
          </a:p>
        </p:txBody>
      </p:sp>
      <p:sp>
        <p:nvSpPr>
          <p:cNvPr id="3" name="TextovéPole 2"/>
          <p:cNvSpPr txBox="1"/>
          <p:nvPr/>
        </p:nvSpPr>
        <p:spPr>
          <a:xfrm>
            <a:off x="428596" y="1500174"/>
            <a:ext cx="8215369" cy="4801314"/>
          </a:xfrm>
          <a:prstGeom prst="rect">
            <a:avLst/>
          </a:prstGeom>
          <a:noFill/>
        </p:spPr>
        <p:txBody>
          <a:bodyPr wrap="square" rtlCol="0">
            <a:spAutoFit/>
          </a:bodyPr>
          <a:lstStyle/>
          <a:p>
            <a:r>
              <a:rPr lang="cs-CZ" dirty="0" smtClean="0"/>
              <a:t>Právní poměry vznikají, mění se a zanikají v závislosti na okolnostech tzv. právních skutečnostech.</a:t>
            </a:r>
          </a:p>
          <a:p>
            <a:endParaRPr lang="cs-CZ" b="1" dirty="0" smtClean="0"/>
          </a:p>
          <a:p>
            <a:pPr>
              <a:buFont typeface="Wingdings" pitchFamily="2" charset="2"/>
              <a:buChar char="§"/>
            </a:pPr>
            <a:r>
              <a:rPr lang="cs-CZ" dirty="0" smtClean="0"/>
              <a:t> </a:t>
            </a:r>
            <a:r>
              <a:rPr lang="cs-CZ" u="sng" dirty="0" smtClean="0"/>
              <a:t>právní jednání</a:t>
            </a:r>
            <a:r>
              <a:rPr lang="cs-CZ" dirty="0" smtClean="0"/>
              <a:t>: takové typy chování subjektů, které jsou primárně určeny k tomu, aby vyvolaly právní následky. Protiprávní jednání subjekt se chová v rozporu s právními normami. </a:t>
            </a:r>
          </a:p>
          <a:p>
            <a:endParaRPr lang="cs-CZ" dirty="0" smtClean="0"/>
          </a:p>
          <a:p>
            <a:pPr>
              <a:buSzPct val="110000"/>
              <a:buFont typeface="Wingdings" pitchFamily="2" charset="2"/>
              <a:buChar char="§"/>
            </a:pPr>
            <a:r>
              <a:rPr lang="cs-CZ" dirty="0" smtClean="0"/>
              <a:t> </a:t>
            </a:r>
            <a:r>
              <a:rPr lang="cs-CZ" u="sng" dirty="0" smtClean="0"/>
              <a:t>jiné chování subjektu v souladu s právem</a:t>
            </a:r>
          </a:p>
          <a:p>
            <a:pPr>
              <a:buSzPct val="110000"/>
            </a:pPr>
            <a:r>
              <a:rPr lang="cs-CZ" dirty="0" smtClean="0"/>
              <a:t>(zhotovení věci, nalezení věci, odvracení hrozícího nebezpečí)</a:t>
            </a:r>
          </a:p>
          <a:p>
            <a:pPr>
              <a:buSzPct val="110000"/>
            </a:pPr>
            <a:r>
              <a:rPr lang="cs-CZ" dirty="0" smtClean="0"/>
              <a:t> </a:t>
            </a:r>
          </a:p>
          <a:p>
            <a:pPr>
              <a:buSzPct val="110000"/>
              <a:buFont typeface="Wingdings" pitchFamily="2" charset="2"/>
              <a:buChar char="§"/>
            </a:pPr>
            <a:r>
              <a:rPr lang="cs-CZ" dirty="0" smtClean="0"/>
              <a:t> </a:t>
            </a:r>
            <a:r>
              <a:rPr lang="cs-CZ" u="sng" dirty="0" smtClean="0"/>
              <a:t>Individuální právní akty </a:t>
            </a:r>
            <a:r>
              <a:rPr lang="cs-CZ" dirty="0" smtClean="0"/>
              <a:t>(rozhodnutí státních orgánů) jsou produktem soudního nebo správního řízení. Za právní skutečnosti však považujeme pouze ty akty, které mají konstitutivní povahu. Právní akty deklaratorní povahy pouze autoritativně zjišťují, zda zde právní vztah je nebo není; samy však žádné nezakládají ani neruší.</a:t>
            </a:r>
          </a:p>
          <a:p>
            <a:endParaRPr lang="cs-CZ" dirty="0" smtClean="0"/>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skutečnosti nezávislé na vůli </a:t>
            </a:r>
            <a:endParaRPr lang="cs-CZ" dirty="0"/>
          </a:p>
        </p:txBody>
      </p:sp>
      <p:sp>
        <p:nvSpPr>
          <p:cNvPr id="3" name="TextovéPole 2"/>
          <p:cNvSpPr txBox="1"/>
          <p:nvPr/>
        </p:nvSpPr>
        <p:spPr>
          <a:xfrm>
            <a:off x="571472" y="1785926"/>
            <a:ext cx="8001056" cy="2862322"/>
          </a:xfrm>
          <a:prstGeom prst="rect">
            <a:avLst/>
          </a:prstGeom>
          <a:noFill/>
        </p:spPr>
        <p:txBody>
          <a:bodyPr wrap="square" rtlCol="0">
            <a:spAutoFit/>
          </a:bodyPr>
          <a:lstStyle/>
          <a:p>
            <a:pPr>
              <a:buFont typeface="Wingdings" pitchFamily="2" charset="2"/>
              <a:buChar char="§"/>
            </a:pPr>
            <a:r>
              <a:rPr lang="cs-CZ" u="sng" dirty="0" smtClean="0"/>
              <a:t>Právní události</a:t>
            </a:r>
            <a:r>
              <a:rPr lang="cs-CZ" dirty="0" smtClean="0"/>
              <a:t>: skutečnosti, ke kterým dochází nezávisle na lidské vůli, jsou však významné z hlediska práv a povinností. Obvykle se jedná o následky působení přírodních sil nebo biologických procesů; zařazujeme sem i mimovolní lidské chování</a:t>
            </a:r>
          </a:p>
          <a:p>
            <a:r>
              <a:rPr lang="cs-CZ" dirty="0" smtClean="0"/>
              <a:t>Vis maior – událost, která je nepředvídatelná a neodvratitelná „vyšší moc“</a:t>
            </a:r>
          </a:p>
          <a:p>
            <a:endParaRPr lang="cs-CZ" dirty="0" smtClean="0"/>
          </a:p>
          <a:p>
            <a:pPr>
              <a:buFont typeface="Wingdings" pitchFamily="2" charset="2"/>
              <a:buChar char="§"/>
            </a:pPr>
            <a:r>
              <a:rPr lang="cs-CZ" u="sng" dirty="0" smtClean="0"/>
              <a:t>Plynutí času </a:t>
            </a:r>
            <a:r>
              <a:rPr lang="cs-CZ" dirty="0" smtClean="0"/>
              <a:t>je specifickým případem právní události; je rovněž nezávislé na lidské vůli, je však zcela předvídatelné. Jako právní skutečnost má význam při určování nejrůznějších lhůt dob. </a:t>
            </a:r>
          </a:p>
          <a:p>
            <a:pPr>
              <a:buSzPct val="110000"/>
            </a:pPr>
            <a:endParaRPr lang="cs-CZ" dirty="0" smtClean="0"/>
          </a:p>
        </p:txBody>
      </p:sp>
      <p:pic>
        <p:nvPicPr>
          <p:cNvPr id="4" name="Picture 2" descr="http://t3.gstatic.com/images?q=tbn:ANd9GcQSrpJ_deMd5gJmptVTXZ98mTGngTRYr9H5comyhzXqG3Wn4o_NHQ"/>
          <p:cNvPicPr>
            <a:picLocks noChangeAspect="1" noChangeArrowheads="1"/>
          </p:cNvPicPr>
          <p:nvPr/>
        </p:nvPicPr>
        <p:blipFill>
          <a:blip r:embed="rId2" cstate="print"/>
          <a:srcRect/>
          <a:stretch>
            <a:fillRect/>
          </a:stretch>
        </p:blipFill>
        <p:spPr bwMode="auto">
          <a:xfrm>
            <a:off x="3143240" y="4286256"/>
            <a:ext cx="2500330" cy="18002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jednání </a:t>
            </a:r>
            <a:endParaRPr lang="cs-CZ" dirty="0"/>
          </a:p>
        </p:txBody>
      </p:sp>
      <p:sp>
        <p:nvSpPr>
          <p:cNvPr id="3" name="TextovéPole 2"/>
          <p:cNvSpPr txBox="1"/>
          <p:nvPr/>
        </p:nvSpPr>
        <p:spPr>
          <a:xfrm>
            <a:off x="428597" y="1643050"/>
            <a:ext cx="8215370" cy="2585323"/>
          </a:xfrm>
          <a:prstGeom prst="rect">
            <a:avLst/>
          </a:prstGeom>
          <a:noFill/>
        </p:spPr>
        <p:txBody>
          <a:bodyPr wrap="square" rtlCol="0">
            <a:spAutoFit/>
          </a:bodyPr>
          <a:lstStyle/>
          <a:p>
            <a:r>
              <a:rPr lang="cs-CZ" b="1" dirty="0" smtClean="0"/>
              <a:t>Právní jednání </a:t>
            </a:r>
            <a:r>
              <a:rPr lang="cs-CZ" dirty="0" smtClean="0"/>
              <a:t>je to, co činíme s úmyslem vyvolat právní následky, které právo s takovým jednáním spojuje. Právní jednání je projev vůle navenek. </a:t>
            </a:r>
          </a:p>
          <a:p>
            <a:r>
              <a:rPr lang="cs-CZ" dirty="0" smtClean="0"/>
              <a:t>	</a:t>
            </a:r>
          </a:p>
          <a:p>
            <a:pPr lvl="1">
              <a:buFont typeface="Wingdings" pitchFamily="2" charset="2"/>
              <a:buChar char="Ø"/>
            </a:pPr>
            <a:r>
              <a:rPr lang="cs-CZ" dirty="0" smtClean="0"/>
              <a:t>vůle </a:t>
            </a:r>
          </a:p>
          <a:p>
            <a:pPr lvl="1">
              <a:buFont typeface="Wingdings" pitchFamily="2" charset="2"/>
              <a:buChar char="Ø"/>
            </a:pPr>
            <a:r>
              <a:rPr lang="cs-CZ" dirty="0"/>
              <a:t>n</a:t>
            </a:r>
            <a:r>
              <a:rPr lang="cs-CZ" dirty="0" smtClean="0"/>
              <a:t>avenek projevená</a:t>
            </a:r>
          </a:p>
          <a:p>
            <a:pPr lvl="1">
              <a:buFont typeface="Wingdings" pitchFamily="2" charset="2"/>
              <a:buChar char="Ø"/>
            </a:pPr>
            <a:r>
              <a:rPr lang="cs-CZ" dirty="0"/>
              <a:t>k</a:t>
            </a:r>
            <a:r>
              <a:rPr lang="cs-CZ" dirty="0" smtClean="0"/>
              <a:t>terá má právní následky </a:t>
            </a:r>
          </a:p>
          <a:p>
            <a:endParaRPr lang="cs-CZ" dirty="0"/>
          </a:p>
          <a:p>
            <a:r>
              <a:rPr lang="cs-CZ" dirty="0" smtClean="0"/>
              <a:t>Je možné jednat – </a:t>
            </a:r>
            <a:r>
              <a:rPr lang="cs-CZ" u="sng" dirty="0" smtClean="0"/>
              <a:t>konáním</a:t>
            </a:r>
            <a:r>
              <a:rPr lang="cs-CZ" dirty="0" smtClean="0"/>
              <a:t> (dát, činit, zdržet se, strpět) nebo </a:t>
            </a:r>
            <a:r>
              <a:rPr lang="cs-CZ" u="sng" dirty="0" smtClean="0"/>
              <a:t>nekonáním</a:t>
            </a:r>
            <a:r>
              <a:rPr lang="cs-CZ" dirty="0" smtClean="0"/>
              <a:t>.</a:t>
            </a:r>
          </a:p>
          <a:p>
            <a:r>
              <a:rPr lang="cs-CZ" dirty="0" smtClean="0"/>
              <a:t>Právně jednat lze výslovně nebo konkludentně  </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Náležitosti právního jednání </a:t>
            </a:r>
            <a:endParaRPr lang="cs-CZ" dirty="0"/>
          </a:p>
        </p:txBody>
      </p:sp>
      <p:sp>
        <p:nvSpPr>
          <p:cNvPr id="3" name="TextovéPole 2"/>
          <p:cNvSpPr txBox="1"/>
          <p:nvPr/>
        </p:nvSpPr>
        <p:spPr>
          <a:xfrm>
            <a:off x="571472" y="1714488"/>
            <a:ext cx="8032976" cy="2862322"/>
          </a:xfrm>
          <a:prstGeom prst="rect">
            <a:avLst/>
          </a:prstGeom>
          <a:noFill/>
        </p:spPr>
        <p:txBody>
          <a:bodyPr wrap="square" rtlCol="0">
            <a:spAutoFit/>
          </a:bodyPr>
          <a:lstStyle/>
          <a:p>
            <a:pPr>
              <a:lnSpc>
                <a:spcPct val="200000"/>
              </a:lnSpc>
              <a:buFont typeface="Wingdings" pitchFamily="2" charset="2"/>
              <a:buChar char="Ø"/>
            </a:pPr>
            <a:r>
              <a:rPr lang="cs-CZ" dirty="0" smtClean="0"/>
              <a:t>Náležitosti subjektu – právní osobnost a aby tato osoba byla dostatečně svéprávná</a:t>
            </a:r>
          </a:p>
          <a:p>
            <a:pPr>
              <a:lnSpc>
                <a:spcPct val="200000"/>
              </a:lnSpc>
              <a:buFont typeface="Wingdings" pitchFamily="2" charset="2"/>
              <a:buChar char="Ø"/>
            </a:pPr>
            <a:r>
              <a:rPr lang="cs-CZ" dirty="0" smtClean="0"/>
              <a:t>Vůle </a:t>
            </a:r>
          </a:p>
          <a:p>
            <a:pPr>
              <a:lnSpc>
                <a:spcPct val="200000"/>
              </a:lnSpc>
              <a:buFont typeface="Wingdings" pitchFamily="2" charset="2"/>
              <a:buChar char="Ø"/>
            </a:pPr>
            <a:r>
              <a:rPr lang="cs-CZ" dirty="0" smtClean="0"/>
              <a:t>Projev vůle </a:t>
            </a:r>
          </a:p>
          <a:p>
            <a:pPr>
              <a:lnSpc>
                <a:spcPct val="200000"/>
              </a:lnSpc>
              <a:buFont typeface="Wingdings" pitchFamily="2" charset="2"/>
              <a:buChar char="Ø"/>
            </a:pPr>
            <a:r>
              <a:rPr lang="cs-CZ" dirty="0" smtClean="0"/>
              <a:t>Předmět projevu vůle </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Vůle</a:t>
            </a:r>
            <a:endParaRPr lang="cs-CZ" dirty="0"/>
          </a:p>
        </p:txBody>
      </p:sp>
      <p:sp>
        <p:nvSpPr>
          <p:cNvPr id="3" name="TextovéPole 2"/>
          <p:cNvSpPr txBox="1"/>
          <p:nvPr/>
        </p:nvSpPr>
        <p:spPr>
          <a:xfrm>
            <a:off x="428596" y="1643050"/>
            <a:ext cx="8429684" cy="4247317"/>
          </a:xfrm>
          <a:prstGeom prst="rect">
            <a:avLst/>
          </a:prstGeom>
          <a:noFill/>
        </p:spPr>
        <p:txBody>
          <a:bodyPr wrap="square" rtlCol="0">
            <a:spAutoFit/>
          </a:bodyPr>
          <a:lstStyle/>
          <a:p>
            <a:r>
              <a:rPr lang="cs-CZ" dirty="0" smtClean="0"/>
              <a:t>Vůle je psychický (vnitřní) stav jednajícího k zamýšlenému následku </a:t>
            </a:r>
          </a:p>
          <a:p>
            <a:r>
              <a:rPr lang="cs-CZ" b="1" dirty="0" smtClean="0"/>
              <a:t>Svoboda</a:t>
            </a:r>
          </a:p>
          <a:p>
            <a:pPr lvl="1">
              <a:buFont typeface="Wingdings" pitchFamily="2" charset="2"/>
              <a:buChar char="q"/>
            </a:pPr>
            <a:r>
              <a:rPr lang="cs-CZ" dirty="0" smtClean="0"/>
              <a:t>fyzické donucení</a:t>
            </a:r>
          </a:p>
          <a:p>
            <a:pPr lvl="1">
              <a:buFont typeface="Wingdings" pitchFamily="2" charset="2"/>
              <a:buChar char="q"/>
            </a:pPr>
            <a:r>
              <a:rPr lang="cs-CZ" dirty="0" smtClean="0"/>
              <a:t>Psychické násilí - bezprávná výhrůžka</a:t>
            </a:r>
          </a:p>
          <a:p>
            <a:pPr lvl="1">
              <a:buFont typeface="Wingdings" pitchFamily="2" charset="2"/>
              <a:buChar char="q"/>
            </a:pPr>
            <a:r>
              <a:rPr lang="cs-CZ" dirty="0" smtClean="0"/>
              <a:t>tíseň </a:t>
            </a:r>
          </a:p>
          <a:p>
            <a:r>
              <a:rPr lang="cs-CZ" b="1" dirty="0" smtClean="0"/>
              <a:t>Vážnost </a:t>
            </a:r>
          </a:p>
          <a:p>
            <a:pPr>
              <a:tabLst>
                <a:tab pos="442913" algn="l"/>
              </a:tabLst>
            </a:pPr>
            <a:r>
              <a:rPr lang="cs-CZ" b="1" dirty="0" smtClean="0"/>
              <a:t>	</a:t>
            </a:r>
            <a:r>
              <a:rPr lang="cs-CZ" dirty="0" smtClean="0"/>
              <a:t>Vůle není vážná, jestliže jednající sice měl v úmyslu chovat se, tak jak se 	choval, nechtěl však způsobit žádné následky</a:t>
            </a:r>
            <a:endParaRPr lang="cs-CZ" b="1" dirty="0" smtClean="0"/>
          </a:p>
          <a:p>
            <a:r>
              <a:rPr lang="cs-CZ" b="1" dirty="0" smtClean="0"/>
              <a:t>Omyl </a:t>
            </a:r>
          </a:p>
          <a:p>
            <a:pPr marL="442913" indent="-442913"/>
            <a:r>
              <a:rPr lang="cs-CZ" dirty="0" smtClean="0"/>
              <a:t>	jestliže vůle subjektu byla sice svobodná a vážná, nesměřovala však k tomu právnímu úkonu, za který je nakonec jednání subjektu považováno. </a:t>
            </a:r>
          </a:p>
          <a:p>
            <a:pPr marL="442913" indent="-442913"/>
            <a:r>
              <a:rPr lang="cs-CZ" dirty="0"/>
              <a:t>	</a:t>
            </a:r>
            <a:r>
              <a:rPr lang="cs-CZ" u="sng" dirty="0"/>
              <a:t>P</a:t>
            </a:r>
            <a:r>
              <a:rPr lang="cs-CZ" u="sng" dirty="0" smtClean="0"/>
              <a:t>odstatný omyl </a:t>
            </a:r>
            <a:r>
              <a:rPr lang="cs-CZ" dirty="0" smtClean="0"/>
              <a:t>(totožnost předmětu, podstatných vlastností předmětu, osoby) nebo </a:t>
            </a:r>
            <a:r>
              <a:rPr lang="cs-CZ" u="sng" dirty="0" smtClean="0"/>
              <a:t>Nepodstatný omyl  </a:t>
            </a:r>
            <a:r>
              <a:rPr lang="cs-CZ" dirty="0" smtClean="0"/>
              <a:t>(takající se vedlejších okolnostní) </a:t>
            </a:r>
            <a:endParaRPr lang="cs-CZ" u="sng" dirty="0" smtClean="0"/>
          </a:p>
          <a:p>
            <a:pPr marL="442913" indent="-442913"/>
            <a:r>
              <a:rPr lang="cs-CZ" dirty="0"/>
              <a:t>	</a:t>
            </a:r>
            <a:r>
              <a:rPr lang="cs-CZ" dirty="0" smtClean="0"/>
              <a:t>Dále rozlišujeme omyl </a:t>
            </a:r>
            <a:r>
              <a:rPr lang="cs-CZ" u="sng" dirty="0" smtClean="0"/>
              <a:t>prostý</a:t>
            </a:r>
            <a:r>
              <a:rPr lang="cs-CZ" dirty="0" smtClean="0"/>
              <a:t> nebo omyl </a:t>
            </a:r>
            <a:r>
              <a:rPr lang="cs-CZ" u="sng" dirty="0" smtClean="0"/>
              <a:t>úmyslně vyvolaný </a:t>
            </a:r>
          </a:p>
          <a:p>
            <a:r>
              <a:rPr lang="cs-CZ" b="1" dirty="0" smtClean="0"/>
              <a:t>Absence vůle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Projev vůle </a:t>
            </a:r>
            <a:endParaRPr lang="cs-CZ" dirty="0"/>
          </a:p>
        </p:txBody>
      </p:sp>
      <p:sp>
        <p:nvSpPr>
          <p:cNvPr id="3" name="TextovéPole 2"/>
          <p:cNvSpPr txBox="1"/>
          <p:nvPr/>
        </p:nvSpPr>
        <p:spPr>
          <a:xfrm>
            <a:off x="500034" y="1643050"/>
            <a:ext cx="8358246" cy="4524315"/>
          </a:xfrm>
          <a:prstGeom prst="rect">
            <a:avLst/>
          </a:prstGeom>
          <a:noFill/>
        </p:spPr>
        <p:txBody>
          <a:bodyPr wrap="square" rtlCol="0">
            <a:spAutoFit/>
          </a:bodyPr>
          <a:lstStyle/>
          <a:p>
            <a:r>
              <a:rPr lang="cs-CZ" b="1" dirty="0" smtClean="0"/>
              <a:t>Určitost </a:t>
            </a:r>
          </a:p>
          <a:p>
            <a:r>
              <a:rPr lang="cs-CZ" dirty="0" smtClean="0"/>
              <a:t>Spočívá v jednoznačnosti právního jednání. Neurčité je jen takové jednání, jehož obsah nelze zjistit ani výkladem </a:t>
            </a:r>
          </a:p>
          <a:p>
            <a:endParaRPr lang="cs-CZ" dirty="0" smtClean="0"/>
          </a:p>
          <a:p>
            <a:r>
              <a:rPr lang="cs-CZ" b="1" dirty="0" smtClean="0"/>
              <a:t>Srozumitelnost </a:t>
            </a:r>
          </a:p>
          <a:p>
            <a:r>
              <a:rPr lang="cs-CZ" dirty="0" smtClean="0"/>
              <a:t>Absolutní srozumitelnost (pro každého)</a:t>
            </a:r>
          </a:p>
          <a:p>
            <a:r>
              <a:rPr lang="cs-CZ" dirty="0" smtClean="0"/>
              <a:t>Relativní srozumitelnost (pouze pro někoho) </a:t>
            </a:r>
          </a:p>
          <a:p>
            <a:endParaRPr lang="cs-CZ" dirty="0" smtClean="0"/>
          </a:p>
          <a:p>
            <a:pPr>
              <a:buFont typeface="Wingdings" pitchFamily="2" charset="2"/>
              <a:buChar char="Ø"/>
            </a:pPr>
            <a:r>
              <a:rPr lang="cs-CZ" dirty="0"/>
              <a:t> </a:t>
            </a:r>
            <a:r>
              <a:rPr lang="cs-CZ" dirty="0" smtClean="0"/>
              <a:t>nedostatečná určitost i nedostatečná srozumitelnost právního jednání může být dodatečně stranami vyjasněna, čímž se závada v jednání zhojí. </a:t>
            </a:r>
          </a:p>
          <a:p>
            <a:endParaRPr lang="cs-CZ" dirty="0" smtClean="0"/>
          </a:p>
          <a:p>
            <a:r>
              <a:rPr lang="cs-CZ" b="1" dirty="0" smtClean="0"/>
              <a:t>Forma </a:t>
            </a:r>
          </a:p>
          <a:p>
            <a:r>
              <a:rPr lang="cs-CZ" dirty="0" smtClean="0"/>
              <a:t>Každý má právo zvolit si pro své právní jednání libovolnou formu. Ve svobodné vůli může být omezen jen zákonem, nebo dohodou s druhou smluvní stranou. </a:t>
            </a:r>
          </a:p>
          <a:p>
            <a:pPr>
              <a:buFont typeface="Arial" pitchFamily="34" charset="0"/>
              <a:buChar char="•"/>
            </a:pPr>
            <a:r>
              <a:rPr lang="cs-CZ" dirty="0" smtClean="0"/>
              <a:t>Ústní forma</a:t>
            </a:r>
          </a:p>
          <a:p>
            <a:pPr>
              <a:buFont typeface="Arial" pitchFamily="34" charset="0"/>
              <a:buChar char="•"/>
            </a:pPr>
            <a:r>
              <a:rPr lang="cs-CZ" dirty="0" smtClean="0"/>
              <a:t>Písemná forma </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právního jednání </a:t>
            </a:r>
            <a:endParaRPr lang="cs-CZ" dirty="0"/>
          </a:p>
        </p:txBody>
      </p:sp>
      <p:sp>
        <p:nvSpPr>
          <p:cNvPr id="3" name="TextovéPole 2"/>
          <p:cNvSpPr txBox="1"/>
          <p:nvPr/>
        </p:nvSpPr>
        <p:spPr>
          <a:xfrm>
            <a:off x="571472" y="1857364"/>
            <a:ext cx="8001056" cy="2308324"/>
          </a:xfrm>
          <a:prstGeom prst="rect">
            <a:avLst/>
          </a:prstGeom>
          <a:noFill/>
        </p:spPr>
        <p:txBody>
          <a:bodyPr wrap="square" rtlCol="0">
            <a:spAutoFit/>
          </a:bodyPr>
          <a:lstStyle/>
          <a:p>
            <a:r>
              <a:rPr lang="cs-CZ" dirty="0" smtClean="0"/>
              <a:t>Náležitosti předmětu právního jednání je možnost a dovolenost</a:t>
            </a:r>
          </a:p>
          <a:p>
            <a:endParaRPr lang="cs-CZ" dirty="0"/>
          </a:p>
          <a:p>
            <a:r>
              <a:rPr lang="cs-CZ" b="1" dirty="0" smtClean="0"/>
              <a:t>Možnost -</a:t>
            </a:r>
            <a:r>
              <a:rPr lang="cs-CZ" dirty="0" smtClean="0"/>
              <a:t> plnění je fyzicky a objektivně možné </a:t>
            </a:r>
          </a:p>
          <a:p>
            <a:endParaRPr lang="cs-CZ" dirty="0"/>
          </a:p>
          <a:p>
            <a:r>
              <a:rPr lang="cs-CZ" b="1" dirty="0" smtClean="0"/>
              <a:t>Dovolenost –</a:t>
            </a:r>
            <a:r>
              <a:rPr lang="cs-CZ" dirty="0" smtClean="0"/>
              <a:t> plnění není možné z nějakého právního důvodu tj. vylučuje-li to zákon </a:t>
            </a:r>
          </a:p>
          <a:p>
            <a:endParaRPr lang="cs-CZ" dirty="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oblený obdélník 1"/>
          <p:cNvSpPr/>
          <p:nvPr/>
        </p:nvSpPr>
        <p:spPr>
          <a:xfrm>
            <a:off x="928662" y="571480"/>
            <a:ext cx="214314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Právní jednání </a:t>
            </a:r>
            <a:endParaRPr lang="cs-CZ" dirty="0"/>
          </a:p>
        </p:txBody>
      </p:sp>
      <p:sp>
        <p:nvSpPr>
          <p:cNvPr id="3" name="Šipka doprava 2"/>
          <p:cNvSpPr/>
          <p:nvPr/>
        </p:nvSpPr>
        <p:spPr>
          <a:xfrm>
            <a:off x="1285852" y="2071678"/>
            <a:ext cx="978408" cy="5560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Šipka doprava 3"/>
          <p:cNvSpPr/>
          <p:nvPr/>
        </p:nvSpPr>
        <p:spPr>
          <a:xfrm>
            <a:off x="1285852" y="3357562"/>
            <a:ext cx="92869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1357290" y="5072074"/>
            <a:ext cx="8572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2428860" y="2000240"/>
            <a:ext cx="1643074" cy="71438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svéprávnost</a:t>
            </a:r>
            <a:endParaRPr lang="cs-CZ" dirty="0">
              <a:solidFill>
                <a:schemeClr val="tx1"/>
              </a:solidFill>
            </a:endParaRPr>
          </a:p>
        </p:txBody>
      </p:sp>
      <p:sp>
        <p:nvSpPr>
          <p:cNvPr id="7" name="Zaoblený obdélník 6"/>
          <p:cNvSpPr/>
          <p:nvPr/>
        </p:nvSpPr>
        <p:spPr>
          <a:xfrm>
            <a:off x="2428860" y="3286124"/>
            <a:ext cx="1643074" cy="71438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Vůle</a:t>
            </a:r>
            <a:r>
              <a:rPr lang="cs-CZ" dirty="0" smtClean="0"/>
              <a:t> </a:t>
            </a:r>
            <a:endParaRPr lang="cs-CZ" dirty="0"/>
          </a:p>
        </p:txBody>
      </p:sp>
      <p:sp>
        <p:nvSpPr>
          <p:cNvPr id="8" name="Zaoblený obdélník 7"/>
          <p:cNvSpPr/>
          <p:nvPr/>
        </p:nvSpPr>
        <p:spPr>
          <a:xfrm>
            <a:off x="2500298" y="5000636"/>
            <a:ext cx="1571636" cy="64294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Projev</a:t>
            </a:r>
            <a:endParaRPr lang="cs-CZ" dirty="0">
              <a:solidFill>
                <a:schemeClr val="tx1"/>
              </a:solidFill>
            </a:endParaRPr>
          </a:p>
        </p:txBody>
      </p:sp>
      <p:cxnSp>
        <p:nvCxnSpPr>
          <p:cNvPr id="10" name="Přímá spojovací šipka 9"/>
          <p:cNvCxnSpPr>
            <a:endCxn id="20" idx="1"/>
          </p:cNvCxnSpPr>
          <p:nvPr/>
        </p:nvCxnSpPr>
        <p:spPr>
          <a:xfrm flipV="1">
            <a:off x="4071934" y="2786058"/>
            <a:ext cx="857256" cy="85725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3" name="Přímá spojovací šipka 12"/>
          <p:cNvCxnSpPr>
            <a:stCxn id="7" idx="3"/>
            <a:endCxn id="21" idx="1"/>
          </p:cNvCxnSpPr>
          <p:nvPr/>
        </p:nvCxnSpPr>
        <p:spPr>
          <a:xfrm flipV="1">
            <a:off x="4071934" y="3536157"/>
            <a:ext cx="857256" cy="10715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Přímá spojovací šipka 15"/>
          <p:cNvCxnSpPr>
            <a:stCxn id="7" idx="3"/>
            <a:endCxn id="22" idx="1"/>
          </p:cNvCxnSpPr>
          <p:nvPr/>
        </p:nvCxnSpPr>
        <p:spPr>
          <a:xfrm>
            <a:off x="4071934" y="3643314"/>
            <a:ext cx="857256" cy="60722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0" name="Obdélník 19"/>
          <p:cNvSpPr/>
          <p:nvPr/>
        </p:nvSpPr>
        <p:spPr>
          <a:xfrm>
            <a:off x="4929190" y="2428868"/>
            <a:ext cx="2500330" cy="71438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svobodná</a:t>
            </a:r>
            <a:endParaRPr lang="cs-CZ" dirty="0"/>
          </a:p>
        </p:txBody>
      </p:sp>
      <p:sp>
        <p:nvSpPr>
          <p:cNvPr id="21" name="Obdélník 20"/>
          <p:cNvSpPr/>
          <p:nvPr/>
        </p:nvSpPr>
        <p:spPr>
          <a:xfrm>
            <a:off x="4929190" y="3214686"/>
            <a:ext cx="2500330" cy="64294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Vážná </a:t>
            </a:r>
            <a:endParaRPr lang="cs-CZ" dirty="0"/>
          </a:p>
        </p:txBody>
      </p:sp>
      <p:sp>
        <p:nvSpPr>
          <p:cNvPr id="22" name="Obdélník 21"/>
          <p:cNvSpPr/>
          <p:nvPr/>
        </p:nvSpPr>
        <p:spPr>
          <a:xfrm>
            <a:off x="4929190" y="3929066"/>
            <a:ext cx="2500330" cy="64294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Prostá omylu</a:t>
            </a:r>
            <a:endParaRPr lang="cs-CZ" dirty="0"/>
          </a:p>
        </p:txBody>
      </p:sp>
      <p:sp>
        <p:nvSpPr>
          <p:cNvPr id="24" name="Obdélník 23"/>
          <p:cNvSpPr/>
          <p:nvPr/>
        </p:nvSpPr>
        <p:spPr>
          <a:xfrm>
            <a:off x="4929190" y="4857760"/>
            <a:ext cx="2500330" cy="642942"/>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srozumitelný</a:t>
            </a:r>
            <a:endParaRPr lang="cs-CZ" dirty="0"/>
          </a:p>
        </p:txBody>
      </p:sp>
      <p:cxnSp>
        <p:nvCxnSpPr>
          <p:cNvPr id="36" name="Přímá spojovací šipka 35"/>
          <p:cNvCxnSpPr>
            <a:stCxn id="8" idx="3"/>
            <a:endCxn id="24" idx="1"/>
          </p:cNvCxnSpPr>
          <p:nvPr/>
        </p:nvCxnSpPr>
        <p:spPr>
          <a:xfrm flipV="1">
            <a:off x="4071934" y="5179231"/>
            <a:ext cx="85725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Obdélník 39"/>
          <p:cNvSpPr/>
          <p:nvPr/>
        </p:nvSpPr>
        <p:spPr>
          <a:xfrm>
            <a:off x="4929190" y="5572140"/>
            <a:ext cx="2571768" cy="571504"/>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určitý</a:t>
            </a:r>
            <a:endParaRPr lang="cs-CZ" dirty="0"/>
          </a:p>
        </p:txBody>
      </p:sp>
      <p:cxnSp>
        <p:nvCxnSpPr>
          <p:cNvPr id="42" name="Přímá spojovací šipka 41"/>
          <p:cNvCxnSpPr>
            <a:stCxn id="8" idx="3"/>
            <a:endCxn id="40" idx="1"/>
          </p:cNvCxnSpPr>
          <p:nvPr/>
        </p:nvCxnSpPr>
        <p:spPr>
          <a:xfrm>
            <a:off x="4071934" y="5322107"/>
            <a:ext cx="857256" cy="5357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616</TotalTime>
  <Words>933</Words>
  <Application>Microsoft Office PowerPoint</Application>
  <PresentationFormat>Předvádění na obrazovce (4:3)</PresentationFormat>
  <Paragraphs>143</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Administrativní</vt:lpstr>
      <vt:lpstr>Právní nauka </vt:lpstr>
      <vt:lpstr>Právní skutečnosti </vt:lpstr>
      <vt:lpstr>Právní skutečnosti nezávislé na vůli </vt:lpstr>
      <vt:lpstr>Právní jednání </vt:lpstr>
      <vt:lpstr>Náležitosti právního jednání </vt:lpstr>
      <vt:lpstr>Vůle</vt:lpstr>
      <vt:lpstr>Projev vůle </vt:lpstr>
      <vt:lpstr>Předmět právního jednání </vt:lpstr>
      <vt:lpstr>Snímek 9</vt:lpstr>
      <vt:lpstr>Zdánlivé právní jednání </vt:lpstr>
      <vt:lpstr>Platnost a neplatnost právního jednání </vt:lpstr>
      <vt:lpstr>Absolutní a relativní neplatnost</vt:lpstr>
      <vt:lpstr>Relativní neúčinnost „odporovatelnost“</vt:lpstr>
      <vt:lpstr>Promlčení </vt:lpstr>
      <vt:lpstr>Promlčecí lhůta</vt:lpstr>
      <vt:lpstr>Běh promlčecí doby </vt:lpstr>
      <vt:lpstr>Prekluze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nauka </dc:title>
  <dc:creator>Černí</dc:creator>
  <cp:lastModifiedBy>Černí</cp:lastModifiedBy>
  <cp:revision>65</cp:revision>
  <dcterms:created xsi:type="dcterms:W3CDTF">2014-03-02T14:07:44Z</dcterms:created>
  <dcterms:modified xsi:type="dcterms:W3CDTF">2014-03-25T20:43:04Z</dcterms:modified>
</cp:coreProperties>
</file>