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63" r:id="rId8"/>
    <p:sldId id="262" r:id="rId9"/>
    <p:sldId id="264" r:id="rId10"/>
    <p:sldId id="266" r:id="rId11"/>
    <p:sldId id="265" r:id="rId12"/>
    <p:sldId id="267" r:id="rId13"/>
    <p:sldId id="268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23B8B4E-5D86-46E7-B2CF-44B93F9767DC}" type="datetimeFigureOut">
              <a:rPr lang="cs-CZ" smtClean="0"/>
              <a:pPr/>
              <a:t>22.3.2014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BE8860-C9BE-4566-8D23-2827426985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nauka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04664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Korporace </a:t>
            </a:r>
          </a:p>
          <a:p>
            <a:pPr>
              <a:buFontTx/>
              <a:buChar char="-"/>
            </a:pPr>
            <a:r>
              <a:rPr lang="cs-CZ" dirty="0" smtClean="0"/>
              <a:t>společenství osob </a:t>
            </a:r>
          </a:p>
          <a:p>
            <a:pPr>
              <a:buFontTx/>
              <a:buChar char="-"/>
            </a:pPr>
            <a:r>
              <a:rPr lang="cs-CZ" dirty="0" smtClean="0"/>
              <a:t>minimální počet osob je stanoven pro konkrétní typy korporací. Při poklesu  minimálního  bude poskytnuta přiměřená lhůta pro zjednání nápravy, jinak bude soudem i bez návrhu zrušena </a:t>
            </a:r>
          </a:p>
          <a:p>
            <a:endParaRPr lang="cs-CZ" dirty="0" smtClean="0"/>
          </a:p>
          <a:p>
            <a:r>
              <a:rPr lang="cs-CZ" b="1" dirty="0" smtClean="0"/>
              <a:t>Fundace </a:t>
            </a:r>
          </a:p>
          <a:p>
            <a:pPr>
              <a:buFontTx/>
              <a:buChar char="-"/>
            </a:pPr>
            <a:r>
              <a:rPr lang="cs-CZ" dirty="0" smtClean="0"/>
              <a:t>Právnická osoba vytvořena majetkem určeným k určitému účelu </a:t>
            </a:r>
          </a:p>
          <a:p>
            <a:pPr>
              <a:buFontTx/>
              <a:buChar char="-"/>
            </a:pPr>
            <a:r>
              <a:rPr lang="cs-CZ" dirty="0" smtClean="0"/>
              <a:t>Její vnitřní poměry upravuje statut</a:t>
            </a:r>
          </a:p>
          <a:p>
            <a:pPr lvl="1"/>
            <a:r>
              <a:rPr lang="cs-CZ" u="sng" dirty="0" smtClean="0"/>
              <a:t>Nadace </a:t>
            </a:r>
            <a:r>
              <a:rPr lang="cs-CZ" dirty="0" smtClean="0"/>
              <a:t>– založena k trvalé službě společensky nebo hospodářsky užitečnému účelu (veřejně prospěšný, dobročinný). Možnost podnikání je omezena, pouze jako vedlejší činnost. </a:t>
            </a:r>
          </a:p>
          <a:p>
            <a:pPr lvl="1"/>
            <a:r>
              <a:rPr lang="cs-CZ" u="sng" dirty="0" smtClean="0"/>
              <a:t>Nadační fond </a:t>
            </a:r>
            <a:r>
              <a:rPr lang="cs-CZ" dirty="0" smtClean="0"/>
              <a:t> - založena k účelu užitečnému společensky nebo hospodářsky, nemusí tomuto účelu sloužit trvale </a:t>
            </a:r>
          </a:p>
          <a:p>
            <a:pPr lvl="1"/>
            <a:endParaRPr lang="cs-CZ" u="sng" dirty="0" smtClean="0"/>
          </a:p>
          <a:p>
            <a:pPr marL="0" lvl="1"/>
            <a:r>
              <a:rPr lang="cs-CZ" b="1" dirty="0" smtClean="0"/>
              <a:t>Ústav </a:t>
            </a:r>
          </a:p>
          <a:p>
            <a:pPr marL="0" lvl="1"/>
            <a:r>
              <a:rPr lang="cs-CZ" dirty="0" smtClean="0"/>
              <a:t>Spojuje prvky osobní a majetkové </a:t>
            </a:r>
          </a:p>
          <a:p>
            <a:pPr marL="0" lvl="1"/>
            <a:r>
              <a:rPr lang="cs-CZ" dirty="0" smtClean="0"/>
              <a:t>Ustavena za účelem provozování činnosti užitečné společensky nebo hospodářsky. Provozuje činnost, jejíž výsledky jsou každému rovnocenně dostupné  za předem stanovených podmínek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právnické osoby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1556792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Název </a:t>
            </a:r>
          </a:p>
          <a:p>
            <a:pPr lvl="1"/>
            <a:r>
              <a:rPr lang="cs-CZ" dirty="0" smtClean="0"/>
              <a:t>musí odlišit PO od jiných, musí obsahovat označení právní formy a nesmí být klamavý </a:t>
            </a:r>
          </a:p>
          <a:p>
            <a:pPr lvl="1"/>
            <a:r>
              <a:rPr lang="cs-CZ" dirty="0" smtClean="0"/>
              <a:t>se souhlasem osoby může obsahovat i jméno člověka nebo prvek názvu jiné právnické osoby </a:t>
            </a:r>
          </a:p>
          <a:p>
            <a:pPr lvl="1"/>
            <a:r>
              <a:rPr lang="cs-CZ" dirty="0" smtClean="0"/>
              <a:t>PO má právo na právní ochranu svého názvu </a:t>
            </a:r>
          </a:p>
          <a:p>
            <a:r>
              <a:rPr lang="cs-CZ" b="1" dirty="0" smtClean="0"/>
              <a:t>Sídlo </a:t>
            </a:r>
          </a:p>
          <a:p>
            <a:pPr lvl="1"/>
            <a:r>
              <a:rPr lang="cs-CZ" dirty="0" smtClean="0"/>
              <a:t>Skutečné sídlo tj. místo, kde se nacházejí řídící orgány a jehož se může každý dovolat</a:t>
            </a:r>
          </a:p>
          <a:p>
            <a:r>
              <a:rPr lang="cs-CZ" b="1" dirty="0" smtClean="0"/>
              <a:t>Zápis do veřejného rejstříku</a:t>
            </a:r>
          </a:p>
          <a:p>
            <a:pPr lvl="1"/>
            <a:r>
              <a:rPr lang="cs-CZ" dirty="0" smtClean="0"/>
              <a:t>Slouží k identifikace PO a některé zápisy mají konstitutivní povahu, tj. právní skutečnosti nastávají až tímto zápisem </a:t>
            </a:r>
            <a:r>
              <a:rPr lang="cs-CZ" b="1" dirty="0" smtClean="0"/>
              <a:t> </a:t>
            </a:r>
          </a:p>
          <a:p>
            <a:pPr lvl="1"/>
            <a:r>
              <a:rPr lang="cs-CZ" u="sng" dirty="0" smtClean="0"/>
              <a:t>Princip materiální publicity </a:t>
            </a:r>
            <a:r>
              <a:rPr lang="cs-CZ" dirty="0" smtClean="0"/>
              <a:t>– proti tomu, kdo jedná v důvěru v provedený zápis, nelze uplatnit, že zápis neodpovídá skutečnosti </a:t>
            </a:r>
          </a:p>
          <a:p>
            <a:pPr lvl="1"/>
            <a:r>
              <a:rPr lang="cs-CZ" u="sng" dirty="0" smtClean="0"/>
              <a:t>Princip formální publicity </a:t>
            </a:r>
            <a:r>
              <a:rPr lang="cs-CZ" dirty="0" smtClean="0"/>
              <a:t>– veřejné rejstříky jsou obecně přístupné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právnické osoby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170080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Orgánem PO se rozumí její složka, která má výhradně  postavení v organizační struktuře právnické osoby</a:t>
            </a:r>
          </a:p>
          <a:p>
            <a:endParaRPr lang="cs-CZ" dirty="0" smtClean="0"/>
          </a:p>
          <a:p>
            <a:r>
              <a:rPr lang="cs-CZ" dirty="0" smtClean="0"/>
              <a:t>Nejvyšší orgán PO bývá shromáždění všech společníků nebo členů (valná hromada nebo členská schůze) a má generální působnost  </a:t>
            </a:r>
          </a:p>
          <a:p>
            <a:endParaRPr lang="cs-CZ" dirty="0" smtClean="0"/>
          </a:p>
          <a:p>
            <a:r>
              <a:rPr lang="cs-CZ" dirty="0" smtClean="0"/>
              <a:t>Pro jednání ve věch záležitostech je vytvořen </a:t>
            </a:r>
            <a:r>
              <a:rPr lang="cs-CZ" u="sng" dirty="0" smtClean="0"/>
              <a:t>statutární orgán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	individuální (ředitel, jediný jednatel)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	kolektivní (představenstvo, výbor) – většinou rozhoduje většina 	přítomných 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r>
              <a:rPr lang="cs-CZ" dirty="0" smtClean="0"/>
              <a:t>Kontrolní činnosti bývá svěřena </a:t>
            </a:r>
            <a:r>
              <a:rPr lang="cs-CZ" u="sng" dirty="0" smtClean="0"/>
              <a:t>dozorčí radě </a:t>
            </a:r>
            <a:r>
              <a:rPr lang="cs-CZ" dirty="0" smtClean="0"/>
              <a:t>nebo kontrolní komisi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právnické osoby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628800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 právnickou osobu jedná v zastoupení fyzická osoba </a:t>
            </a:r>
          </a:p>
          <a:p>
            <a:endParaRPr lang="cs-CZ" dirty="0" smtClean="0"/>
          </a:p>
          <a:p>
            <a:r>
              <a:rPr lang="cs-CZ" u="sng" dirty="0" smtClean="0"/>
              <a:t>Statutární orgán </a:t>
            </a:r>
            <a:r>
              <a:rPr lang="cs-CZ" dirty="0" smtClean="0"/>
              <a:t> (zákonný zástupce) – zastupuje PO ve všech záležitostech </a:t>
            </a:r>
          </a:p>
          <a:p>
            <a:endParaRPr lang="cs-CZ" dirty="0" smtClean="0"/>
          </a:p>
          <a:p>
            <a:r>
              <a:rPr lang="cs-CZ" u="sng" dirty="0" smtClean="0"/>
              <a:t>Zaměstnanci </a:t>
            </a:r>
            <a:r>
              <a:rPr lang="cs-CZ" dirty="0" smtClean="0"/>
              <a:t>– zastupují PO v rozsahu obvyklém vzhledem k jejich zařazení nebo funkci </a:t>
            </a:r>
          </a:p>
          <a:p>
            <a:endParaRPr lang="cs-CZ" dirty="0" smtClean="0"/>
          </a:p>
          <a:p>
            <a:r>
              <a:rPr lang="cs-CZ" u="sng" dirty="0" smtClean="0"/>
              <a:t>Smluvní zastoupení </a:t>
            </a:r>
            <a:r>
              <a:rPr lang="cs-CZ" dirty="0" smtClean="0"/>
              <a:t>na základě smlouvy o zastoupení a rozsah musí být uveden v plné moci </a:t>
            </a:r>
          </a:p>
          <a:p>
            <a:endParaRPr lang="cs-CZ" dirty="0" smtClean="0"/>
          </a:p>
          <a:p>
            <a:r>
              <a:rPr lang="cs-CZ" u="sng" dirty="0" smtClean="0"/>
              <a:t>Prokura</a:t>
            </a:r>
            <a:r>
              <a:rPr lang="cs-CZ" dirty="0" smtClean="0"/>
              <a:t>- podnikatel zapsaný v obchodní rejstříku udělením prokury zmocňuje prokuristu k právním jednání k nimž dochází při provozu obchodního závodu, a to i k těm, pro která se jinak vyžaduje zvláštní plná moc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700808"/>
            <a:ext cx="8352929" cy="4042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Smluvní zastoupení </a:t>
            </a:r>
          </a:p>
          <a:p>
            <a:r>
              <a:rPr lang="cs-CZ" dirty="0" smtClean="0"/>
              <a:t>	Dohoda mezi zastoupeným a zástupcem </a:t>
            </a:r>
          </a:p>
          <a:p>
            <a:r>
              <a:rPr lang="cs-CZ" b="1" dirty="0" smtClean="0"/>
              <a:t>Zákonné zastoupení </a:t>
            </a:r>
          </a:p>
          <a:p>
            <a:r>
              <a:rPr lang="cs-CZ" dirty="0" smtClean="0"/>
              <a:t>	Vzniká přímo na základě zákona (např. nezletilý) </a:t>
            </a:r>
          </a:p>
          <a:p>
            <a:endParaRPr lang="cs-CZ" dirty="0" smtClean="0"/>
          </a:p>
          <a:p>
            <a:r>
              <a:rPr lang="cs-CZ" dirty="0" smtClean="0"/>
              <a:t>Zástupcem je ten, kdo právně jedná za jinou osobu . Zástupce vždy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Jedná za jinou osobu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Jejím jménem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 její účet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Projevuje svou vlastní vůli </a:t>
            </a:r>
          </a:p>
          <a:p>
            <a:endParaRPr lang="cs-CZ" dirty="0" smtClean="0"/>
          </a:p>
          <a:p>
            <a:r>
              <a:rPr lang="cs-CZ" dirty="0" smtClean="0"/>
              <a:t>Je-li zástupce v dobré víře nebo musel-li vědět o určité okolnosti, přihlíží se k tomu i u zastoupeného;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5" y="2132856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50000"/>
              </a:lnSpc>
              <a:buFont typeface="Wingdings" pitchFamily="2" charset="2"/>
              <a:buChar char="q"/>
            </a:pPr>
            <a:r>
              <a:rPr lang="cs-CZ" dirty="0" smtClean="0"/>
              <a:t>Zástupcem nemůže být osoba, jejíž zájmy jsou v rozporu se zájmy zastoupené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q"/>
            </a:pPr>
            <a:r>
              <a:rPr lang="cs-CZ" dirty="0" smtClean="0"/>
              <a:t>Zástupcem nemůže být osoba, která nemá dostatek způsobilosti právně jednat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q"/>
            </a:pPr>
            <a:r>
              <a:rPr lang="cs-CZ" dirty="0" smtClean="0"/>
              <a:t>Zástupce je povinen jednat osobně 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q"/>
            </a:pPr>
            <a:r>
              <a:rPr lang="cs-CZ" dirty="0" smtClean="0"/>
              <a:t>Je možné, aby osoba měla víc než jednoho zástupce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q"/>
            </a:pPr>
            <a:r>
              <a:rPr lang="cs-CZ" dirty="0" smtClean="0"/>
              <a:t>Překročí-li zástupce oprávnění, zavazuje právní jednání zastoupeného jenom za podmínky, že ho bez zbytečného odkladu schválí 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q"/>
            </a:pPr>
            <a:r>
              <a:rPr lang="cs-CZ" dirty="0" smtClean="0"/>
              <a:t>Má-li zastoupení víc zástupců, platí, že každý může jednat samostatně (pokud se neprokáže opak)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zastoupení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484784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Smlouvou (dohoda) mezi zmocnitelem (zastoupený) a zmocněncem (zástupce) </a:t>
            </a:r>
          </a:p>
          <a:p>
            <a:endParaRPr lang="cs-CZ" dirty="0" smtClean="0"/>
          </a:p>
          <a:p>
            <a:r>
              <a:rPr lang="cs-CZ" dirty="0" smtClean="0"/>
              <a:t>Přímé zastoupení – jménem na účet zastoupeného </a:t>
            </a:r>
          </a:p>
          <a:p>
            <a:r>
              <a:rPr lang="cs-CZ" dirty="0" smtClean="0"/>
              <a:t>Nepřímé zastoupení – svým jménem na účet zastoupeného </a:t>
            </a:r>
          </a:p>
          <a:p>
            <a:endParaRPr lang="cs-CZ" dirty="0" smtClean="0"/>
          </a:p>
          <a:p>
            <a:r>
              <a:rPr lang="cs-CZ" b="1" dirty="0" smtClean="0"/>
              <a:t>Smlouva o zastoupení </a:t>
            </a:r>
            <a:r>
              <a:rPr lang="cs-CZ" dirty="0" smtClean="0"/>
              <a:t>obsahuje rozsah tj. okruh záležitostí v nichž je zmocněnec jednat</a:t>
            </a:r>
          </a:p>
          <a:p>
            <a:endParaRPr lang="cs-CZ" dirty="0" smtClean="0"/>
          </a:p>
          <a:p>
            <a:r>
              <a:rPr lang="cs-CZ" b="1" dirty="0" smtClean="0"/>
              <a:t>Plná moc </a:t>
            </a:r>
            <a:r>
              <a:rPr lang="cs-CZ" dirty="0" smtClean="0"/>
              <a:t>je osvědčení o existenci zastoupení vůči třetím osobám (označení subjektů, rozsahu oprávnění, podpis, datum , doba trvání)</a:t>
            </a:r>
          </a:p>
          <a:p>
            <a:r>
              <a:rPr lang="cs-CZ" dirty="0" smtClean="0"/>
              <a:t>	všeobecná (generální) – pro všechny jednání </a:t>
            </a:r>
          </a:p>
          <a:p>
            <a:r>
              <a:rPr lang="cs-CZ" dirty="0" smtClean="0"/>
              <a:t>	speciální – pro jediné jednání </a:t>
            </a:r>
          </a:p>
          <a:p>
            <a:r>
              <a:rPr lang="cs-CZ" dirty="0" smtClean="0"/>
              <a:t>Písemná forma se nevyžaduje ani pro smlouvu ani pro plnou moc (ledaže stanoví zákon)</a:t>
            </a:r>
          </a:p>
          <a:p>
            <a:endParaRPr lang="cs-CZ" dirty="0" smtClean="0"/>
          </a:p>
          <a:p>
            <a:r>
              <a:rPr lang="cs-CZ" dirty="0" smtClean="0"/>
              <a:t>Zánik smluvního zastoupení – vykonáním, výpovědí, odvoláním, smrtí zmocněnce nebo zmocnitele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zastoupení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700808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Účelem je ochrana zájmů zastoupeného a naplňování jeho práv </a:t>
            </a:r>
          </a:p>
          <a:p>
            <a:r>
              <a:rPr lang="cs-CZ" dirty="0" smtClean="0"/>
              <a:t>Vzniká přímo ze zákona</a:t>
            </a:r>
          </a:p>
          <a:p>
            <a:endParaRPr lang="cs-CZ" dirty="0" smtClean="0"/>
          </a:p>
          <a:p>
            <a:r>
              <a:rPr lang="cs-CZ" dirty="0" smtClean="0"/>
              <a:t>Pří výkonu svých oprávnění zástupce </a:t>
            </a:r>
            <a:r>
              <a:rPr lang="cs-CZ" u="sng" dirty="0" smtClean="0"/>
              <a:t>nesmí </a:t>
            </a:r>
          </a:p>
          <a:p>
            <a:pPr marL="265113" indent="-265113">
              <a:buFont typeface="Wingdings" pitchFamily="2" charset="2"/>
              <a:buChar char="v"/>
            </a:pPr>
            <a:r>
              <a:rPr lang="cs-CZ" dirty="0" smtClean="0"/>
              <a:t>Za zastoupeného jednat ve věcech vzniku a zániku manželství, výkonu rodičovských práv a povinností, pořízení pro případ smrti</a:t>
            </a:r>
          </a:p>
          <a:p>
            <a:pPr marL="265113" indent="-265113">
              <a:buFont typeface="Wingdings" pitchFamily="2" charset="2"/>
              <a:buChar char="v"/>
            </a:pPr>
            <a:r>
              <a:rPr lang="cs-CZ" dirty="0" smtClean="0"/>
              <a:t>Odejmout zastoupenému  věc zvláštní obliby </a:t>
            </a:r>
          </a:p>
          <a:p>
            <a:pPr marL="265113" indent="-265113">
              <a:buFont typeface="Wingdings" pitchFamily="2" charset="2"/>
              <a:buChar char="v"/>
            </a:pPr>
            <a:r>
              <a:rPr lang="cs-CZ" dirty="0" smtClean="0"/>
              <a:t>Vykonávat funkci hrozí-li střet zájmů, v takovém případě určí soud „kolizního opatrovníka“</a:t>
            </a:r>
          </a:p>
          <a:p>
            <a:pPr marL="265113" indent="-265113">
              <a:buFont typeface="Wingdings" pitchFamily="2" charset="2"/>
              <a:buChar char="v"/>
            </a:pPr>
            <a:r>
              <a:rPr lang="cs-CZ" dirty="0" smtClean="0"/>
              <a:t>Požadovat od zastoupeného odměnu s výjimkou odměny za správu jmění, kterou může soud přiznat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Opatrovnictví fyzické osoby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340768"/>
            <a:ext cx="8208912" cy="5222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Opatrovníka jmenuje soud člověku, je-li to třeba k ochraně jeho zájmů,nebo vyžaduje–li to veřejný zájem, např. člověku</a:t>
            </a:r>
          </a:p>
          <a:p>
            <a:pPr marL="633413" lvl="1" indent="-176213">
              <a:buFont typeface="Courier New" pitchFamily="49" charset="0"/>
              <a:buChar char="o"/>
            </a:pPr>
            <a:r>
              <a:rPr lang="cs-CZ" dirty="0" smtClean="0"/>
              <a:t>Jehož svéprávnost soud omezil</a:t>
            </a:r>
          </a:p>
          <a:p>
            <a:pPr marL="633413" lvl="1" indent="-176213">
              <a:buFont typeface="Courier New" pitchFamily="49" charset="0"/>
              <a:buChar char="o"/>
            </a:pPr>
            <a:r>
              <a:rPr lang="cs-CZ" dirty="0" smtClean="0"/>
              <a:t>Neznámého pobytu</a:t>
            </a:r>
          </a:p>
          <a:p>
            <a:pPr marL="633413" lvl="1" indent="-176213">
              <a:buFont typeface="Courier New" pitchFamily="49" charset="0"/>
              <a:buChar char="o"/>
            </a:pPr>
            <a:r>
              <a:rPr lang="cs-CZ" dirty="0" smtClean="0"/>
              <a:t>Jehož zdravotní stav působí potíže při správě jmění nebo hájení práv</a:t>
            </a:r>
          </a:p>
          <a:p>
            <a:pPr marL="633413" lvl="1" indent="-176213">
              <a:buFont typeface="Courier New" pitchFamily="49" charset="0"/>
              <a:buChar char="o"/>
            </a:pPr>
            <a:r>
              <a:rPr lang="cs-CZ" dirty="0" smtClean="0"/>
              <a:t>Nezletilá osoba se stala dědicem jmění po zůstaviteli společně se svými zákonnými zástupci </a:t>
            </a:r>
          </a:p>
          <a:p>
            <a:endParaRPr lang="cs-CZ" dirty="0" smtClean="0"/>
          </a:p>
          <a:p>
            <a:r>
              <a:rPr lang="cs-CZ" dirty="0" smtClean="0"/>
              <a:t>Pokud soud jmenuje více opatrovníků a nestaví rozsah jejich rozhodování, jsou opatrovníci povinni jednat společně</a:t>
            </a:r>
          </a:p>
          <a:p>
            <a:r>
              <a:rPr lang="cs-CZ" dirty="0" smtClean="0"/>
              <a:t>Opatrovník je povinen</a:t>
            </a:r>
          </a:p>
          <a:p>
            <a:pPr marL="530225" lvl="1" indent="-73025">
              <a:buFont typeface="Arial" pitchFamily="34" charset="0"/>
              <a:buChar char="•"/>
            </a:pPr>
            <a:r>
              <a:rPr lang="cs-CZ" dirty="0" smtClean="0"/>
              <a:t>Udržovat styk s </a:t>
            </a:r>
            <a:r>
              <a:rPr lang="cs-CZ" dirty="0" err="1" smtClean="0"/>
              <a:t>opatrovancem</a:t>
            </a:r>
            <a:r>
              <a:rPr lang="cs-CZ" dirty="0" smtClean="0"/>
              <a:t> vhodným způsobem </a:t>
            </a:r>
          </a:p>
          <a:p>
            <a:pPr marL="530225" lvl="1" indent="-73025">
              <a:buFont typeface="Arial" pitchFamily="34" charset="0"/>
              <a:buChar char="•"/>
            </a:pPr>
            <a:r>
              <a:rPr lang="cs-CZ" dirty="0" smtClean="0"/>
              <a:t>Projevovat skutečný zájem </a:t>
            </a:r>
          </a:p>
          <a:p>
            <a:pPr marL="530225" lvl="1" indent="-73025">
              <a:buFont typeface="Arial" pitchFamily="34" charset="0"/>
              <a:buChar char="•"/>
            </a:pPr>
            <a:r>
              <a:rPr lang="cs-CZ" dirty="0" smtClean="0"/>
              <a:t>Dbát o </a:t>
            </a:r>
            <a:r>
              <a:rPr lang="cs-CZ" dirty="0" err="1" smtClean="0"/>
              <a:t>opatrovancův</a:t>
            </a:r>
            <a:r>
              <a:rPr lang="cs-CZ" dirty="0" smtClean="0"/>
              <a:t> zdravotní stav </a:t>
            </a:r>
          </a:p>
          <a:p>
            <a:pPr marL="530225" lvl="1" indent="-73025">
              <a:buFont typeface="Arial" pitchFamily="34" charset="0"/>
              <a:buChar char="•"/>
            </a:pPr>
            <a:r>
              <a:rPr lang="cs-CZ" dirty="0" smtClean="0"/>
              <a:t>Chránit jeho zájmy a dbát jeho názorů</a:t>
            </a:r>
          </a:p>
          <a:p>
            <a:pPr marL="530225" lvl="1" indent="-73025">
              <a:buFont typeface="Arial" pitchFamily="34" charset="0"/>
              <a:buChar char="•"/>
            </a:pPr>
            <a:r>
              <a:rPr lang="cs-CZ" dirty="0" smtClean="0"/>
              <a:t>Jednat jenom v míře, ve které </a:t>
            </a:r>
            <a:r>
              <a:rPr lang="cs-CZ" dirty="0" err="1" smtClean="0"/>
              <a:t>opatrovanec</a:t>
            </a:r>
            <a:r>
              <a:rPr lang="cs-CZ" dirty="0" smtClean="0"/>
              <a:t> není způsobilý jednat</a:t>
            </a:r>
          </a:p>
          <a:p>
            <a:pPr marL="530225" lvl="1" indent="-73025">
              <a:buFont typeface="Arial" pitchFamily="34" charset="0"/>
              <a:buChar char="•"/>
            </a:pPr>
            <a:r>
              <a:rPr lang="cs-CZ" dirty="0" err="1" smtClean="0"/>
              <a:t>Opatrovanec</a:t>
            </a:r>
            <a:r>
              <a:rPr lang="cs-CZ" dirty="0" smtClean="0"/>
              <a:t> je vždy schopen jednat v běžných záležitostech každodenního života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772816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Způsobilost k právům a povinnostem – </a:t>
            </a:r>
            <a:r>
              <a:rPr lang="cs-CZ" b="1" dirty="0" smtClean="0"/>
              <a:t>právní osobnost </a:t>
            </a:r>
            <a:r>
              <a:rPr lang="cs-CZ" dirty="0" smtClean="0"/>
              <a:t>(právní subjektivita)</a:t>
            </a:r>
          </a:p>
          <a:p>
            <a:r>
              <a:rPr lang="cs-CZ" dirty="0" smtClean="0"/>
              <a:t>Je způsobilost každé osoby mít v mezích právního řádu práva a povinnosti </a:t>
            </a:r>
          </a:p>
          <a:p>
            <a:endParaRPr lang="cs-CZ" dirty="0"/>
          </a:p>
          <a:p>
            <a:r>
              <a:rPr lang="cs-CZ" dirty="0" smtClean="0"/>
              <a:t>Způsobilost k právně relevantnímu jednání – </a:t>
            </a:r>
            <a:r>
              <a:rPr lang="cs-CZ" b="1" dirty="0" smtClean="0"/>
              <a:t>svéprávnost</a:t>
            </a:r>
          </a:p>
          <a:p>
            <a:r>
              <a:rPr lang="cs-CZ" dirty="0" smtClean="0"/>
              <a:t>Je způsobilost nabývat pro sebe vlastním právním jednáním práva a zavazovat se k povinnostem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Osoby fyzické 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55577" y="1844824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Právní osobnost</a:t>
            </a:r>
          </a:p>
          <a:p>
            <a:r>
              <a:rPr lang="cs-CZ" dirty="0" smtClean="0"/>
              <a:t>vzniká narozením (také plodu v lůně mateřském, pokud se narodí dítě živé)</a:t>
            </a:r>
          </a:p>
          <a:p>
            <a:r>
              <a:rPr lang="cs-CZ" dirty="0" smtClean="0"/>
              <a:t>Nemůže být odňata ani omezena a osoba sama se ji nemůže vzdát </a:t>
            </a:r>
          </a:p>
          <a:p>
            <a:endParaRPr lang="cs-CZ" dirty="0" smtClean="0"/>
          </a:p>
          <a:p>
            <a:r>
              <a:rPr lang="cs-CZ" b="1" dirty="0" smtClean="0"/>
              <a:t>Svéprávnost </a:t>
            </a:r>
          </a:p>
          <a:p>
            <a:r>
              <a:rPr lang="cs-CZ" u="sng" dirty="0" smtClean="0"/>
              <a:t>Plná svéprávnost </a:t>
            </a:r>
            <a:r>
              <a:rPr lang="cs-CZ" dirty="0" smtClean="0"/>
              <a:t>nastává na základě jedné z níže uvedených skutečností</a:t>
            </a:r>
          </a:p>
          <a:p>
            <a:pPr marL="342900" indent="-342900">
              <a:buAutoNum type="alphaLcParenR"/>
            </a:pPr>
            <a:r>
              <a:rPr lang="cs-CZ" dirty="0" smtClean="0"/>
              <a:t>Zletilostí tj. dovršením osmnáctého roku věku </a:t>
            </a:r>
          </a:p>
          <a:p>
            <a:pPr marL="342900" indent="-342900">
              <a:buAutoNum type="alphaLcParenR"/>
            </a:pPr>
            <a:r>
              <a:rPr lang="cs-CZ" dirty="0" smtClean="0"/>
              <a:t>Uzavřením manželství</a:t>
            </a:r>
          </a:p>
          <a:p>
            <a:pPr marL="342900" indent="-342900">
              <a:buAutoNum type="alphaLcParenR"/>
            </a:pPr>
            <a:r>
              <a:rPr lang="cs-CZ" dirty="0" smtClean="0"/>
              <a:t>Na základě rozhodnutí soudu 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/>
            <a:r>
              <a:rPr lang="cs-CZ" u="sng" dirty="0" smtClean="0"/>
              <a:t>Plnou svéprávnost nemají </a:t>
            </a:r>
          </a:p>
          <a:p>
            <a:pPr marL="342900" indent="-342900">
              <a:buAutoNum type="alphaLcParenR"/>
            </a:pPr>
            <a:r>
              <a:rPr lang="cs-CZ" dirty="0" smtClean="0"/>
              <a:t>Nezletilci (způsobilost k právnímu jednání dle vyspělosti) </a:t>
            </a:r>
          </a:p>
          <a:p>
            <a:pPr marL="342900" indent="-342900">
              <a:buAutoNum type="alphaLcParenR"/>
            </a:pPr>
            <a:r>
              <a:rPr lang="cs-CZ" dirty="0" smtClean="0"/>
              <a:t>Zletilé fyzické osoby, jejichž svéprávnost byla omezena rozhodnutím soudu </a:t>
            </a:r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Přiznání svéprávnosti 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dosáhl věku šestnácti let, 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jsou osvědčeny následující schopnosti </a:t>
            </a:r>
          </a:p>
          <a:p>
            <a:pPr marL="342900" indent="-342900"/>
            <a:r>
              <a:rPr lang="cs-CZ" dirty="0" smtClean="0"/>
              <a:t>		sám se živit</a:t>
            </a:r>
          </a:p>
          <a:p>
            <a:pPr marL="342900" indent="-342900"/>
            <a:r>
              <a:rPr lang="cs-CZ" dirty="0" smtClean="0"/>
              <a:t>		obstarat si své záležitosti a pokud s návrhem</a:t>
            </a:r>
          </a:p>
          <a:p>
            <a:pPr marL="342900" indent="-342900">
              <a:buAutoNum type="alphaLcParenR" startAt="3"/>
            </a:pPr>
            <a:r>
              <a:rPr lang="cs-CZ" dirty="0" smtClean="0"/>
              <a:t>zákonný zástupce s návrhem souhlasí  </a:t>
            </a:r>
          </a:p>
          <a:p>
            <a:pPr marL="342900" indent="-342900">
              <a:buAutoNum type="alphaLcParenR" startAt="3"/>
            </a:pPr>
            <a:endParaRPr lang="cs-CZ" dirty="0" smtClean="0"/>
          </a:p>
          <a:p>
            <a:pPr marL="342900" indent="-342900"/>
            <a:r>
              <a:rPr lang="cs-CZ" b="1" dirty="0" smtClean="0"/>
              <a:t>Omezení svéprávnosti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jen v zájmu člověka, jehož se to týká,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 jeho zhlédnutí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 plným uznáváním jeho práv a jeho osobní jedinečnosti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 třeba brát v úvahu stupeň a neschopnosti  </a:t>
            </a:r>
          </a:p>
          <a:p>
            <a:r>
              <a:rPr lang="cs-CZ" dirty="0" smtClean="0"/>
              <a:t>Výlučně v pravomoci soudu , nemůže  zbavit svéprávnosti zcela </a:t>
            </a:r>
          </a:p>
          <a:p>
            <a:r>
              <a:rPr lang="cs-CZ" dirty="0" smtClean="0"/>
              <a:t>Jedná se o dočasné opatření max. 3 roky (lze prodloužit)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jména a bydliště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484784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Jméno člověka </a:t>
            </a:r>
            <a:r>
              <a:rPr lang="cs-CZ" dirty="0" smtClean="0"/>
              <a:t>– je jeho osobní jméno a příjmení, popřípadě jeho další jména a rodná příjmení</a:t>
            </a:r>
          </a:p>
          <a:p>
            <a:r>
              <a:rPr lang="cs-CZ" dirty="0" smtClean="0"/>
              <a:t>Každý má právo své jméno v právním styku užívat a má právo na ochranu svého jména </a:t>
            </a:r>
          </a:p>
          <a:p>
            <a:endParaRPr lang="cs-CZ" dirty="0" smtClean="0"/>
          </a:p>
          <a:p>
            <a:r>
              <a:rPr lang="cs-CZ" b="1" dirty="0" smtClean="0"/>
              <a:t>Bydliště člověka </a:t>
            </a:r>
          </a:p>
          <a:p>
            <a:r>
              <a:rPr lang="cs-CZ" dirty="0" smtClean="0"/>
              <a:t>v místě, kde se zdržuje (faktický stav) </a:t>
            </a:r>
          </a:p>
          <a:p>
            <a:r>
              <a:rPr lang="cs-CZ" dirty="0" smtClean="0"/>
              <a:t>s úmyslem žít tam s výhradou změny okolností trvale; úmysl může vyplývat z jeho prohlášení nebo z okolností případu. </a:t>
            </a:r>
          </a:p>
          <a:p>
            <a:r>
              <a:rPr lang="cs-CZ" dirty="0" smtClean="0"/>
              <a:t>Uvádí-li člověk jako své bydliště jiné místo než své skutečné bydliště, může se každý dovolat i jeho skutečného bydliště. Proti tomu, kdo se v dobré víře dovolá uvedeného místa, nemůže člověk namítat, že má své skutečné bydliště v jiném místě. </a:t>
            </a:r>
          </a:p>
          <a:p>
            <a:r>
              <a:rPr lang="cs-CZ" dirty="0" smtClean="0"/>
              <a:t>Nemá-li člověk bydliště, považuje se za ně místo, kde žije. Nelze-li takové místo zjistit, anebo lze-li je zjistit jen s neúměrnými obtížemi, považuje se za bydliště člověka místo, kde má majetek, popřípadě místo, kde měl bydliště naposledy.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Příbuzenství a osoby blízké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484784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Příbuzenství </a:t>
            </a:r>
          </a:p>
          <a:p>
            <a:pPr marL="342900" indent="-342900">
              <a:buFont typeface="+mj-lt"/>
              <a:buAutoNum type="alphaUcPeriod"/>
            </a:pPr>
            <a:r>
              <a:rPr lang="cs-CZ" dirty="0" smtClean="0"/>
              <a:t>Pokrevní </a:t>
            </a:r>
          </a:p>
          <a:p>
            <a:pPr marL="342900" indent="-342900"/>
            <a:r>
              <a:rPr lang="cs-CZ" dirty="0" smtClean="0"/>
              <a:t>	Linie přímá – jedna osoba pochází od druhé</a:t>
            </a:r>
          </a:p>
          <a:p>
            <a:pPr marL="342900" indent="-342900"/>
            <a:r>
              <a:rPr lang="cs-CZ" dirty="0" smtClean="0"/>
              <a:t>	Linie nepřímá – osoby mají společného předka </a:t>
            </a:r>
          </a:p>
          <a:p>
            <a:pPr marL="342900" indent="-342900"/>
            <a:r>
              <a:rPr lang="cs-CZ" dirty="0" smtClean="0"/>
              <a:t>B.  Osvojení </a:t>
            </a:r>
          </a:p>
          <a:p>
            <a:pPr marL="342900" indent="-342900"/>
            <a:endParaRPr lang="cs-CZ" dirty="0" smtClean="0"/>
          </a:p>
          <a:p>
            <a:r>
              <a:rPr lang="cs-CZ" b="1" dirty="0" smtClean="0"/>
              <a:t>Švagrovství </a:t>
            </a:r>
          </a:p>
          <a:p>
            <a:r>
              <a:rPr lang="cs-CZ" dirty="0" smtClean="0"/>
              <a:t>Poměr mezi jedním z manželů a příbuznými druhého manžela </a:t>
            </a:r>
          </a:p>
          <a:p>
            <a:endParaRPr lang="cs-CZ" dirty="0" smtClean="0"/>
          </a:p>
          <a:p>
            <a:r>
              <a:rPr lang="cs-CZ" b="1" dirty="0" smtClean="0"/>
              <a:t>Osoba blízká </a:t>
            </a:r>
          </a:p>
          <a:p>
            <a:r>
              <a:rPr lang="cs-CZ" dirty="0" smtClean="0"/>
              <a:t>je příbuzný v řadě přímé, sourozenec a manžel nebo partner  </a:t>
            </a:r>
          </a:p>
          <a:p>
            <a:r>
              <a:rPr lang="cs-CZ" dirty="0" smtClean="0"/>
              <a:t>jiné osoby v poměru rodinném nebo obdobném se pokládají za osoby sobě navzájem blízké, pokud by újmu, kterou utrpěla jedna z nich, druhá důvodně pociťovala jako újmu vlastní. Má se za to, že osobami blízkými jsou i osoby </a:t>
            </a:r>
            <a:r>
              <a:rPr lang="cs-CZ" dirty="0" err="1" smtClean="0"/>
              <a:t>sešvagřené</a:t>
            </a:r>
            <a:r>
              <a:rPr lang="cs-CZ" dirty="0" smtClean="0"/>
              <a:t> nebo osoby, které spolu trvale žijí.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Právnické osoby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8884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Osoba odlišná od fyzické osoby </a:t>
            </a:r>
          </a:p>
          <a:p>
            <a:endParaRPr lang="cs-CZ" dirty="0" smtClean="0"/>
          </a:p>
          <a:p>
            <a:r>
              <a:rPr lang="cs-CZ" dirty="0" smtClean="0"/>
              <a:t>Organizovaný útvar, který má podle zákona právní osobnost tzv. subjektivitu </a:t>
            </a:r>
            <a:endParaRPr lang="cs-CZ" dirty="0"/>
          </a:p>
        </p:txBody>
      </p:sp>
      <p:pic>
        <p:nvPicPr>
          <p:cNvPr id="4" name="Picture 2" descr="https://encrypted-tbn1.gstatic.com/images?q=tbn:ANd9GcS2nhDoIzz1RdYWprFdUCqjyBd0iitETI8XUJZHmO3HeYptLuHM-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286124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Pojmové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340768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Subjektivita (právní osobnost)– způsobilost mít v mezích právního řádu práva a povinnosti. PO mohou mít práva a povinnosti bez zřetele na předmět své činnosti, pokud se slučují s jejich povahou </a:t>
            </a:r>
          </a:p>
          <a:p>
            <a:endParaRPr lang="cs-CZ" dirty="0" smtClean="0"/>
          </a:p>
          <a:p>
            <a:r>
              <a:rPr lang="cs-CZ" dirty="0" smtClean="0"/>
              <a:t>Způsobilost k právním jednáním </a:t>
            </a:r>
          </a:p>
          <a:p>
            <a:endParaRPr lang="cs-CZ" dirty="0" smtClean="0"/>
          </a:p>
          <a:p>
            <a:r>
              <a:rPr lang="cs-CZ" dirty="0" err="1" smtClean="0"/>
              <a:t>Deliktní</a:t>
            </a:r>
            <a:r>
              <a:rPr lang="cs-CZ" dirty="0" smtClean="0"/>
              <a:t> způsobilost  - odpovědnost za protiprávní jednání </a:t>
            </a:r>
          </a:p>
          <a:p>
            <a:endParaRPr lang="cs-CZ" dirty="0" smtClean="0"/>
          </a:p>
          <a:p>
            <a:r>
              <a:rPr lang="cs-CZ" dirty="0" smtClean="0"/>
              <a:t>Majetková autonomie – PO má ve svém vlastnictví samostatný majetek tj. oddělení od majetku členů, zakladatelů či jiných osob </a:t>
            </a:r>
          </a:p>
          <a:p>
            <a:r>
              <a:rPr lang="cs-CZ" dirty="0" smtClean="0"/>
              <a:t>Jejich uspořádání představuje určitý organizační celek </a:t>
            </a:r>
          </a:p>
          <a:p>
            <a:endParaRPr lang="cs-CZ" dirty="0" smtClean="0"/>
          </a:p>
          <a:p>
            <a:r>
              <a:rPr lang="cs-CZ" dirty="0" smtClean="0"/>
              <a:t>Účel právnických osob </a:t>
            </a:r>
          </a:p>
          <a:p>
            <a:r>
              <a:rPr lang="cs-CZ" dirty="0" smtClean="0"/>
              <a:t>	a) splnění zvláštních podmínek </a:t>
            </a:r>
          </a:p>
          <a:p>
            <a:r>
              <a:rPr lang="cs-CZ" dirty="0" smtClean="0"/>
              <a:t>	b) zákaz ustanovit právnickou osobu za účelem určitých negativních 	činnosti </a:t>
            </a:r>
          </a:p>
          <a:p>
            <a:r>
              <a:rPr lang="cs-CZ" dirty="0" smtClean="0"/>
              <a:t>	c) k založení ozbrojené právnické osoby je vázáno na zákon nebo na 	dovolené podnikání nebo na sportovní činnost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právnických osob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628800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Právnické osoby veřejného práva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Právnické osoby soukromého práva 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/>
            <a:r>
              <a:rPr lang="cs-CZ" b="1" dirty="0" smtClean="0"/>
              <a:t>Korporace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organizované společenství osob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dirty="0" smtClean="0"/>
              <a:t>Soukromoprávní korporace – obchodní korporace, neziskové korporace (spolek), společenství vlastníků které spravují dům s jednotkami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dirty="0" smtClean="0"/>
              <a:t>Veřejnoprávní korporace – stát, útvary územní samosprávy, útvary stavovské samosprávy  </a:t>
            </a:r>
          </a:p>
          <a:p>
            <a:pPr marL="342900" indent="-342900"/>
            <a:r>
              <a:rPr lang="cs-CZ" b="1" dirty="0" smtClean="0"/>
              <a:t>Fundace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účelově vyčleněný majetek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dirty="0" smtClean="0"/>
              <a:t>Soukromoprávní fundace – nadace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dirty="0" smtClean="0"/>
              <a:t>Veřejnoprávní fundace – fondy (Fond národního majetku, pozemkový fond</a:t>
            </a:r>
          </a:p>
          <a:p>
            <a:pPr marL="342900" indent="-342900"/>
            <a:r>
              <a:rPr lang="cs-CZ" b="1" dirty="0" smtClean="0"/>
              <a:t>Útvary smíšené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dirty="0" smtClean="0"/>
              <a:t>Ústavy – školy, nemocnice, muzea, vědecké instituce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466</TotalTime>
  <Words>1179</Words>
  <Application>Microsoft Office PowerPoint</Application>
  <PresentationFormat>Předvádění na obrazovce (4:3)</PresentationFormat>
  <Paragraphs>192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Právní nauka </vt:lpstr>
      <vt:lpstr>Obecně </vt:lpstr>
      <vt:lpstr>Osoby fyzické </vt:lpstr>
      <vt:lpstr>Snímek 4</vt:lpstr>
      <vt:lpstr>Ochrana jména a bydliště </vt:lpstr>
      <vt:lpstr>Příbuzenství a osoby blízké </vt:lpstr>
      <vt:lpstr>Právnické osoby </vt:lpstr>
      <vt:lpstr>Pojmové znaky</vt:lpstr>
      <vt:lpstr>Klasifikace právnických osob </vt:lpstr>
      <vt:lpstr>Snímek 10</vt:lpstr>
      <vt:lpstr>Identifikace právnické osoby </vt:lpstr>
      <vt:lpstr>Orgány právnické osoby </vt:lpstr>
      <vt:lpstr>Jednání právnické osoby </vt:lpstr>
      <vt:lpstr>Zastoupení </vt:lpstr>
      <vt:lpstr>Zástupce</vt:lpstr>
      <vt:lpstr>Smluvní zastoupení </vt:lpstr>
      <vt:lpstr>Zákonné zastoupení </vt:lpstr>
      <vt:lpstr>Opatrovnictví fyzické osoby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nauka</dc:title>
  <dc:creator>Černí</dc:creator>
  <cp:lastModifiedBy>Černí</cp:lastModifiedBy>
  <cp:revision>30</cp:revision>
  <dcterms:created xsi:type="dcterms:W3CDTF">2014-03-16T19:03:03Z</dcterms:created>
  <dcterms:modified xsi:type="dcterms:W3CDTF">2014-03-22T07:25:25Z</dcterms:modified>
</cp:coreProperties>
</file>