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1" r:id="rId6"/>
    <p:sldId id="272" r:id="rId7"/>
    <p:sldId id="262" r:id="rId8"/>
    <p:sldId id="281" r:id="rId9"/>
    <p:sldId id="263" r:id="rId10"/>
    <p:sldId id="264" r:id="rId11"/>
    <p:sldId id="266" r:id="rId12"/>
    <p:sldId id="267" r:id="rId13"/>
    <p:sldId id="282" r:id="rId14"/>
    <p:sldId id="268" r:id="rId15"/>
    <p:sldId id="269" r:id="rId16"/>
    <p:sldId id="279" r:id="rId17"/>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6" d="100"/>
          <a:sy n="106" d="100"/>
        </p:scale>
        <p:origin x="-1680"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odnadpis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17" name="Zástupný symbol pro zápatí 16"/>
          <p:cNvSpPr>
            <a:spLocks noGrp="1"/>
          </p:cNvSpPr>
          <p:nvPr>
            <p:ph type="ftr" sz="quarter" idx="11"/>
          </p:nvPr>
        </p:nvSpPr>
        <p:spPr/>
        <p:txBody>
          <a:bodyPr/>
          <a:lstStyle/>
          <a:p>
            <a:endParaRPr lang="cs-CZ" dirty="0"/>
          </a:p>
        </p:txBody>
      </p:sp>
      <p:sp>
        <p:nvSpPr>
          <p:cNvPr id="7" name="Přímá spojovací čára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Elipsa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4" name="Elipsa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Zástupný symbol pro číslo snímku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0A91E9F-3D07-47AE-B164-57109D9277DB}" type="slidenum">
              <a:rPr lang="cs-CZ" smtClean="0"/>
              <a:pPr/>
              <a:t>‹#›</a:t>
            </a:fld>
            <a:endParaRPr lang="cs-CZ" dirty="0"/>
          </a:p>
        </p:txBody>
      </p:sp>
      <p:sp>
        <p:nvSpPr>
          <p:cNvPr id="8" name="Nadpis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60A91E9F-3D07-47AE-B164-57109D9277DB}" type="slidenum">
              <a:rPr lang="cs-CZ" smtClean="0"/>
              <a:pPr/>
              <a:t>‹#›</a:t>
            </a:fld>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2"/>
      </p:bgRef>
    </p:bg>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Obdélní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Přímá spojovací čára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4" name="Elipsa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lipsa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Zástupný symbol pro číslo snímku 5"/>
          <p:cNvSpPr>
            <a:spLocks noGrp="1"/>
          </p:cNvSpPr>
          <p:nvPr>
            <p:ph type="sldNum" sz="quarter" idx="12"/>
          </p:nvPr>
        </p:nvSpPr>
        <p:spPr>
          <a:xfrm>
            <a:off x="6915912" y="3009901"/>
            <a:ext cx="457200" cy="441325"/>
          </a:xfrm>
        </p:spPr>
        <p:txBody>
          <a:bodyPr/>
          <a:lstStyle/>
          <a:p>
            <a:fld id="{60A91E9F-3D07-47AE-B164-57109D9277DB}" type="slidenum">
              <a:rPr lang="cs-CZ" smtClean="0"/>
              <a:pPr/>
              <a:t>‹#›</a:t>
            </a:fld>
            <a:endParaRPr lang="cs-CZ" dirty="0"/>
          </a:p>
        </p:txBody>
      </p:sp>
      <p:sp>
        <p:nvSpPr>
          <p:cNvPr id="3" name="Zástupný symbol pro svislý text 2"/>
          <p:cNvSpPr>
            <a:spLocks noGrp="1"/>
          </p:cNvSpPr>
          <p:nvPr>
            <p:ph type="body" orient="vert" idx="1"/>
          </p:nvPr>
        </p:nvSpPr>
        <p:spPr>
          <a:xfrm>
            <a:off x="304800" y="304800"/>
            <a:ext cx="6553200" cy="5821366"/>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2" name="Svislý nadpis 1"/>
          <p:cNvSpPr>
            <a:spLocks noGrp="1"/>
          </p:cNvSpPr>
          <p:nvPr>
            <p:ph type="title" orient="vert"/>
          </p:nvPr>
        </p:nvSpPr>
        <p:spPr>
          <a:xfrm>
            <a:off x="7391400" y="304801"/>
            <a:ext cx="1447800" cy="5851525"/>
          </a:xfrm>
        </p:spPr>
        <p:txBody>
          <a:bodyPr vert="eaVert"/>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solidFill>
                  <a:schemeClr val="accent3">
                    <a:shade val="75000"/>
                  </a:schemeClr>
                </a:solidFill>
              </a:defRPr>
            </a:lvl1p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a:xfrm>
            <a:off x="4361688" y="1026372"/>
            <a:ext cx="457200" cy="441325"/>
          </a:xfrm>
        </p:spPr>
        <p:txBody>
          <a:bodyPr/>
          <a:lstStyle/>
          <a:p>
            <a:fld id="{60A91E9F-3D07-47AE-B164-57109D9277DB}" type="slidenum">
              <a:rPr lang="cs-CZ" smtClean="0"/>
              <a:pPr/>
              <a:t>‹#›</a:t>
            </a:fld>
            <a:endParaRPr lang="cs-CZ" dirty="0"/>
          </a:p>
        </p:txBody>
      </p:sp>
      <p:sp>
        <p:nvSpPr>
          <p:cNvPr id="8" name="Zástupný symbol pro obsah 7"/>
          <p:cNvSpPr>
            <a:spLocks noGrp="1"/>
          </p:cNvSpPr>
          <p:nvPr>
            <p:ph sz="quarter" idx="1"/>
          </p:nvPr>
        </p:nvSpPr>
        <p:spPr>
          <a:xfrm>
            <a:off x="301752" y="1527048"/>
            <a:ext cx="850392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bdélní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Zástupný symbol pro tex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13" name="Obdélní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Obdélní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zápatí 4"/>
          <p:cNvSpPr>
            <a:spLocks noGrp="1"/>
          </p:cNvSpPr>
          <p:nvPr>
            <p:ph type="ftr" sz="quarter" idx="11"/>
          </p:nvPr>
        </p:nvSpPr>
        <p:spPr/>
        <p:txBody>
          <a:bodyPr/>
          <a:lstStyle/>
          <a:p>
            <a:endParaRPr lang="cs-CZ" dirty="0"/>
          </a:p>
        </p:txBody>
      </p:sp>
      <p:sp>
        <p:nvSpPr>
          <p:cNvPr id="4" name="Zástupný symbol pro datum 3"/>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8" name="Přímá spojovací čára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Elipsa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Elipsa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Zástupný symbol pro číslo snímku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60A91E9F-3D07-47AE-B164-57109D9277DB}" type="slidenum">
              <a:rPr lang="cs-CZ" smtClean="0"/>
              <a:pPr/>
              <a:t>‹#›</a:t>
            </a:fld>
            <a:endParaRPr lang="cs-CZ" dirty="0"/>
          </a:p>
        </p:txBody>
      </p:sp>
      <p:sp>
        <p:nvSpPr>
          <p:cNvPr id="2" name="Nadpis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bg>
      <p:bgRef idx="1001">
        <a:schemeClr val="bg2"/>
      </p:bgRef>
    </p:bg>
    <p:spTree>
      <p:nvGrpSpPr>
        <p:cNvPr id="1" name=""/>
        <p:cNvGrpSpPr/>
        <p:nvPr/>
      </p:nvGrpSpPr>
      <p:grpSpPr>
        <a:xfrm>
          <a:off x="0" y="0"/>
          <a:ext cx="0" cy="0"/>
          <a:chOff x="0" y="0"/>
          <a:chExt cx="0" cy="0"/>
        </a:xfrm>
      </p:grpSpPr>
      <p:sp>
        <p:nvSpPr>
          <p:cNvPr id="2" name="Nadpis 1"/>
          <p:cNvSpPr>
            <a:spLocks noGrp="1"/>
          </p:cNvSpPr>
          <p:nvPr>
            <p:ph type="title"/>
          </p:nvPr>
        </p:nvSpPr>
        <p:spPr>
          <a:xfrm>
            <a:off x="301752" y="228600"/>
            <a:ext cx="8534400" cy="758952"/>
          </a:xfrm>
        </p:spPr>
        <p:txBody>
          <a:body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a:xfrm>
            <a:off x="5791200" y="6409944"/>
            <a:ext cx="3044952" cy="365760"/>
          </a:xfrm>
        </p:spPr>
        <p:txBody>
          <a:bodyPr/>
          <a:lstStyle/>
          <a:p>
            <a:fld id="{406803F7-9D07-4397-92B6-7603CCF799DD}" type="datetimeFigureOut">
              <a:rPr lang="cs-CZ" smtClean="0"/>
              <a:pPr/>
              <a:t>10.5.2014</a:t>
            </a:fld>
            <a:endParaRPr lang="cs-CZ" dirty="0"/>
          </a:p>
        </p:txBody>
      </p:sp>
      <p:sp>
        <p:nvSpPr>
          <p:cNvPr id="6" name="Zástupný symbol pro zápatí 5"/>
          <p:cNvSpPr>
            <a:spLocks noGrp="1"/>
          </p:cNvSpPr>
          <p:nvPr>
            <p:ph type="ftr" sz="quarter" idx="11"/>
          </p:nvPr>
        </p:nvSpPr>
        <p:spPr/>
        <p:txBody>
          <a:bodyPr/>
          <a:lstStyle/>
          <a:p>
            <a:endParaRPr lang="cs-CZ" dirty="0"/>
          </a:p>
        </p:txBody>
      </p:sp>
      <p:sp>
        <p:nvSpPr>
          <p:cNvPr id="7" name="Zástupný symbol pro číslo snímku 6"/>
          <p:cNvSpPr>
            <a:spLocks noGrp="1"/>
          </p:cNvSpPr>
          <p:nvPr>
            <p:ph type="sldNum" sz="quarter" idx="12"/>
          </p:nvPr>
        </p:nvSpPr>
        <p:spPr/>
        <p:txBody>
          <a:bodyPr/>
          <a:lstStyle/>
          <a:p>
            <a:fld id="{60A91E9F-3D07-47AE-B164-57109D9277DB}" type="slidenum">
              <a:rPr lang="cs-CZ" smtClean="0"/>
              <a:pPr/>
              <a:t>‹#›</a:t>
            </a:fld>
            <a:endParaRPr lang="cs-CZ" dirty="0"/>
          </a:p>
        </p:txBody>
      </p:sp>
      <p:sp>
        <p:nvSpPr>
          <p:cNvPr id="8" name="Přímá spojovací čára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0" name="Zástupný symbol pro obsah 9"/>
          <p:cNvSpPr>
            <a:spLocks noGrp="1"/>
          </p:cNvSpPr>
          <p:nvPr>
            <p:ph sz="half" idx="1"/>
          </p:nvPr>
        </p:nvSpPr>
        <p:spPr>
          <a:xfrm>
            <a:off x="301752"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2" name="Zástupný symbol pro obsah 11"/>
          <p:cNvSpPr>
            <a:spLocks noGrp="1"/>
          </p:cNvSpPr>
          <p:nvPr>
            <p:ph sz="half" idx="2"/>
          </p:nvPr>
        </p:nvSpPr>
        <p:spPr>
          <a:xfrm>
            <a:off x="4800600" y="1371600"/>
            <a:ext cx="4038600" cy="4681728"/>
          </a:xfrm>
        </p:spPr>
        <p:txBody>
          <a:bodyPr/>
          <a:lstStyle>
            <a:lvl1pPr>
              <a:defRPr sz="2500"/>
            </a:lvl1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Porovnání">
    <p:bg>
      <p:bgRef idx="1001">
        <a:schemeClr val="bg2"/>
      </p:bgRef>
    </p:bg>
    <p:spTree>
      <p:nvGrpSpPr>
        <p:cNvPr id="1" name=""/>
        <p:cNvGrpSpPr/>
        <p:nvPr/>
      </p:nvGrpSpPr>
      <p:grpSpPr>
        <a:xfrm>
          <a:off x="0" y="0"/>
          <a:ext cx="0" cy="0"/>
          <a:chOff x="0" y="0"/>
          <a:chExt cx="0" cy="0"/>
        </a:xfrm>
      </p:grpSpPr>
      <p:sp>
        <p:nvSpPr>
          <p:cNvPr id="10" name="Přímá spojovací čára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1" name="Obdélní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2" name="Obdélní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1" name="Obdélní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Obdélní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3" name="Zástupný symbol pro tex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7" name="Zástupný symbol pro datum 6"/>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8" name="Zástupný symbol pro zápatí 7"/>
          <p:cNvSpPr>
            <a:spLocks noGrp="1"/>
          </p:cNvSpPr>
          <p:nvPr>
            <p:ph type="ftr" sz="quarter" idx="11"/>
          </p:nvPr>
        </p:nvSpPr>
        <p:spPr>
          <a:xfrm>
            <a:off x="304800" y="6409944"/>
            <a:ext cx="3581400" cy="365760"/>
          </a:xfrm>
        </p:spPr>
        <p:txBody>
          <a:bodyPr/>
          <a:lstStyle/>
          <a:p>
            <a:endParaRPr lang="cs-CZ" dirty="0"/>
          </a:p>
        </p:txBody>
      </p:sp>
      <p:sp>
        <p:nvSpPr>
          <p:cNvPr id="15" name="Přímá spojovací čára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Zástupný symbol pro obsah 23"/>
          <p:cNvSpPr>
            <a:spLocks noGrp="1"/>
          </p:cNvSpPr>
          <p:nvPr>
            <p:ph sz="quarter" idx="2"/>
          </p:nvPr>
        </p:nvSpPr>
        <p:spPr>
          <a:xfrm>
            <a:off x="301752" y="2471383"/>
            <a:ext cx="4041648" cy="3818404"/>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obsah 25"/>
          <p:cNvSpPr>
            <a:spLocks noGrp="1"/>
          </p:cNvSpPr>
          <p:nvPr>
            <p:ph sz="quarter" idx="4"/>
          </p:nvPr>
        </p:nvSpPr>
        <p:spPr>
          <a:xfrm>
            <a:off x="4800600" y="2471383"/>
            <a:ext cx="4038600" cy="3822192"/>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5" name="Elipsa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7" name="Elipsa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Zástupný symbol pro číslo snímku 8"/>
          <p:cNvSpPr>
            <a:spLocks noGrp="1"/>
          </p:cNvSpPr>
          <p:nvPr>
            <p:ph type="sldNum" sz="quarter" idx="12"/>
          </p:nvPr>
        </p:nvSpPr>
        <p:spPr>
          <a:xfrm>
            <a:off x="4343400" y="1042416"/>
            <a:ext cx="457200" cy="441325"/>
          </a:xfrm>
        </p:spPr>
        <p:txBody>
          <a:bodyPr/>
          <a:lstStyle>
            <a:lvl1pPr algn="ctr">
              <a:defRPr/>
            </a:lvl1pPr>
          </a:lstStyle>
          <a:p>
            <a:fld id="{60A91E9F-3D07-47AE-B164-57109D9277DB}" type="slidenum">
              <a:rPr lang="cs-CZ" smtClean="0"/>
              <a:pPr/>
              <a:t>‹#›</a:t>
            </a:fld>
            <a:endParaRPr lang="cs-CZ" dirty="0"/>
          </a:p>
        </p:txBody>
      </p:sp>
      <p:sp>
        <p:nvSpPr>
          <p:cNvPr id="23" name="Nadpis 22"/>
          <p:cNvSpPr>
            <a:spLocks noGrp="1"/>
          </p:cNvSpPr>
          <p:nvPr>
            <p:ph type="title"/>
          </p:nvPr>
        </p:nvSpPr>
        <p:spPr/>
        <p:txBody>
          <a:bodyPr rtlCol="0" anchor="b" anchorCtr="0"/>
          <a:lstStyle/>
          <a:p>
            <a:r>
              <a:rPr kumimoji="0" lang="cs-CZ" smtClean="0"/>
              <a:t>Klepnutím lze upravit styl předlohy nadpisů.</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4" name="Zástupný symbol pro zápatí 3"/>
          <p:cNvSpPr>
            <a:spLocks noGrp="1"/>
          </p:cNvSpPr>
          <p:nvPr>
            <p:ph type="ftr" sz="quarter" idx="11"/>
          </p:nvPr>
        </p:nvSpPr>
        <p:spPr/>
        <p:txBody>
          <a:bodyPr/>
          <a:lstStyle/>
          <a:p>
            <a:endParaRPr lang="cs-CZ" dirty="0"/>
          </a:p>
        </p:txBody>
      </p:sp>
      <p:sp>
        <p:nvSpPr>
          <p:cNvPr id="5" name="Zástupný symbol pro číslo snímku 4"/>
          <p:cNvSpPr>
            <a:spLocks noGrp="1"/>
          </p:cNvSpPr>
          <p:nvPr>
            <p:ph type="sldNum" sz="quarter" idx="12"/>
          </p:nvPr>
        </p:nvSpPr>
        <p:spPr>
          <a:xfrm>
            <a:off x="4343400" y="1036020"/>
            <a:ext cx="457200" cy="441325"/>
          </a:xfrm>
        </p:spPr>
        <p:txBody>
          <a:bodyPr/>
          <a:lstStyle/>
          <a:p>
            <a:fld id="{60A91E9F-3D07-47AE-B164-57109D9277DB}" type="slidenum">
              <a:rPr lang="cs-CZ" smtClean="0"/>
              <a:pPr/>
              <a:t>‹#›</a:t>
            </a:fld>
            <a:endParaRPr lang="cs-CZ"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7" name="Obdélní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Obdélní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Obdélní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6" name="Obdélní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Zástupný symbol pro datum 1"/>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3" name="Zástupný symbol pro zápatí 2"/>
          <p:cNvSpPr>
            <a:spLocks noGrp="1"/>
          </p:cNvSpPr>
          <p:nvPr>
            <p:ph type="ftr" sz="quarter" idx="11"/>
          </p:nvPr>
        </p:nvSpPr>
        <p:spPr/>
        <p:txBody>
          <a:bodyPr/>
          <a:lstStyle/>
          <a:p>
            <a:endParaRPr lang="cs-CZ" dirty="0"/>
          </a:p>
        </p:txBody>
      </p:sp>
      <p:sp>
        <p:nvSpPr>
          <p:cNvPr id="4" name="Zástupný symbol pro číslo snímku 3"/>
          <p:cNvSpPr>
            <a:spLocks noGrp="1"/>
          </p:cNvSpPr>
          <p:nvPr>
            <p:ph type="sldNum" sz="quarter" idx="12"/>
          </p:nvPr>
        </p:nvSpPr>
        <p:spPr>
          <a:xfrm>
            <a:off x="4267200" y="6324600"/>
            <a:ext cx="609600" cy="441324"/>
          </a:xfrm>
        </p:spPr>
        <p:txBody>
          <a:bodyPr/>
          <a:lstStyle>
            <a:lvl1pPr>
              <a:defRPr>
                <a:solidFill>
                  <a:srgbClr val="FFFFFF"/>
                </a:solidFill>
              </a:defRPr>
            </a:lvl1pPr>
          </a:lstStyle>
          <a:p>
            <a:fld id="{60A91E9F-3D07-47AE-B164-57109D9277DB}" type="slidenum">
              <a:rPr lang="cs-CZ" smtClean="0"/>
              <a:pPr/>
              <a:t>‹#›</a:t>
            </a:fld>
            <a:endParaRPr lang="cs-CZ"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bg>
      <p:bgRef idx="1001">
        <a:schemeClr val="bg1"/>
      </p:bgRef>
    </p:bg>
    <p:spTree>
      <p:nvGrpSpPr>
        <p:cNvPr id="1" name=""/>
        <p:cNvGrpSpPr/>
        <p:nvPr/>
      </p:nvGrpSpPr>
      <p:grpSpPr>
        <a:xfrm>
          <a:off x="0" y="0"/>
          <a:ext cx="0" cy="0"/>
          <a:chOff x="0" y="0"/>
          <a:chExt cx="0" cy="0"/>
        </a:xfrm>
      </p:grpSpPr>
      <p:sp>
        <p:nvSpPr>
          <p:cNvPr id="19" name="Obdélní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5" name="Obdélní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Obdélní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bdélní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Nadpis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8" name="Obdélní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Přímá spojovací čára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20" name="Zástupný symbol pro obsah 19"/>
          <p:cNvSpPr>
            <a:spLocks noGrp="1"/>
          </p:cNvSpPr>
          <p:nvPr>
            <p:ph sz="quarter" idx="1"/>
          </p:nvPr>
        </p:nvSpPr>
        <p:spPr>
          <a:xfrm>
            <a:off x="3124200" y="685800"/>
            <a:ext cx="5638800" cy="54102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Elipsa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Elipsa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Zástupný symbol pro číslo snímku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60A91E9F-3D07-47AE-B164-57109D9277DB}" type="slidenum">
              <a:rPr lang="cs-CZ" smtClean="0"/>
              <a:pPr/>
              <a:t>‹#›</a:t>
            </a:fld>
            <a:endParaRPr lang="cs-CZ" dirty="0"/>
          </a:p>
        </p:txBody>
      </p:sp>
      <p:sp>
        <p:nvSpPr>
          <p:cNvPr id="21" name="Obdélní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datum 4"/>
          <p:cNvSpPr>
            <a:spLocks noGrp="1"/>
          </p:cNvSpPr>
          <p:nvPr>
            <p:ph type="dt" sz="half" idx="10"/>
          </p:nvPr>
        </p:nvSpPr>
        <p:spPr/>
        <p:txBody>
          <a:bodyPr/>
          <a:lstStyle/>
          <a:p>
            <a:fld id="{406803F7-9D07-4397-92B6-7603CCF799DD}" type="datetimeFigureOut">
              <a:rPr lang="cs-CZ" smtClean="0"/>
              <a:pPr/>
              <a:t>10.5.2014</a:t>
            </a:fld>
            <a:endParaRPr lang="cs-CZ" dirty="0"/>
          </a:p>
        </p:txBody>
      </p:sp>
      <p:sp>
        <p:nvSpPr>
          <p:cNvPr id="6" name="Zástupný symbol pro zápatí 5"/>
          <p:cNvSpPr>
            <a:spLocks noGrp="1"/>
          </p:cNvSpPr>
          <p:nvPr>
            <p:ph type="ftr" sz="quarter" idx="11"/>
          </p:nvPr>
        </p:nvSpPr>
        <p:spPr>
          <a:xfrm>
            <a:off x="301752" y="6410848"/>
            <a:ext cx="3383280" cy="365760"/>
          </a:xfrm>
        </p:spPr>
        <p:txBody>
          <a:bodyPr/>
          <a:lstStyle/>
          <a:p>
            <a:endParaRPr lang="cs-CZ"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1" name="Přímá spojovací čára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7" name="Obdélní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Obdélní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8" name="Obdélní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Obdélní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Elipsa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7" name="Zástupný symbol pro číslo snímku 6"/>
          <p:cNvSpPr>
            <a:spLocks noGrp="1"/>
          </p:cNvSpPr>
          <p:nvPr>
            <p:ph type="sldNum" sz="quarter" idx="12"/>
          </p:nvPr>
        </p:nvSpPr>
        <p:spPr>
          <a:xfrm>
            <a:off x="1371600" y="312738"/>
            <a:ext cx="457200" cy="441325"/>
          </a:xfrm>
        </p:spPr>
        <p:txBody>
          <a:bodyPr/>
          <a:lstStyle/>
          <a:p>
            <a:fld id="{60A91E9F-3D07-47AE-B164-57109D9277DB}" type="slidenum">
              <a:rPr lang="cs-CZ" smtClean="0"/>
              <a:pPr/>
              <a:t>‹#›</a:t>
            </a:fld>
            <a:endParaRPr lang="cs-CZ" dirty="0"/>
          </a:p>
        </p:txBody>
      </p:sp>
      <p:sp>
        <p:nvSpPr>
          <p:cNvPr id="2" name="Nadpis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3000375" y="609600"/>
            <a:ext cx="5867400" cy="4267200"/>
          </a:xfrm>
        </p:spPr>
        <p:txBody>
          <a:bodyPr/>
          <a:lstStyle>
            <a:lvl1pPr marL="0" indent="0">
              <a:buNone/>
              <a:defRPr sz="3200"/>
            </a:lvl1pPr>
          </a:lstStyle>
          <a:p>
            <a:r>
              <a:rPr kumimoji="0" lang="cs-CZ" dirty="0" smtClean="0"/>
              <a:t>Klepnutím na ikonu přidáte obrázek.</a:t>
            </a:r>
            <a:endParaRPr kumimoji="0" lang="en-US" dirty="0"/>
          </a:p>
        </p:txBody>
      </p:sp>
      <p:sp>
        <p:nvSpPr>
          <p:cNvPr id="4" name="Zástupný symbol pro tex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cs-CZ" smtClean="0"/>
              <a:t>Klepnutím lze upravit styly předlohy textu.</a:t>
            </a:r>
          </a:p>
        </p:txBody>
      </p:sp>
      <p:sp>
        <p:nvSpPr>
          <p:cNvPr id="22" name="Obdélní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Zástupný symbol pro datum 4"/>
          <p:cNvSpPr>
            <a:spLocks noGrp="1"/>
          </p:cNvSpPr>
          <p:nvPr>
            <p:ph type="dt" sz="half" idx="10"/>
          </p:nvPr>
        </p:nvSpPr>
        <p:spPr>
          <a:xfrm>
            <a:off x="5788152" y="6404984"/>
            <a:ext cx="3044952" cy="365760"/>
          </a:xfrm>
        </p:spPr>
        <p:txBody>
          <a:bodyPr/>
          <a:lstStyle/>
          <a:p>
            <a:fld id="{406803F7-9D07-4397-92B6-7603CCF799DD}" type="datetimeFigureOut">
              <a:rPr lang="cs-CZ" smtClean="0"/>
              <a:pPr/>
              <a:t>10.5.2014</a:t>
            </a:fld>
            <a:endParaRPr lang="cs-CZ" dirty="0"/>
          </a:p>
        </p:txBody>
      </p:sp>
      <p:sp>
        <p:nvSpPr>
          <p:cNvPr id="6" name="Zástupný symbol pro zápatí 5"/>
          <p:cNvSpPr>
            <a:spLocks noGrp="1"/>
          </p:cNvSpPr>
          <p:nvPr>
            <p:ph type="ftr" sz="quarter" idx="11"/>
          </p:nvPr>
        </p:nvSpPr>
        <p:spPr>
          <a:xfrm>
            <a:off x="301752" y="6410848"/>
            <a:ext cx="3584448" cy="365760"/>
          </a:xfrm>
        </p:spPr>
        <p:txBody>
          <a:bodyPr/>
          <a:lstStyle/>
          <a:p>
            <a:endParaRPr lang="cs-CZ"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Obdélní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6" name="Obdélní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8" name="Obdélní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9" name="Obdélní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Obdélník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4" name="Zástupný symbol pro datum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defRPr>
            </a:lvl1pPr>
          </a:lstStyle>
          <a:p>
            <a:fld id="{406803F7-9D07-4397-92B6-7603CCF799DD}" type="datetimeFigureOut">
              <a:rPr lang="cs-CZ" smtClean="0"/>
              <a:pPr/>
              <a:t>10.5.2014</a:t>
            </a:fld>
            <a:endParaRPr lang="cs-CZ" dirty="0"/>
          </a:p>
        </p:txBody>
      </p:sp>
      <p:sp>
        <p:nvSpPr>
          <p:cNvPr id="3" name="Zástupný symbol pro zápatí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defRPr>
            </a:lvl1pPr>
          </a:lstStyle>
          <a:p>
            <a:endParaRPr lang="cs-CZ" dirty="0"/>
          </a:p>
        </p:txBody>
      </p:sp>
      <p:sp>
        <p:nvSpPr>
          <p:cNvPr id="8" name="Obdélní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Přímá spojovací čára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dirty="0"/>
          </a:p>
        </p:txBody>
      </p:sp>
      <p:sp>
        <p:nvSpPr>
          <p:cNvPr id="12" name="Elipsa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5" name="Elipsa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Zástupný symbol pro číslo snímku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60A91E9F-3D07-47AE-B164-57109D9277DB}" type="slidenum">
              <a:rPr lang="cs-CZ" smtClean="0"/>
              <a:pPr/>
              <a:t>‹#›</a:t>
            </a:fld>
            <a:endParaRPr lang="cs-CZ" dirty="0"/>
          </a:p>
        </p:txBody>
      </p:sp>
      <p:sp>
        <p:nvSpPr>
          <p:cNvPr id="22" name="Zástupný symbol pro nadpis 21"/>
          <p:cNvSpPr>
            <a:spLocks noGrp="1"/>
          </p:cNvSpPr>
          <p:nvPr>
            <p:ph type="title"/>
          </p:nvPr>
        </p:nvSpPr>
        <p:spPr>
          <a:xfrm>
            <a:off x="301752" y="228600"/>
            <a:ext cx="8534400" cy="758952"/>
          </a:xfrm>
          <a:prstGeom prst="rect">
            <a:avLst/>
          </a:prstGeom>
        </p:spPr>
        <p:txBody>
          <a:bodyPr vert="horz" anchor="b">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odnadpis 2"/>
          <p:cNvSpPr>
            <a:spLocks noGrp="1"/>
          </p:cNvSpPr>
          <p:nvPr>
            <p:ph type="subTitle" idx="1"/>
          </p:nvPr>
        </p:nvSpPr>
        <p:spPr/>
        <p:txBody>
          <a:bodyPr/>
          <a:lstStyle/>
          <a:p>
            <a:r>
              <a:rPr lang="cs-CZ" dirty="0" smtClean="0"/>
              <a:t>Právní odpovědnost</a:t>
            </a:r>
            <a:endParaRPr lang="cs-CZ" dirty="0"/>
          </a:p>
        </p:txBody>
      </p:sp>
      <p:sp>
        <p:nvSpPr>
          <p:cNvPr id="2" name="Nadpis 1"/>
          <p:cNvSpPr>
            <a:spLocks noGrp="1"/>
          </p:cNvSpPr>
          <p:nvPr>
            <p:ph type="ctrTitle"/>
          </p:nvPr>
        </p:nvSpPr>
        <p:spPr/>
        <p:txBody>
          <a:bodyPr/>
          <a:lstStyle/>
          <a:p>
            <a:r>
              <a:rPr lang="cs-CZ" dirty="0" smtClean="0"/>
              <a:t>Právní nauka </a:t>
            </a:r>
            <a:endParaRPr lang="cs-CZ"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IV. Zavinění </a:t>
            </a:r>
            <a:endParaRPr lang="cs-CZ" dirty="0"/>
          </a:p>
        </p:txBody>
      </p:sp>
      <p:sp>
        <p:nvSpPr>
          <p:cNvPr id="3" name="TextovéPole 2"/>
          <p:cNvSpPr txBox="1"/>
          <p:nvPr/>
        </p:nvSpPr>
        <p:spPr>
          <a:xfrm>
            <a:off x="357158" y="1643050"/>
            <a:ext cx="8358246" cy="2862322"/>
          </a:xfrm>
          <a:prstGeom prst="rect">
            <a:avLst/>
          </a:prstGeom>
          <a:noFill/>
        </p:spPr>
        <p:txBody>
          <a:bodyPr wrap="square" rtlCol="0">
            <a:spAutoFit/>
          </a:bodyPr>
          <a:lstStyle/>
          <a:p>
            <a:r>
              <a:rPr lang="cs-CZ" b="1" dirty="0" smtClean="0"/>
              <a:t>Zavinění je jedinou podmínkou odpovědnosti, která je posuzována subjektivně.</a:t>
            </a:r>
          </a:p>
          <a:p>
            <a:r>
              <a:rPr lang="cs-CZ" dirty="0" smtClean="0"/>
              <a:t>Je to vnitřní, psychický vztah osoby k ostatním podmínkám její odpovědnosti, tedy jednání, protiprávnosti, případně následku a příčinné souvislosti. </a:t>
            </a:r>
          </a:p>
          <a:p>
            <a:endParaRPr lang="cs-CZ" dirty="0" smtClean="0"/>
          </a:p>
          <a:p>
            <a:r>
              <a:rPr lang="cs-CZ" dirty="0" smtClean="0"/>
              <a:t>Pro určení existence a popř. formy zavinění je významné to, </a:t>
            </a:r>
            <a:r>
              <a:rPr lang="cs-CZ" u="sng" dirty="0" smtClean="0"/>
              <a:t>zda osoba</a:t>
            </a:r>
          </a:p>
          <a:p>
            <a:r>
              <a:rPr lang="cs-CZ" u="sng" dirty="0" smtClean="0"/>
              <a:t>věděla </a:t>
            </a:r>
            <a:r>
              <a:rPr lang="cs-CZ" dirty="0" smtClean="0"/>
              <a:t>(rozeznávala, předvídala), že dochází, resp. že může dojít k naplnění té které podmínky vzniku odpovědnosti (prvek </a:t>
            </a:r>
            <a:r>
              <a:rPr lang="cs-CZ" i="1" dirty="0" smtClean="0"/>
              <a:t>vědění), a dále </a:t>
            </a:r>
            <a:r>
              <a:rPr lang="cs-CZ" i="1" u="sng" dirty="0" smtClean="0"/>
              <a:t>zda chtěla, aby k tomu došlo,</a:t>
            </a:r>
            <a:r>
              <a:rPr lang="cs-CZ" i="1" dirty="0" smtClean="0"/>
              <a:t> popř. </a:t>
            </a:r>
            <a:r>
              <a:rPr lang="cs-CZ" dirty="0" smtClean="0"/>
              <a:t>zda s tím byla srozuměna (prvek </a:t>
            </a:r>
            <a:r>
              <a:rPr lang="cs-CZ" i="1" dirty="0" smtClean="0"/>
              <a:t>volní).</a:t>
            </a:r>
          </a:p>
          <a:p>
            <a:endParaRPr lang="cs-CZ" i="1" dirty="0" smtClean="0"/>
          </a:p>
        </p:txBody>
      </p:sp>
      <p:sp>
        <p:nvSpPr>
          <p:cNvPr id="4" name="Šipka doprava 3"/>
          <p:cNvSpPr/>
          <p:nvPr/>
        </p:nvSpPr>
        <p:spPr>
          <a:xfrm>
            <a:off x="428596" y="514351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5" name="TextovéPole 4"/>
          <p:cNvSpPr txBox="1"/>
          <p:nvPr/>
        </p:nvSpPr>
        <p:spPr>
          <a:xfrm>
            <a:off x="2000232" y="4643446"/>
            <a:ext cx="6858048" cy="923330"/>
          </a:xfrm>
          <a:prstGeom prst="rect">
            <a:avLst/>
          </a:prstGeom>
          <a:noFill/>
        </p:spPr>
        <p:txBody>
          <a:bodyPr wrap="square" rtlCol="0">
            <a:spAutoFit/>
          </a:bodyPr>
          <a:lstStyle/>
          <a:p>
            <a:r>
              <a:rPr lang="cs-CZ" dirty="0" smtClean="0"/>
              <a:t>Míra a způsob naplnění jednotlivých zde uvedených podmínek má význam pro určení, zda odpovědnost vznikla, a také často pro určení rozsahu následků</a:t>
            </a:r>
            <a:endParaRPr lang="cs-CZ"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IV. Zavinění </a:t>
            </a:r>
            <a:endParaRPr lang="cs-CZ" dirty="0"/>
          </a:p>
        </p:txBody>
      </p:sp>
      <p:sp>
        <p:nvSpPr>
          <p:cNvPr id="3" name="TextovéPole 2"/>
          <p:cNvSpPr txBox="1"/>
          <p:nvPr/>
        </p:nvSpPr>
        <p:spPr>
          <a:xfrm>
            <a:off x="214282" y="1571612"/>
            <a:ext cx="8786874" cy="3139321"/>
          </a:xfrm>
          <a:prstGeom prst="rect">
            <a:avLst/>
          </a:prstGeom>
          <a:noFill/>
        </p:spPr>
        <p:txBody>
          <a:bodyPr wrap="square" rtlCol="0">
            <a:spAutoFit/>
          </a:bodyPr>
          <a:lstStyle/>
          <a:p>
            <a:endParaRPr lang="cs-CZ" dirty="0" smtClean="0"/>
          </a:p>
          <a:p>
            <a:r>
              <a:rPr lang="cs-CZ" b="1" dirty="0" smtClean="0"/>
              <a:t>Úmyslné zavinění </a:t>
            </a:r>
          </a:p>
          <a:p>
            <a:r>
              <a:rPr lang="cs-CZ" dirty="0" smtClean="0"/>
              <a:t>představuje situace, kdy jednající věděl, že svým jednáním může naplnit podmínky vzniku odpovědnosti a jednal tak proto, že tuto situaci vyvolat chtěl</a:t>
            </a:r>
          </a:p>
          <a:p>
            <a:r>
              <a:rPr lang="cs-CZ" dirty="0" smtClean="0"/>
              <a:t>(tzv. úmysl přímý) </a:t>
            </a:r>
            <a:r>
              <a:rPr lang="cs-CZ" i="1" dirty="0" smtClean="0"/>
              <a:t>nebo že se vznikem této situace byl srozuměn (úmysl</a:t>
            </a:r>
          </a:p>
          <a:p>
            <a:r>
              <a:rPr lang="cs-CZ" dirty="0" smtClean="0"/>
              <a:t>nepřímý</a:t>
            </a:r>
            <a:r>
              <a:rPr lang="cs-CZ" i="1" dirty="0" smtClean="0"/>
              <a:t>).</a:t>
            </a:r>
          </a:p>
          <a:p>
            <a:endParaRPr lang="cs-CZ" i="1" dirty="0" smtClean="0"/>
          </a:p>
          <a:p>
            <a:r>
              <a:rPr lang="cs-CZ" b="1" dirty="0" smtClean="0"/>
              <a:t>Nedbalost </a:t>
            </a:r>
          </a:p>
          <a:p>
            <a:r>
              <a:rPr lang="cs-CZ" dirty="0" smtClean="0"/>
              <a:t>znamená, že odpovědná osoba sice podmínky odpovědnosti naplnit nechtěla (ani s tím nebyla srozuměna), nicméně o možnosti jejich naplnění věděla (nedbalost vědomá) nebo sice nevěděla, ale vědět měla a mohla (nedbalost nevědomá).</a:t>
            </a:r>
            <a:endParaRPr lang="cs-CZ" i="1"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Soukromoprávní odpovědnost</a:t>
            </a:r>
            <a:endParaRPr lang="cs-CZ" dirty="0"/>
          </a:p>
        </p:txBody>
      </p:sp>
      <p:sp>
        <p:nvSpPr>
          <p:cNvPr id="3" name="TextovéPole 2"/>
          <p:cNvSpPr txBox="1"/>
          <p:nvPr/>
        </p:nvSpPr>
        <p:spPr>
          <a:xfrm>
            <a:off x="179512" y="1196752"/>
            <a:ext cx="8678768" cy="5909310"/>
          </a:xfrm>
          <a:prstGeom prst="rect">
            <a:avLst/>
          </a:prstGeom>
          <a:noFill/>
        </p:spPr>
        <p:txBody>
          <a:bodyPr wrap="square" rtlCol="0">
            <a:spAutoFit/>
          </a:bodyPr>
          <a:lstStyle/>
          <a:p>
            <a:r>
              <a:rPr lang="cs-CZ" b="1" dirty="0" smtClean="0"/>
              <a:t>Škoda na převzaté věci </a:t>
            </a:r>
          </a:p>
          <a:p>
            <a:r>
              <a:rPr lang="cs-CZ" dirty="0" smtClean="0"/>
              <a:t>Každý, kdo od jiného převzal věc, která má být předmětem jeho závazku, nahradí její poškození, ztrátu nebo zničení, neprokáže-li, že by ke škodě došlo i jinak. </a:t>
            </a:r>
          </a:p>
          <a:p>
            <a:endParaRPr lang="cs-CZ" b="1" dirty="0" smtClean="0"/>
          </a:p>
          <a:p>
            <a:r>
              <a:rPr lang="cs-CZ" b="1" dirty="0" smtClean="0"/>
              <a:t>Škoda na odložené věci </a:t>
            </a:r>
          </a:p>
          <a:p>
            <a:r>
              <a:rPr lang="cs-CZ" dirty="0" smtClean="0"/>
              <a:t>Je-li s provozováním nějaké činnosti zpravidla spojeno odkládání věcí a byla-li věc odložena na místě k tomu určeném nebo na místě, kam se takové věci obvykle ukládají, nahradí provozovatel poškození, ztrátu nebo zničení věci tomu, kdo ji odložil, popřípadě vlastníku věci. </a:t>
            </a:r>
          </a:p>
          <a:p>
            <a:endParaRPr lang="cs-CZ" b="1" dirty="0" smtClean="0"/>
          </a:p>
          <a:p>
            <a:r>
              <a:rPr lang="cs-CZ" b="1" dirty="0" smtClean="0"/>
              <a:t>Škoda na vnesené věci </a:t>
            </a:r>
          </a:p>
          <a:p>
            <a:r>
              <a:rPr lang="cs-CZ" dirty="0" smtClean="0"/>
              <a:t>Kdo provozuje pravidelně ubytovací služby, nahradí škodu na věci, kterou ubytovaný vnesl do prostor vyhrazených k ubytování nebo k uložení věcí, popřípadě na věci, která tam byla pro ubytovaného vnesena. </a:t>
            </a:r>
          </a:p>
          <a:p>
            <a:endParaRPr lang="cs-CZ" b="1" dirty="0" smtClean="0"/>
          </a:p>
          <a:p>
            <a:r>
              <a:rPr lang="cs-CZ" b="1" dirty="0" smtClean="0"/>
              <a:t>Náhrada při poranění zvířete </a:t>
            </a:r>
            <a:r>
              <a:rPr lang="cs-CZ" dirty="0" smtClean="0"/>
              <a:t>- škůdce musí nahradit všechny</a:t>
            </a:r>
          </a:p>
          <a:p>
            <a:r>
              <a:rPr lang="cs-CZ" dirty="0" smtClean="0"/>
              <a:t>účelně vynaložené náklady spojeně s péči o zraněně zvířete, a to i tehdy, když podstatně převyšuji cenu zvířete. Náklady nesmi byt však vyšší, než jaké by vynaložil rozumný chovatel v postaveni poškozeného</a:t>
            </a:r>
          </a:p>
          <a:p>
            <a:endParaRPr lang="cs-CZ" b="1" dirty="0" smtClean="0"/>
          </a:p>
          <a:p>
            <a:endParaRPr lang="cs-CZ" b="1"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ovéPole 1"/>
          <p:cNvSpPr txBox="1"/>
          <p:nvPr/>
        </p:nvSpPr>
        <p:spPr>
          <a:xfrm>
            <a:off x="539552" y="692696"/>
            <a:ext cx="7992888" cy="5632311"/>
          </a:xfrm>
          <a:prstGeom prst="rect">
            <a:avLst/>
          </a:prstGeom>
          <a:noFill/>
        </p:spPr>
        <p:txBody>
          <a:bodyPr wrap="square" rtlCol="0">
            <a:spAutoFit/>
          </a:bodyPr>
          <a:lstStyle/>
          <a:p>
            <a:r>
              <a:rPr lang="cs-CZ" b="1" dirty="0" smtClean="0"/>
              <a:t>Škoda způsobená zvířetem</a:t>
            </a:r>
          </a:p>
          <a:p>
            <a:r>
              <a:rPr lang="cs-CZ" dirty="0" smtClean="0"/>
              <a:t>Způsobí-li škodu zvíře, nahradí ji jeho vlastník, ať již bylo pod jeho dohledem anebo se zatoulalo nebo uprchlo </a:t>
            </a:r>
            <a:r>
              <a:rPr lang="cs-CZ" b="1" dirty="0" smtClean="0"/>
              <a:t> </a:t>
            </a:r>
          </a:p>
          <a:p>
            <a:endParaRPr lang="cs-CZ" b="1" dirty="0" smtClean="0"/>
          </a:p>
          <a:p>
            <a:r>
              <a:rPr lang="cs-CZ" b="1" dirty="0" smtClean="0"/>
              <a:t>Škoda způsobené informací nebo radou</a:t>
            </a:r>
          </a:p>
          <a:p>
            <a:r>
              <a:rPr lang="cs-CZ" dirty="0" smtClean="0"/>
              <a:t>Kdo se hlásí jako příslušník určitého stavu nebo povolání k odbornému výkonu nebo jinak vystupuje jako odborník, nahradí škodu, způsobí-li ji neúplnou nebo nesprávnou informací nebo škodlivou radou danou za odměnu v záležitosti svého vědění nebo dovednosti. </a:t>
            </a:r>
          </a:p>
          <a:p>
            <a:endParaRPr lang="cs-CZ" b="1" dirty="0" smtClean="0"/>
          </a:p>
          <a:p>
            <a:r>
              <a:rPr lang="cs-CZ" b="1" dirty="0" smtClean="0"/>
              <a:t>Škoda způsobená provozní činností </a:t>
            </a:r>
          </a:p>
          <a:p>
            <a:r>
              <a:rPr lang="cs-CZ" dirty="0" smtClean="0"/>
              <a:t>Kdo provozuje závod nebo jiné zařízení sloužící k výdělečné činnosti, nahradí škodu vzniklou z provozu. Povinnosti se zprostí, prokáže-li, že vynaložil veškerou péči, kterou lze rozumně požadovat, aby ke škodě nedošlo. </a:t>
            </a:r>
          </a:p>
          <a:p>
            <a:endParaRPr lang="cs-CZ" dirty="0" smtClean="0"/>
          </a:p>
          <a:p>
            <a:r>
              <a:rPr lang="cs-CZ" b="1" dirty="0" smtClean="0"/>
              <a:t>Škoda způsobena provozem zvlášť nebezpečným  </a:t>
            </a:r>
          </a:p>
          <a:p>
            <a:r>
              <a:rPr lang="cs-CZ" dirty="0" smtClean="0"/>
              <a:t>Kdo provozuje závod nebo jiné zařízení zvláště nebezpečné, nahradí škodu způsobenou zdrojem zvýšeného nebezpečí; povinnosti se zprostí, prokáže-li, že škodu způsobila zvnějšku vyšší moc nebo že ji způsobilo vlastní jednání poškozeného nebo neodvratitelné jednání třetí osoby</a:t>
            </a:r>
            <a:endParaRPr lang="cs-CZ" b="1"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Trestní odpovědnost</a:t>
            </a:r>
            <a:endParaRPr lang="cs-CZ" dirty="0"/>
          </a:p>
        </p:txBody>
      </p:sp>
      <p:pic>
        <p:nvPicPr>
          <p:cNvPr id="18434" name="Picture 2" descr="http://t0.gstatic.com/images?q=tbn:ANd9GcSmqESkPearM4CIGh46MwLgPlsZyrFiW0U2wEMusiC3EgJok-60dw"/>
          <p:cNvPicPr>
            <a:picLocks noChangeAspect="1" noChangeArrowheads="1"/>
          </p:cNvPicPr>
          <p:nvPr/>
        </p:nvPicPr>
        <p:blipFill>
          <a:blip r:embed="rId2" cstate="print"/>
          <a:srcRect/>
          <a:stretch>
            <a:fillRect/>
          </a:stretch>
        </p:blipFill>
        <p:spPr bwMode="auto">
          <a:xfrm>
            <a:off x="6643702" y="1285860"/>
            <a:ext cx="2409825" cy="1895476"/>
          </a:xfrm>
          <a:prstGeom prst="rect">
            <a:avLst/>
          </a:prstGeom>
          <a:noFill/>
        </p:spPr>
      </p:pic>
      <p:sp>
        <p:nvSpPr>
          <p:cNvPr id="5" name="TextovéPole 4"/>
          <p:cNvSpPr txBox="1"/>
          <p:nvPr/>
        </p:nvSpPr>
        <p:spPr>
          <a:xfrm>
            <a:off x="285720" y="1500174"/>
            <a:ext cx="6357982" cy="2585323"/>
          </a:xfrm>
          <a:prstGeom prst="rect">
            <a:avLst/>
          </a:prstGeom>
          <a:noFill/>
        </p:spPr>
        <p:txBody>
          <a:bodyPr wrap="square" rtlCol="0">
            <a:spAutoFit/>
          </a:bodyPr>
          <a:lstStyle/>
          <a:p>
            <a:pPr>
              <a:buFontTx/>
              <a:buChar char="-"/>
            </a:pPr>
            <a:r>
              <a:rPr lang="cs-CZ" dirty="0" smtClean="0"/>
              <a:t>má působit především preventivně </a:t>
            </a:r>
          </a:p>
          <a:p>
            <a:pPr>
              <a:buFontTx/>
              <a:buChar char="-"/>
            </a:pPr>
            <a:r>
              <a:rPr lang="cs-CZ" dirty="0" smtClean="0"/>
              <a:t>uplatňuje se výhradně na principu zavinění</a:t>
            </a:r>
          </a:p>
          <a:p>
            <a:pPr marL="88900" indent="-88900">
              <a:buFontTx/>
              <a:buChar char="-"/>
            </a:pPr>
            <a:r>
              <a:rPr lang="cs-CZ" dirty="0" smtClean="0"/>
              <a:t>většina trestných činů vyžaduje zavinění úmyslné, u některých postačí nedbalost; </a:t>
            </a:r>
          </a:p>
          <a:p>
            <a:pPr marL="88900" indent="-88900">
              <a:buFontTx/>
              <a:buChar char="-"/>
            </a:pPr>
            <a:r>
              <a:rPr lang="cs-CZ" dirty="0" smtClean="0"/>
              <a:t>orgány činné v trestním řízení musí vždy prokazovat (platí presumpce neviny). </a:t>
            </a:r>
          </a:p>
          <a:p>
            <a:pPr marL="88900" indent="-88900">
              <a:buFontTx/>
              <a:buChar char="-"/>
            </a:pPr>
            <a:r>
              <a:rPr lang="cs-CZ" dirty="0" smtClean="0"/>
              <a:t>trestněprávní normy obsahují přesné popisy skutkových podstat jednotlivých trestných činů a dalších okolností ovlivňujících vznik trestní odpovědnosti</a:t>
            </a:r>
            <a:endParaRPr lang="cs-CZ" dirty="0"/>
          </a:p>
        </p:txBody>
      </p:sp>
      <p:sp>
        <p:nvSpPr>
          <p:cNvPr id="6" name="TextovéPole 5"/>
          <p:cNvSpPr txBox="1"/>
          <p:nvPr/>
        </p:nvSpPr>
        <p:spPr>
          <a:xfrm>
            <a:off x="285720" y="4000504"/>
            <a:ext cx="8643998" cy="1754326"/>
          </a:xfrm>
          <a:prstGeom prst="rect">
            <a:avLst/>
          </a:prstGeom>
          <a:noFill/>
        </p:spPr>
        <p:txBody>
          <a:bodyPr wrap="square" rtlCol="0">
            <a:spAutoFit/>
          </a:bodyPr>
          <a:lstStyle/>
          <a:p>
            <a:pPr>
              <a:buFontTx/>
              <a:buChar char="-"/>
            </a:pPr>
            <a:r>
              <a:rPr lang="cs-CZ" dirty="0" smtClean="0"/>
              <a:t>důsledkem trestní odpovědnosti je právo (a povinnost) státu uložit pachateli trest a povinnost pachatele vykonání tohoto trestu strpět. </a:t>
            </a:r>
          </a:p>
          <a:p>
            <a:pPr>
              <a:buFontTx/>
              <a:buChar char="-"/>
            </a:pPr>
            <a:r>
              <a:rPr lang="cs-CZ" dirty="0" err="1" smtClean="0"/>
              <a:t>TrZ</a:t>
            </a:r>
            <a:r>
              <a:rPr lang="cs-CZ" dirty="0" smtClean="0"/>
              <a:t> obsahuje úplný seznam trestů,které je možné takto uložit. </a:t>
            </a:r>
          </a:p>
          <a:p>
            <a:r>
              <a:rPr lang="cs-CZ" dirty="0" smtClean="0"/>
              <a:t>- kromě trestů upravuje trestní právo také ukládání tzv. </a:t>
            </a:r>
            <a:r>
              <a:rPr lang="cs-CZ" b="1" dirty="0" smtClean="0"/>
              <a:t>ochranných</a:t>
            </a:r>
          </a:p>
          <a:p>
            <a:r>
              <a:rPr lang="cs-CZ" b="1" dirty="0" smtClean="0"/>
              <a:t>opatření </a:t>
            </a:r>
            <a:r>
              <a:rPr lang="cs-CZ" dirty="0" smtClean="0"/>
              <a:t>(ochranné léčení, ochranná výchova, zabrání věci). Tato opatření mají charakter individuální prevence </a:t>
            </a:r>
            <a:endParaRPr lang="cs-CZ"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Správněprávní odpovědnost</a:t>
            </a:r>
            <a:endParaRPr lang="cs-CZ" dirty="0"/>
          </a:p>
        </p:txBody>
      </p:sp>
      <p:pic>
        <p:nvPicPr>
          <p:cNvPr id="17410" name="Picture 2" descr="http://t0.gstatic.com/images?q=tbn:ANd9GcTXtZ3lSqGMGMfTsl45UwKNXbLTA1_kIK0SaYqHhacdicjyiBk"/>
          <p:cNvPicPr>
            <a:picLocks noChangeAspect="1" noChangeArrowheads="1"/>
          </p:cNvPicPr>
          <p:nvPr/>
        </p:nvPicPr>
        <p:blipFill>
          <a:blip r:embed="rId2" cstate="print"/>
          <a:srcRect/>
          <a:stretch>
            <a:fillRect/>
          </a:stretch>
        </p:blipFill>
        <p:spPr bwMode="auto">
          <a:xfrm>
            <a:off x="214282" y="1285860"/>
            <a:ext cx="2419350" cy="1676400"/>
          </a:xfrm>
          <a:prstGeom prst="rect">
            <a:avLst/>
          </a:prstGeom>
          <a:noFill/>
        </p:spPr>
      </p:pic>
      <p:sp>
        <p:nvSpPr>
          <p:cNvPr id="4" name="TextovéPole 3"/>
          <p:cNvSpPr txBox="1"/>
          <p:nvPr/>
        </p:nvSpPr>
        <p:spPr>
          <a:xfrm>
            <a:off x="2571736" y="1428736"/>
            <a:ext cx="6357982" cy="3139321"/>
          </a:xfrm>
          <a:prstGeom prst="rect">
            <a:avLst/>
          </a:prstGeom>
          <a:noFill/>
        </p:spPr>
        <p:txBody>
          <a:bodyPr wrap="square" rtlCol="0">
            <a:spAutoFit/>
          </a:bodyPr>
          <a:lstStyle/>
          <a:p>
            <a:r>
              <a:rPr lang="pl-PL" b="1" dirty="0" smtClean="0"/>
              <a:t>Přestupek </a:t>
            </a:r>
          </a:p>
          <a:p>
            <a:pPr marL="88900" indent="-88900">
              <a:buFont typeface="Wingdings" pitchFamily="2" charset="2"/>
              <a:buChar char="§"/>
            </a:pPr>
            <a:r>
              <a:rPr lang="pl-PL" dirty="0" smtClean="0"/>
              <a:t>má podobnou funkci a podobný charakter jako odpovědnost </a:t>
            </a:r>
            <a:r>
              <a:rPr lang="cs-CZ" dirty="0" smtClean="0"/>
              <a:t>trestní. </a:t>
            </a:r>
          </a:p>
          <a:p>
            <a:pPr marL="88900" indent="-88900">
              <a:buFont typeface="Wingdings" pitchFamily="2" charset="2"/>
              <a:buChar char="§"/>
            </a:pPr>
            <a:r>
              <a:rPr lang="cs-CZ" dirty="0" smtClean="0"/>
              <a:t>uplatňuje se zde zásada subjektivní odpovědnosti s presumpcí neviny. </a:t>
            </a:r>
          </a:p>
          <a:p>
            <a:pPr marL="88900" indent="-88900">
              <a:buFont typeface="Wingdings" pitchFamily="2" charset="2"/>
              <a:buChar char="§"/>
            </a:pPr>
            <a:r>
              <a:rPr lang="cs-CZ" dirty="0" smtClean="0"/>
              <a:t>hlavní rozdíl je naléhavosti takto chráněných právních statků a v intenzitě uplatňovaných sankcí. Menší míra společenské nebezpečnosti </a:t>
            </a:r>
          </a:p>
          <a:p>
            <a:pPr marL="88900" indent="-88900">
              <a:buFont typeface="Wingdings" pitchFamily="2" charset="2"/>
              <a:buChar char="§"/>
            </a:pPr>
            <a:r>
              <a:rPr lang="cs-CZ" dirty="0" smtClean="0"/>
              <a:t>Sankce jsou ukládány správními orgány a jsou zásadně přezkoumatelné soudem.</a:t>
            </a:r>
          </a:p>
          <a:p>
            <a:endParaRPr lang="cs-CZ" dirty="0"/>
          </a:p>
        </p:txBody>
      </p:sp>
      <p:sp>
        <p:nvSpPr>
          <p:cNvPr id="5" name="TextovéPole 4"/>
          <p:cNvSpPr txBox="1"/>
          <p:nvPr/>
        </p:nvSpPr>
        <p:spPr>
          <a:xfrm>
            <a:off x="500034" y="4572008"/>
            <a:ext cx="8143932" cy="1200329"/>
          </a:xfrm>
          <a:prstGeom prst="rect">
            <a:avLst/>
          </a:prstGeom>
          <a:noFill/>
        </p:spPr>
        <p:txBody>
          <a:bodyPr wrap="square" rtlCol="0">
            <a:spAutoFit/>
          </a:bodyPr>
          <a:lstStyle/>
          <a:p>
            <a:r>
              <a:rPr lang="cs-CZ" b="1" dirty="0" smtClean="0"/>
              <a:t>Jiné správní delikty</a:t>
            </a:r>
          </a:p>
          <a:p>
            <a:r>
              <a:rPr lang="cs-CZ" dirty="0" smtClean="0"/>
              <a:t>mohou kromě fyzických osob dopustit i osoby právnické. Některé z těchto “deliktů” jsou kromě toho stíhány bez ohledu na zavinění, tedy na principech objektivní odpovědnosti.</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Bezdůvodné obohacení </a:t>
            </a:r>
            <a:endParaRPr lang="cs-CZ" dirty="0"/>
          </a:p>
        </p:txBody>
      </p:sp>
      <p:sp>
        <p:nvSpPr>
          <p:cNvPr id="3" name="TextovéPole 2"/>
          <p:cNvSpPr txBox="1"/>
          <p:nvPr/>
        </p:nvSpPr>
        <p:spPr>
          <a:xfrm>
            <a:off x="539552" y="2060848"/>
            <a:ext cx="8064896" cy="2031325"/>
          </a:xfrm>
          <a:prstGeom prst="rect">
            <a:avLst/>
          </a:prstGeom>
          <a:noFill/>
        </p:spPr>
        <p:txBody>
          <a:bodyPr wrap="square" rtlCol="0">
            <a:spAutoFit/>
          </a:bodyPr>
          <a:lstStyle/>
          <a:p>
            <a:pPr>
              <a:buFont typeface="Wingdings" pitchFamily="2" charset="2"/>
              <a:buChar char="Ø"/>
            </a:pPr>
            <a:r>
              <a:rPr lang="cs-CZ" dirty="0" smtClean="0"/>
              <a:t>Bezdůvodné obohacení - majetkový prospěch bez </a:t>
            </a:r>
            <a:r>
              <a:rPr lang="cs-CZ" u="sng" dirty="0" smtClean="0"/>
              <a:t>spravedlivého</a:t>
            </a:r>
            <a:r>
              <a:rPr lang="cs-CZ" dirty="0" smtClean="0"/>
              <a:t> důvodu</a:t>
            </a:r>
          </a:p>
          <a:p>
            <a:pPr>
              <a:buFont typeface="Wingdings" pitchFamily="2" charset="2"/>
              <a:buChar char="Ø"/>
            </a:pPr>
            <a:endParaRPr lang="cs-CZ" dirty="0" smtClean="0"/>
          </a:p>
          <a:p>
            <a:pPr>
              <a:buFont typeface="Wingdings" pitchFamily="2" charset="2"/>
              <a:buChar char="Ø"/>
            </a:pPr>
            <a:r>
              <a:rPr lang="cs-CZ" dirty="0" smtClean="0"/>
              <a:t>Ten, kdo se bezdůvodně obohatil, by měl ochuzenému veškery majetkový</a:t>
            </a:r>
          </a:p>
          <a:p>
            <a:pPr marL="179388"/>
            <a:r>
              <a:rPr lang="cs-CZ" dirty="0" smtClean="0"/>
              <a:t>prospěch vrátit </a:t>
            </a:r>
          </a:p>
          <a:p>
            <a:pPr>
              <a:buFont typeface="Wingdings" pitchFamily="2" charset="2"/>
              <a:buChar char="Ø"/>
            </a:pPr>
            <a:endParaRPr lang="cs-CZ" dirty="0" smtClean="0"/>
          </a:p>
          <a:p>
            <a:pPr marL="179388" indent="-179388">
              <a:buFont typeface="Wingdings" pitchFamily="2" charset="2"/>
              <a:buChar char="Ø"/>
            </a:pPr>
            <a:r>
              <a:rPr lang="cs-CZ" dirty="0" smtClean="0"/>
              <a:t>Poctivy obohaceny musí vrátit prospěch pouze do té výše, v jaké jeho obohaceni trvá v době, kdy ho o vraceni požádá ochuzeny.</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Pojem odpovědnosti </a:t>
            </a:r>
            <a:endParaRPr lang="cs-CZ" dirty="0"/>
          </a:p>
        </p:txBody>
      </p:sp>
      <p:pic>
        <p:nvPicPr>
          <p:cNvPr id="3074" name="Picture 2" descr="http://t3.gstatic.com/images?q=tbn:ANd9GcSD_3okw41fR0JnkJHZ8A_5r-L2mA1eAIczlCOkhmR2pcdIz6kPQw"/>
          <p:cNvPicPr>
            <a:picLocks noChangeAspect="1" noChangeArrowheads="1"/>
          </p:cNvPicPr>
          <p:nvPr/>
        </p:nvPicPr>
        <p:blipFill>
          <a:blip r:embed="rId2" cstate="print"/>
          <a:srcRect/>
          <a:stretch>
            <a:fillRect/>
          </a:stretch>
        </p:blipFill>
        <p:spPr bwMode="auto">
          <a:xfrm>
            <a:off x="2714612" y="3714752"/>
            <a:ext cx="1857388" cy="2295526"/>
          </a:xfrm>
          <a:prstGeom prst="rect">
            <a:avLst/>
          </a:prstGeom>
          <a:noFill/>
        </p:spPr>
      </p:pic>
      <p:sp>
        <p:nvSpPr>
          <p:cNvPr id="5" name="TextovéPole 4"/>
          <p:cNvSpPr txBox="1"/>
          <p:nvPr/>
        </p:nvSpPr>
        <p:spPr>
          <a:xfrm>
            <a:off x="428596" y="1714488"/>
            <a:ext cx="8358246" cy="1200329"/>
          </a:xfrm>
          <a:prstGeom prst="rect">
            <a:avLst/>
          </a:prstGeom>
          <a:noFill/>
        </p:spPr>
        <p:txBody>
          <a:bodyPr wrap="square" rtlCol="0">
            <a:spAutoFit/>
          </a:bodyPr>
          <a:lstStyle/>
          <a:p>
            <a:pPr>
              <a:buFontTx/>
              <a:buChar char="-"/>
            </a:pPr>
            <a:r>
              <a:rPr lang="cs-CZ" dirty="0" smtClean="0"/>
              <a:t>nutnost nést důsledky za nějaké jednání nebo opominutí popř. zákonem kvalifikovanou událost</a:t>
            </a:r>
          </a:p>
          <a:p>
            <a:pPr marL="88900" indent="-88900">
              <a:buFontTx/>
              <a:buChar char="-"/>
            </a:pPr>
            <a:r>
              <a:rPr lang="cs-CZ" dirty="0" smtClean="0"/>
              <a:t>pojítko mezi určitými </a:t>
            </a:r>
            <a:r>
              <a:rPr lang="cs-CZ" u="sng" dirty="0" smtClean="0"/>
              <a:t>právními skutečnostmi </a:t>
            </a:r>
            <a:r>
              <a:rPr lang="cs-CZ" dirty="0" smtClean="0"/>
              <a:t>a mezi </a:t>
            </a:r>
            <a:r>
              <a:rPr lang="cs-CZ" u="sng" dirty="0" smtClean="0"/>
              <a:t>právními následky</a:t>
            </a:r>
            <a:r>
              <a:rPr lang="cs-CZ" dirty="0" smtClean="0"/>
              <a:t>, které  nepříznivě postihují odpovědnou osobu</a:t>
            </a:r>
            <a:endParaRPr lang="cs-CZ" dirty="0"/>
          </a:p>
        </p:txBody>
      </p:sp>
      <p:sp>
        <p:nvSpPr>
          <p:cNvPr id="6" name="TextovéPole 5"/>
          <p:cNvSpPr txBox="1"/>
          <p:nvPr/>
        </p:nvSpPr>
        <p:spPr>
          <a:xfrm>
            <a:off x="500034" y="3143248"/>
            <a:ext cx="3175869" cy="923330"/>
          </a:xfrm>
          <a:prstGeom prst="rect">
            <a:avLst/>
          </a:prstGeom>
          <a:noFill/>
        </p:spPr>
        <p:txBody>
          <a:bodyPr wrap="none" rtlCol="0">
            <a:spAutoFit/>
          </a:bodyPr>
          <a:lstStyle/>
          <a:p>
            <a:r>
              <a:rPr lang="cs-CZ" u="sng" dirty="0" smtClean="0"/>
              <a:t>Dělení podle způsobu vzniku </a:t>
            </a:r>
          </a:p>
          <a:p>
            <a:pPr lvl="1">
              <a:buFont typeface="Wingdings" pitchFamily="2" charset="2"/>
              <a:buChar char="q"/>
            </a:pPr>
            <a:r>
              <a:rPr lang="cs-CZ" dirty="0" smtClean="0"/>
              <a:t>subjektivní </a:t>
            </a:r>
          </a:p>
          <a:p>
            <a:pPr lvl="1">
              <a:buFont typeface="Wingdings" pitchFamily="2" charset="2"/>
              <a:buChar char="q"/>
            </a:pPr>
            <a:r>
              <a:rPr lang="cs-CZ" dirty="0" smtClean="0"/>
              <a:t>objektivní </a:t>
            </a:r>
            <a:endParaRPr lang="cs-CZ" dirty="0"/>
          </a:p>
        </p:txBody>
      </p:sp>
      <p:sp>
        <p:nvSpPr>
          <p:cNvPr id="7" name="TextovéPole 6"/>
          <p:cNvSpPr txBox="1"/>
          <p:nvPr/>
        </p:nvSpPr>
        <p:spPr>
          <a:xfrm>
            <a:off x="4643438" y="3143248"/>
            <a:ext cx="4214842" cy="2031325"/>
          </a:xfrm>
          <a:prstGeom prst="rect">
            <a:avLst/>
          </a:prstGeom>
          <a:noFill/>
        </p:spPr>
        <p:txBody>
          <a:bodyPr wrap="square" rtlCol="0">
            <a:spAutoFit/>
          </a:bodyPr>
          <a:lstStyle/>
          <a:p>
            <a:r>
              <a:rPr lang="cs-CZ" u="sng" dirty="0" smtClean="0"/>
              <a:t>Dělení podle charakteru právních následků:</a:t>
            </a:r>
          </a:p>
          <a:p>
            <a:pPr lvl="1">
              <a:buFont typeface="Wingdings" pitchFamily="2" charset="2"/>
              <a:buChar char="Ø"/>
            </a:pPr>
            <a:r>
              <a:rPr lang="cs-CZ" dirty="0" smtClean="0"/>
              <a:t>soukromoprávní</a:t>
            </a:r>
          </a:p>
          <a:p>
            <a:pPr lvl="1">
              <a:buFont typeface="Wingdings" pitchFamily="2" charset="2"/>
              <a:buChar char="Ø"/>
            </a:pPr>
            <a:r>
              <a:rPr lang="cs-CZ" dirty="0" smtClean="0"/>
              <a:t>trestní</a:t>
            </a:r>
          </a:p>
          <a:p>
            <a:pPr lvl="1">
              <a:buFont typeface="Wingdings" pitchFamily="2" charset="2"/>
              <a:buChar char="Ø"/>
            </a:pPr>
            <a:r>
              <a:rPr lang="cs-CZ" dirty="0" smtClean="0"/>
              <a:t>správněprávní</a:t>
            </a:r>
          </a:p>
          <a:p>
            <a:pPr lvl="1">
              <a:buFont typeface="Wingdings" pitchFamily="2" charset="2"/>
              <a:buChar char="Ø"/>
            </a:pPr>
            <a:r>
              <a:rPr lang="cs-CZ" dirty="0" smtClean="0"/>
              <a:t>ústavní</a:t>
            </a:r>
          </a:p>
          <a:p>
            <a:pPr lvl="1">
              <a:buFont typeface="Wingdings" pitchFamily="2" charset="2"/>
              <a:buChar char="Ø"/>
            </a:pPr>
            <a:r>
              <a:rPr lang="cs-CZ" dirty="0" smtClean="0"/>
              <a:t>mezinárodně právní </a:t>
            </a:r>
            <a:endParaRPr lang="cs-CZ"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Funkce odpovědnosti </a:t>
            </a:r>
            <a:endParaRPr lang="cs-CZ" dirty="0"/>
          </a:p>
        </p:txBody>
      </p:sp>
      <p:pic>
        <p:nvPicPr>
          <p:cNvPr id="2050" name="Picture 2" descr="http://t1.gstatic.com/images?q=tbn:ANd9GcR436QXC5fSbBdZ59mBhHnzd06tZfr3s7vRQWWWxSrZFDUK8OhxvQ"/>
          <p:cNvPicPr>
            <a:picLocks noChangeAspect="1" noChangeArrowheads="1"/>
          </p:cNvPicPr>
          <p:nvPr/>
        </p:nvPicPr>
        <p:blipFill>
          <a:blip r:embed="rId2" cstate="print"/>
          <a:srcRect/>
          <a:stretch>
            <a:fillRect/>
          </a:stretch>
        </p:blipFill>
        <p:spPr bwMode="auto">
          <a:xfrm>
            <a:off x="214282" y="1439254"/>
            <a:ext cx="2786082" cy="1680171"/>
          </a:xfrm>
          <a:prstGeom prst="rect">
            <a:avLst/>
          </a:prstGeom>
          <a:noFill/>
        </p:spPr>
      </p:pic>
      <p:sp>
        <p:nvSpPr>
          <p:cNvPr id="4" name="TextovéPole 3"/>
          <p:cNvSpPr txBox="1"/>
          <p:nvPr/>
        </p:nvSpPr>
        <p:spPr>
          <a:xfrm>
            <a:off x="2857488" y="1571612"/>
            <a:ext cx="6000792" cy="1477328"/>
          </a:xfrm>
          <a:prstGeom prst="rect">
            <a:avLst/>
          </a:prstGeom>
          <a:noFill/>
        </p:spPr>
        <p:txBody>
          <a:bodyPr wrap="square" rtlCol="0">
            <a:spAutoFit/>
          </a:bodyPr>
          <a:lstStyle/>
          <a:p>
            <a:pPr marL="342900" indent="-342900">
              <a:buAutoNum type="alphaUcPeriod"/>
            </a:pPr>
            <a:r>
              <a:rPr lang="cs-CZ" b="1" u="sng" dirty="0" smtClean="0"/>
              <a:t>Preventivně výchovná funkce</a:t>
            </a:r>
          </a:p>
          <a:p>
            <a:pPr>
              <a:tabLst>
                <a:tab pos="0" algn="l"/>
              </a:tabLst>
            </a:pPr>
            <a:r>
              <a:rPr lang="cs-CZ" dirty="0" smtClean="0"/>
              <a:t>spočívá v opatřeních, která mají zabránit subjektům v porušování povinností  </a:t>
            </a:r>
          </a:p>
          <a:p>
            <a:pPr marL="342900" indent="-342900">
              <a:buAutoNum type="alphaLcParenR"/>
              <a:tabLst>
                <a:tab pos="180975" algn="l"/>
              </a:tabLst>
            </a:pPr>
            <a:r>
              <a:rPr lang="cs-CZ" dirty="0" smtClean="0"/>
              <a:t>generální prevence</a:t>
            </a:r>
          </a:p>
          <a:p>
            <a:pPr marL="342900" indent="-342900">
              <a:buAutoNum type="alphaLcParenR"/>
              <a:tabLst>
                <a:tab pos="180975" algn="l"/>
              </a:tabLst>
            </a:pPr>
            <a:r>
              <a:rPr lang="cs-CZ" dirty="0" smtClean="0"/>
              <a:t>individuální prevence</a:t>
            </a:r>
          </a:p>
        </p:txBody>
      </p:sp>
      <p:sp>
        <p:nvSpPr>
          <p:cNvPr id="5" name="TextovéPole 4"/>
          <p:cNvSpPr txBox="1"/>
          <p:nvPr/>
        </p:nvSpPr>
        <p:spPr>
          <a:xfrm>
            <a:off x="357158" y="3143248"/>
            <a:ext cx="8501122" cy="3139321"/>
          </a:xfrm>
          <a:prstGeom prst="rect">
            <a:avLst/>
          </a:prstGeom>
          <a:noFill/>
        </p:spPr>
        <p:txBody>
          <a:bodyPr wrap="square" rtlCol="0">
            <a:spAutoFit/>
          </a:bodyPr>
          <a:lstStyle/>
          <a:p>
            <a:pPr marL="342900" indent="-342900"/>
            <a:r>
              <a:rPr lang="cs-CZ" b="1" u="sng" dirty="0" smtClean="0"/>
              <a:t>B. Následné působení právní odpovědnosti </a:t>
            </a:r>
          </a:p>
          <a:p>
            <a:pPr marL="342900" indent="-342900"/>
            <a:r>
              <a:rPr lang="cs-CZ" dirty="0" smtClean="0"/>
              <a:t>-  </a:t>
            </a:r>
            <a:r>
              <a:rPr lang="cs-CZ" b="1" dirty="0" smtClean="0"/>
              <a:t>uhrazovací funkce - </a:t>
            </a:r>
            <a:r>
              <a:rPr lang="cs-CZ" u="sng" dirty="0" smtClean="0"/>
              <a:t>restituce </a:t>
            </a:r>
            <a:r>
              <a:rPr lang="cs-CZ" dirty="0" smtClean="0"/>
              <a:t>- obnovení původního stavu, </a:t>
            </a:r>
            <a:r>
              <a:rPr lang="cs-CZ" u="sng" dirty="0" smtClean="0"/>
              <a:t>reparace -</a:t>
            </a:r>
            <a:r>
              <a:rPr lang="cs-CZ" dirty="0" smtClean="0"/>
              <a:t> (náhrada) vzniklé újmy, obvykle v penězích. Jde především o ochranu osoby postižené negativními následky vzniklé situace jejich přenesením na osobu, která je za situaci odpovědná.</a:t>
            </a:r>
          </a:p>
          <a:p>
            <a:pPr marL="180975" indent="-180975">
              <a:buFontTx/>
              <a:buChar char="-"/>
              <a:tabLst>
                <a:tab pos="180975" algn="l"/>
              </a:tabLst>
            </a:pPr>
            <a:r>
              <a:rPr lang="cs-CZ" b="1" dirty="0" smtClean="0"/>
              <a:t>satisfakce</a:t>
            </a:r>
            <a:r>
              <a:rPr lang="cs-CZ" dirty="0" smtClean="0"/>
              <a:t> - (zadostiučinění) je účelná především tam, kde restituce ani reparace není dost dobře možná nebo vyčíslitelná, nebo se nejeví jako dostačující. (materiální satisfakce, omluva, peněžité plnění) </a:t>
            </a:r>
          </a:p>
          <a:p>
            <a:pPr marL="180975" indent="-180975">
              <a:buFontTx/>
              <a:buChar char="-"/>
              <a:tabLst>
                <a:tab pos="180975" algn="l"/>
              </a:tabLst>
            </a:pPr>
            <a:r>
              <a:rPr lang="cs-CZ" b="1" dirty="0" smtClean="0"/>
              <a:t>represe </a:t>
            </a:r>
            <a:r>
              <a:rPr lang="cs-CZ" dirty="0" smtClean="0"/>
              <a:t>- postih odpovědného subjektu, tedy nepříznivý zásah do jeho majetkové nebo osobní sféry nad rámec kompenzace (např. uložení trestu v trestním řízení nebo uložení pokuty ve správním řízení) </a:t>
            </a:r>
            <a:endParaRPr lang="cs-CZ"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Předpoklady vzniku odpovědnosti </a:t>
            </a:r>
            <a:endParaRPr lang="cs-CZ" dirty="0"/>
          </a:p>
        </p:txBody>
      </p:sp>
      <p:sp>
        <p:nvSpPr>
          <p:cNvPr id="1026" name="AutoShape 2" descr="data:image/jpeg;base64,/9j/4AAQSkZJRgABAQAAAQABAAD/2wCEAAkGBhASEBAQEBISFBAQDxQQFRAQDw8QEREQFBUWFxMUFhIXGyYeFxkkGRQUHy8gIycpLSwsFR4xNTAqNSYrLCkBCQoKDgwOGg8PGi0iHSQxLDEsLDItLC8pKTAvKi8pKSosLS4sKik1LCksLjU0NSkpNCwsLCwpKjUpLCwsKiwsLP/AABEIALIBGwMBIgACEQEDEQH/xAAcAAEAAgMBAQEAAAAAAAAAAAAAAQYDBAUHAgj/xAA7EAACAQIEAwUGBQMDBQEAAAAAAQIDEQQFEiEGMUETUWFxgSIyUpGhwQcjQmJygrHRkuHxFjNDU2MU/8QAGwEBAAMAAwEAAAAAAAAAAAAAAAECAwQFBgf/xAAsEQEAAgIBAwIEBgMBAAAAAAAAAQIDEQQSITFBUQUTIpEyYXHB0fBCgaEU/9oADAMBAAIRAxEAPwD3AAAAAAAAAAAAAAAAAAAAAAAAAAAAAAAAAAAAAAAAAAAAAAAAAAAAAAAAAAAAAwAucXE5zKUtFK3dqe7fobuEoVLXnUk21ytGy/yTpG27cFdxWdVqM7T0yj5W/sdfL8xhWjqj5NPmmJgidtsEIkhIAAAAAAAAAAAAAAAAAAAAAAAAAAAAAAAAAAAAAEMk0sXmtKm7Tlv8KV3/ALAVzO60MDJVpKt2LbblChOtCn/Jw9qK8WreJly38SMurUZVoV4qMJKMnUTp6JSvpTvyvZm7X4uoxTembSTb91bLn1KWuHMPiIYrEzo0ZuprnFypQezTcWnbxRfz5Z+PDLnXGOFrVI04Ymg9Wy01NcnK9klTW7bLlw3k7oQk5NuU7c1ayXLb1ORwvUwOGgoRp0qVSybdOjCLtJJq7ir72uWnD46lP3Jxl4J7/IiZlMRDOj6R8kplV0gAAAAAAAAC4AXPlsxVcVCPvSivOST+RW1orG7TpMRM+Ge4uaqzCl/7I/6kZ4yT3W6700Vplpf8MxP6E1mPMPu4PkGiH0D5JuBIIuSAAAAAAAAAAAAAhsDHiZNQk1zUW1522KJG9RvffrfncvWIfsS/iysTwUHPVylf3ouzL1Uuq3GFXEYWNCOHgpVa7lapNao01G2yi9nJ3632RyKeT47DZfKMKtWHaTulGTUYxV9SUeUU3Lku49YwyTjplpmlbacU/IyYzBUZwUZ04OK/S1ZLysbVyVr5hx747W8S8J4Nz2oq6wdZOTrTk417zdR1Gr/mN+8rRtfa1kXrtHBro11vvfz6G/m2VUcOpVcLhKCrJWjog3Ud3ZpSfLZ7mrh8v7SV6kp9+mygvo2ykzX0aRFtblc+HswlWoKcuak4X77W389/odM08ooqNKMYqyTdkuRuGMtofSB8k3CUgAAAQ2AbIBjxNZQhOb5Qi5Pyir/YiZ1Gzy4nEGe6JdlTdpWvJrml3LuK+sWk09Op3u9W9/M0aNSUr1J+/Ubm359DfybKp4mU0pqFOm0nKynJye9kuSXizwee+bn8nVO/tHpD0dMePj492/2nFY9Tk3oil8Mb2R80M3lReqDaXWPOLXijqYvg6cYt0qrlJK+ipCKUvBSjyZW1NNXtz5p9O9GOfjcjiZIvk7TPrE/wtithzV1XvD0TK8xjWpRqR681e9mbZTOAsS1PEUH7q01Y+Cez+xcz3HCzTmw1vPl0PIx/LyTWAAHLYBJAA+gQiQAAAAAAAQAAAGLFe5LyOAo+15s6+ZY2MIO/LZN9FdpHFjVjvK60q7b8FzZaFLKz+GeOqVcTm056tsW4O/LVGdVRS8qaivkX2s9jzP8AC3iieJxuYeyo0MROeKglFJqUZQpy38Y6W/E9KrvYtKI16OFjpbsw4ZbmTGS3ZioVLNAhbsCvy4mc5OV5upRtp2TaTv0u1ujqxlcovCQCSEgAACwACxrZjh3Uo1aa51Kc4J+MotL+5slc4sz7skqMH+ZNXduah9jj8rNXDim9muHHbJeK1VKjFqKi+cVpfmtn/YzZdialCpKdOTWp3a5xd7XUl6GvFpXk3a+7bdl5mWnVUr26c00015p7nzuL3x2m9Nx+b1FqxaOmy7ZZxDTq2UvYn3N+y34P7Ffr8JYrVU0Km4upOS/McWlKTaTWnuZyZeB2Mo4nnTahUvKHKz95fxfXyZ3OP4hi5cRj5kePWP3j+HAnjXwbtg+0/s2+GMir0a9SpVjFRlR0LTNSvLUny9C1GLD4iM4qcHeL6oynq+NhphxxXH49HTZslsl+q3ksLAHIZFiCRYAiQgAAAAAAD4lNLm0vN2OVn1eotEYalCTtKUU2/LbkZY5bR7FxcU0922rtvv7ydK7dG+23+xqvEyXvxa8Vuik8PVMUs0cKNVywcaclVouCcacrflyVT4m+nd06noAmNJju5+Mw8K1OUL+8rXXNPo7edipYmlXoQrUqkHpnTnGNSO8NUotR36c1zLvPCQfSz71sYaqlBNuUXH92xMSrMPH/AMIcpxeHxU44mlKnThhZxhJ6XGU51KTaU02pbRPU8XiUkZKMcPPdRj5wtb6GaeUUpfFbwmy24RqVSxeI3MeEcpyUYJyl3L79xbVw3hr3cNX8pya+VzeoYWEFaEYxXdFJETaCKy0MoynsoRUneVt7cr9bHTJsCrQJIJIAEEgALi4QHl2cV3PF4iUr37VwV/hhsreGx6iUHjHKJU6rrRXsVHdtdJdTpvjFLWwxrxvu7H4dasZJifbs1cg7L/8ATCVe3ZwjeOr3VVbSjKS8L+ly75nkdKuryVppbVYbTXr1XgzznDVF15HfyzPqlG0ffpfC3vFftfTyOn4PPxYq/wDnz1+mfX+XO5XHva3zMc94a2a5RVw+81qp9K0E9P8AUv0P6eJyazuemYPH0q0W4NNWs4vmvBxKPxblMKFROltCcdTp9ISvbbuTvyLcz4bjx1+fgt9P98HG5dr2+Xkj6mTg/O3Ct2M3tU5Nvm19y/njdOT7SnKPvRqRkreDPZDtfhF5+Xant+7hfEaRF4t7gAO6daAACQAEgAAAHxWjeMl3xa+aA5Ob5thtM6VVdontKKW3z6FBzWjl0qOLSqSpOnBt0KuNxHsyUX2ctEp7xepNW2dyyUsr9tqon1tKPtLwdvruaGQ/hnClTrqrOFWpWTTqyU23d3u0+uxtWsessLWt6Q++GeLYRwtDscNTp05U4y007QjqaWpvSrX7+u5acp4io4hTUXapS09pTbTlDUm43t3pMpOE4KWBp4js5SqTrNOyUaUIOKfuJt3l7XN9yOb+GGCdHFYqn2apqVJStrlUlKete1Ob5uz6bbsraI9Fq2n1eiZlnulNU43ffLl8upTM1zatJt1JN+HJL0LTi6N+hxcblLfQiOyZ2q0s7nB3jKUX3ptHRwH4k1abSqRVSPenon81s/VGpj8hl3HBxOSTXK5aVI7PV8o4+wday7RQm/0VrQfpL3X8yyRqJ+v1PzrPBVFzTOjlPEOLw1uxqzivgft03/RLb5FOlpFnvYPOco/FblHFUrf/AEou69acuXo/QueVcSYbEL8mrCT+G+movOD3I0tEumApEkJQCbACASLAQfFehGcXCaTi1Zp8jIc3N8XXjojQjGUnqbTt7qtyV11aMs160pM2jce2t/8AF6Vm1oiOyq55wlOk3UoJzp83Fbzh6dUcuhK6LZPOsbBNzw6UVu5Wkkl1d9TJzbhqFWXa0n2dV7tf+Op/KPR/uXrc8vyPh9OTu3HiYmP8ZiY+23c4+VbHqubU/nE7+6q0MZOnNOErS5J3t8/A185zHV7OrXK/tSvffuv5/YwZzh6tKempFxfTqn5PqaOGcdS1bpNO3RrqjrKYbVj6pnt6fm526zPVH3d/hDJZVq0ajX5VNqTb5NrdI9LNPKuz7Gm6aSg4ppR2RtnsuDx4w49+Znu89ys05b9/RIIJRznGCSCQgAASAAAQyT4nICv1Je16nQoT2OFWxf5k4vZxnJfU6mDq3RozaubHIyekoYhz+KLj9/sdTN57HMyjDyq1YqKemLvKXSKs/qPRC1UIKW9jNPCp9DLSppKyMlijTTl1spi+hoYjh2L6FjsNJO0aUbFcKLuONjOFPA9QlSRgqYKL6DqR0vHqvDE3KMYreUlFX5Xbsel5BwlhsIlpgp1bb1ppSk3+2/urwRtVMpimpJbxkpfLc34zTV1un3CZ2RGn1N7bbP6HHlxXRpycK96bW2p+1B+q3Xqjo42soUqk3+mEpfJHjnEOczrTcYK8n3dBEbJnT2nC46nUjqpzjOPxQkpr5rkbCPzvhcPiaE+0pzqU5/FTk4t+duZcco/EzF07RxEI1o/EvyqvzXsv5IdJ1PVgV7KeOcHXslU7Ob/RWWh38Je6/md9TT9fqVWSVfjyE1RhUhKUZQk1qg2mlJd68iztnOzfDOpSnCyakrWZx+VjnJitWPP9mG+G/Rki0vLKuZ4iUXGVWpKL5xlOTT9GXvLuIbwjdX9lWadn5Nd5T8Vlc6UmpRa36r7nSy3HTp2cbezyvFPmePvys2C8dNprPr232/SXfWwUy07Rtt8XZrGpSjHSr61Zt3kud/JFOUd15nex03Pn57IjKMm7Sac9oJ+r8BhzZeVb6u9pT0UwU9oXnhq8cLQT+B/Jt2+h1oyNHBu9kuSVtuSRuykoq7PaYqdFK19oiHnb26rTb3fZJhoyu7vryj3L/JmNGYSAEgAAAAAfLR9ADl47IKNV6pJqfxwelvz6MYfJFDlUk/OMTpixO5V1DnTyOlJ3nql4N2X0NyhhowSjCKjFdErIy2FhtOoQCQQlAJAQWAuLgQ4mNYeKvZWvu0uV++3eZbgDkZ5kk8RB0u2cKb95RjeUvByb5eBp4HgrDUY6YR3fOcrOUv8AHkixkWJ2jUK5X4Vpvp/Y4+N4Ki+SL3YhwRPUdMPKMZwdON7fIxYPE43C/wDbnNR+B+3B/wBD2+Vj1ieGi+iNSvk9OX6V8iepXp9lWy38ReSxNJr99LdesH9mWnL86w9dflVIyfw3tNecHucnGcIU5dPocXE8GSi7wb25d68mRqJTuYXqdGMtmk/BpP6M0a3D2HlzpR80tL+hV8PmmOobSvUgulRanbwlzO1geMaMtqilSl4+1D5rdeqMr4a3/FESvXLNfE6ZJcI4Z/pl/rkZ8Nw5Rg7qL9W2dKjiIzWqLUo98WmvoZJTSV3yKUwY6fhrENLZbW8y+EowXckcHFZhKvU7Ony+n/BhzLMp159lSu1e2z59+/d4nbyvLI0Y25zfvStz8F4G/hj5ZsFhFTjp5vq+9/4NgEkLAAAAAAAAAAAAAAAAAAAAAAAAAAAAABYixIAixFj6AHzYhxR9gDBPCxfNI0MTw/Sl0R1hYnaNK1/03KD1UZyi/Btf8n1iKeKlHs5Wd370VZtdzZY7EWGzTQyvK40Y983zl9l4G+kTYEJAAAAAAAAAAAAAAAAAAAAAAAAAAAAAAAAAAAAAAAAAAAAAAAAAAAAAAAAAAAAAAAAAAAAAAAAAAAAAAAAAAAAAAAAAAAAAAAAAAAAAAAAf/9k="/>
          <p:cNvSpPr>
            <a:spLocks noChangeAspect="1" noChangeArrowheads="1"/>
          </p:cNvSpPr>
          <p:nvPr/>
        </p:nvSpPr>
        <p:spPr bwMode="auto">
          <a:xfrm>
            <a:off x="63500" y="-817563"/>
            <a:ext cx="2695575" cy="1695451"/>
          </a:xfrm>
          <a:prstGeom prst="rect">
            <a:avLst/>
          </a:prstGeom>
          <a:noFill/>
        </p:spPr>
        <p:txBody>
          <a:bodyPr vert="horz" wrap="square" lIns="91440" tIns="45720" rIns="91440" bIns="45720" numCol="1" anchor="t" anchorCtr="0" compatLnSpc="1">
            <a:prstTxWarp prst="textNoShape">
              <a:avLst/>
            </a:prstTxWarp>
          </a:bodyPr>
          <a:lstStyle/>
          <a:p>
            <a:endParaRPr lang="cs-CZ" dirty="0"/>
          </a:p>
        </p:txBody>
      </p:sp>
      <p:sp>
        <p:nvSpPr>
          <p:cNvPr id="1028" name="AutoShape 4" descr="data:image/jpeg;base64,/9j/4AAQSkZJRgABAQAAAQABAAD/2wCEAAkGBhASEBAQEBISFBAQDxQQFRAQDw8QEREQFBUWFxMUFhIXGyYeFxkkGRQUHy8gIycpLSwsFR4xNTAqNSYrLCkBCQoKDgwOGg8PGi0iHSQxLDEsLDItLC8pKTAvKi8pKSosLS4sKik1LCksLjU0NSkpNCwsLCwpKjUpLCwsKiwsLP/AABEIALIBGwMBIgACEQEDEQH/xAAcAAEAAgMBAQEAAAAAAAAAAAAAAQYDBAUHAgj/xAA7EAACAQIEAwUGBQMDBQEAAAAAAQIDEQQFEiEGMUETUWFxgSIyUpGhwQcjQmJygrHRkuHxFjNDU2MU/8QAGwEBAAMAAwEAAAAAAAAAAAAAAAECAwQFBgf/xAAsEQEAAgIBAwIEBgMBAAAAAAAAAQIDEQQSITFBUQUTIpEyYXHB0fBCgaEU/9oADAMBAAIRAxEAPwD3AAAAAAAAAAAAAAAAAAAAAAAAAAAAAAAAAAAAAAAAAAAAAAAAAAAAAAAAAAAAAwAucXE5zKUtFK3dqe7fobuEoVLXnUk21ytGy/yTpG27cFdxWdVqM7T0yj5W/sdfL8xhWjqj5NPmmJgidtsEIkhIAAAAAAAAAAAAAAAAAAAAAAAAAAAAAAAAAAAAAEMk0sXmtKm7Tlv8KV3/ALAVzO60MDJVpKt2LbblChOtCn/Jw9qK8WreJly38SMurUZVoV4qMJKMnUTp6JSvpTvyvZm7X4uoxTembSTb91bLn1KWuHMPiIYrEzo0ZuprnFypQezTcWnbxRfz5Z+PDLnXGOFrVI04Ymg9Wy01NcnK9klTW7bLlw3k7oQk5NuU7c1ayXLb1ORwvUwOGgoRp0qVSybdOjCLtJJq7ir72uWnD46lP3Jxl4J7/IiZlMRDOj6R8kplV0gAAAAAAAAC4AXPlsxVcVCPvSivOST+RW1orG7TpMRM+Ge4uaqzCl/7I/6kZ4yT3W6700Vplpf8MxP6E1mPMPu4PkGiH0D5JuBIIuSAAAAAAAAAAAAAhsDHiZNQk1zUW1522KJG9RvffrfncvWIfsS/iysTwUHPVylf3ouzL1Uuq3GFXEYWNCOHgpVa7lapNao01G2yi9nJ3632RyKeT47DZfKMKtWHaTulGTUYxV9SUeUU3Lku49YwyTjplpmlbacU/IyYzBUZwUZ04OK/S1ZLysbVyVr5hx747W8S8J4Nz2oq6wdZOTrTk417zdR1Gr/mN+8rRtfa1kXrtHBro11vvfz6G/m2VUcOpVcLhKCrJWjog3Ud3ZpSfLZ7mrh8v7SV6kp9+mygvo2ykzX0aRFtblc+HswlWoKcuak4X77W389/odM08ooqNKMYqyTdkuRuGMtofSB8k3CUgAAAQ2AbIBjxNZQhOb5Qi5Pyir/YiZ1Gzy4nEGe6JdlTdpWvJrml3LuK+sWk09Op3u9W9/M0aNSUr1J+/Ubm359DfybKp4mU0pqFOm0nKynJye9kuSXizwee+bn8nVO/tHpD0dMePj492/2nFY9Tk3oil8Mb2R80M3lReqDaXWPOLXijqYvg6cYt0qrlJK+ipCKUvBSjyZW1NNXtz5p9O9GOfjcjiZIvk7TPrE/wtithzV1XvD0TK8xjWpRqR681e9mbZTOAsS1PEUH7q01Y+Cez+xcz3HCzTmw1vPl0PIx/LyTWAAHLYBJAA+gQiQAAAAAAAQAAAGLFe5LyOAo+15s6+ZY2MIO/LZN9FdpHFjVjvK60q7b8FzZaFLKz+GeOqVcTm056tsW4O/LVGdVRS8qaivkX2s9jzP8AC3iieJxuYeyo0MROeKglFJqUZQpy38Y6W/E9KrvYtKI16OFjpbsw4ZbmTGS3ZioVLNAhbsCvy4mc5OV5upRtp2TaTv0u1ujqxlcovCQCSEgAACwACxrZjh3Uo1aa51Kc4J+MotL+5slc4sz7skqMH+ZNXduah9jj8rNXDim9muHHbJeK1VKjFqKi+cVpfmtn/YzZdialCpKdOTWp3a5xd7XUl6GvFpXk3a+7bdl5mWnVUr26c00015p7nzuL3x2m9Nx+b1FqxaOmy7ZZxDTq2UvYn3N+y34P7Ffr8JYrVU0Km4upOS/McWlKTaTWnuZyZeB2Mo4nnTahUvKHKz95fxfXyZ3OP4hi5cRj5kePWP3j+HAnjXwbtg+0/s2+GMir0a9SpVjFRlR0LTNSvLUny9C1GLD4iM4qcHeL6oynq+NhphxxXH49HTZslsl+q3ksLAHIZFiCRYAiQgAAAAAAD4lNLm0vN2OVn1eotEYalCTtKUU2/LbkZY5bR7FxcU0922rtvv7ydK7dG+23+xqvEyXvxa8Vuik8PVMUs0cKNVywcaclVouCcacrflyVT4m+nd06noAmNJju5+Mw8K1OUL+8rXXNPo7edipYmlXoQrUqkHpnTnGNSO8NUotR36c1zLvPCQfSz71sYaqlBNuUXH92xMSrMPH/AMIcpxeHxU44mlKnThhZxhJ6XGU51KTaU02pbRPU8XiUkZKMcPPdRj5wtb6GaeUUpfFbwmy24RqVSxeI3MeEcpyUYJyl3L79xbVw3hr3cNX8pya+VzeoYWEFaEYxXdFJETaCKy0MoynsoRUneVt7cr9bHTJsCrQJIJIAEEgALi4QHl2cV3PF4iUr37VwV/hhsreGx6iUHjHKJU6rrRXsVHdtdJdTpvjFLWwxrxvu7H4dasZJifbs1cg7L/8ATCVe3ZwjeOr3VVbSjKS8L+ly75nkdKuryVppbVYbTXr1XgzznDVF15HfyzPqlG0ffpfC3vFftfTyOn4PPxYq/wDnz1+mfX+XO5XHva3zMc94a2a5RVw+81qp9K0E9P8AUv0P6eJyazuemYPH0q0W4NNWs4vmvBxKPxblMKFROltCcdTp9ISvbbuTvyLcz4bjx1+fgt9P98HG5dr2+Xkj6mTg/O3Ct2M3tU5Nvm19y/njdOT7SnKPvRqRkreDPZDtfhF5+Xant+7hfEaRF4t7gAO6daAACQAEgAAAHxWjeMl3xa+aA5Ob5thtM6VVdontKKW3z6FBzWjl0qOLSqSpOnBt0KuNxHsyUX2ctEp7xepNW2dyyUsr9tqon1tKPtLwdvruaGQ/hnClTrqrOFWpWTTqyU23d3u0+uxtWsessLWt6Q++GeLYRwtDscNTp05U4y007QjqaWpvSrX7+u5acp4io4hTUXapS09pTbTlDUm43t3pMpOE4KWBp4js5SqTrNOyUaUIOKfuJt3l7XN9yOb+GGCdHFYqn2apqVJStrlUlKete1Ob5uz6bbsraI9Fq2n1eiZlnulNU43ffLl8upTM1zatJt1JN+HJL0LTi6N+hxcblLfQiOyZ2q0s7nB3jKUX3ptHRwH4k1abSqRVSPenon81s/VGpj8hl3HBxOSTXK5aVI7PV8o4+wday7RQm/0VrQfpL3X8yyRqJ+v1PzrPBVFzTOjlPEOLw1uxqzivgft03/RLb5FOlpFnvYPOco/FblHFUrf/AEou69acuXo/QueVcSYbEL8mrCT+G+movOD3I0tEumApEkJQCbACASLAQfFehGcXCaTi1Zp8jIc3N8XXjojQjGUnqbTt7qtyV11aMs160pM2jce2t/8AF6Vm1oiOyq55wlOk3UoJzp83Fbzh6dUcuhK6LZPOsbBNzw6UVu5Wkkl1d9TJzbhqFWXa0n2dV7tf+Op/KPR/uXrc8vyPh9OTu3HiYmP8ZiY+23c4+VbHqubU/nE7+6q0MZOnNOErS5J3t8/A185zHV7OrXK/tSvffuv5/YwZzh6tKempFxfTqn5PqaOGcdS1bpNO3RrqjrKYbVj6pnt6fm526zPVH3d/hDJZVq0ajX5VNqTb5NrdI9LNPKuz7Gm6aSg4ppR2RtnsuDx4w49+Znu89ys05b9/RIIJRznGCSCQgAASAAAQyT4nICv1Je16nQoT2OFWxf5k4vZxnJfU6mDq3RozaubHIyekoYhz+KLj9/sdTN57HMyjDyq1YqKemLvKXSKs/qPRC1UIKW9jNPCp9DLSppKyMlijTTl1spi+hoYjh2L6FjsNJO0aUbFcKLuONjOFPA9QlSRgqYKL6DqR0vHqvDE3KMYreUlFX5Xbsel5BwlhsIlpgp1bb1ppSk3+2/urwRtVMpimpJbxkpfLc34zTV1un3CZ2RGn1N7bbP6HHlxXRpycK96bW2p+1B+q3Xqjo42soUqk3+mEpfJHjnEOczrTcYK8n3dBEbJnT2nC46nUjqpzjOPxQkpr5rkbCPzvhcPiaE+0pzqU5/FTk4t+duZcco/EzF07RxEI1o/EvyqvzXsv5IdJ1PVgV7KeOcHXslU7Ob/RWWh38Je6/md9TT9fqVWSVfjyE1RhUhKUZQk1qg2mlJd68iztnOzfDOpSnCyakrWZx+VjnJitWPP9mG+G/Rki0vLKuZ4iUXGVWpKL5xlOTT9GXvLuIbwjdX9lWadn5Nd5T8Vlc6UmpRa36r7nSy3HTp2cbezyvFPmePvys2C8dNprPr232/SXfWwUy07Rtt8XZrGpSjHSr61Zt3kud/JFOUd15nex03Pn57IjKMm7Sac9oJ+r8BhzZeVb6u9pT0UwU9oXnhq8cLQT+B/Jt2+h1oyNHBu9kuSVtuSRuykoq7PaYqdFK19oiHnb26rTb3fZJhoyu7vryj3L/JmNGYSAEgAAAAAfLR9ADl47IKNV6pJqfxwelvz6MYfJFDlUk/OMTpixO5V1DnTyOlJ3nql4N2X0NyhhowSjCKjFdErIy2FhtOoQCQQlAJAQWAuLgQ4mNYeKvZWvu0uV++3eZbgDkZ5kk8RB0u2cKb95RjeUvByb5eBp4HgrDUY6YR3fOcrOUv8AHkixkWJ2jUK5X4Vpvp/Y4+N4Ki+SL3YhwRPUdMPKMZwdON7fIxYPE43C/wDbnNR+B+3B/wBD2+Vj1ieGi+iNSvk9OX6V8iepXp9lWy38ReSxNJr99LdesH9mWnL86w9dflVIyfw3tNecHucnGcIU5dPocXE8GSi7wb25d68mRqJTuYXqdGMtmk/BpP6M0a3D2HlzpR80tL+hV8PmmOobSvUgulRanbwlzO1geMaMtqilSl4+1D5rdeqMr4a3/FESvXLNfE6ZJcI4Z/pl/rkZ8Nw5Rg7qL9W2dKjiIzWqLUo98WmvoZJTSV3yKUwY6fhrENLZbW8y+EowXckcHFZhKvU7Ony+n/BhzLMp159lSu1e2z59+/d4nbyvLI0Y25zfvStz8F4G/hj5ZsFhFTjp5vq+9/4NgEkLAAAAAAAAAAAAAAAAAAAAAAAAAAAAABYixIAixFj6AHzYhxR9gDBPCxfNI0MTw/Sl0R1hYnaNK1/03KD1UZyi/Btf8n1iKeKlHs5Wd370VZtdzZY7EWGzTQyvK40Y983zl9l4G+kTYEJAAAAAAAAAAAAAAAAAAAAAAAAAAAAAAAAAAAAAAAAAAAAAAAAAAAAAAAAAAAAAAAAAAAAAAAAAAAAAAAAAAAAAAAAAAAAAAAAAAAAAAAAf/9k="/>
          <p:cNvSpPr>
            <a:spLocks noChangeAspect="1" noChangeArrowheads="1"/>
          </p:cNvSpPr>
          <p:nvPr/>
        </p:nvSpPr>
        <p:spPr bwMode="auto">
          <a:xfrm>
            <a:off x="63500" y="-817563"/>
            <a:ext cx="2695575" cy="1695451"/>
          </a:xfrm>
          <a:prstGeom prst="rect">
            <a:avLst/>
          </a:prstGeom>
          <a:noFill/>
        </p:spPr>
        <p:txBody>
          <a:bodyPr vert="horz" wrap="square" lIns="91440" tIns="45720" rIns="91440" bIns="45720" numCol="1" anchor="t" anchorCtr="0" compatLnSpc="1">
            <a:prstTxWarp prst="textNoShape">
              <a:avLst/>
            </a:prstTxWarp>
          </a:bodyPr>
          <a:lstStyle/>
          <a:p>
            <a:endParaRPr lang="cs-CZ" dirty="0"/>
          </a:p>
        </p:txBody>
      </p:sp>
      <p:sp>
        <p:nvSpPr>
          <p:cNvPr id="5" name="TextovéPole 4"/>
          <p:cNvSpPr txBox="1"/>
          <p:nvPr/>
        </p:nvSpPr>
        <p:spPr>
          <a:xfrm>
            <a:off x="714348" y="2000240"/>
            <a:ext cx="184731" cy="369332"/>
          </a:xfrm>
          <a:prstGeom prst="rect">
            <a:avLst/>
          </a:prstGeom>
          <a:noFill/>
        </p:spPr>
        <p:txBody>
          <a:bodyPr wrap="none" rtlCol="0">
            <a:spAutoFit/>
          </a:bodyPr>
          <a:lstStyle/>
          <a:p>
            <a:endParaRPr lang="cs-CZ" dirty="0"/>
          </a:p>
        </p:txBody>
      </p:sp>
      <p:sp>
        <p:nvSpPr>
          <p:cNvPr id="6" name="TextovéPole 5"/>
          <p:cNvSpPr txBox="1"/>
          <p:nvPr/>
        </p:nvSpPr>
        <p:spPr>
          <a:xfrm>
            <a:off x="428596" y="1571612"/>
            <a:ext cx="8103844" cy="1200329"/>
          </a:xfrm>
          <a:prstGeom prst="rect">
            <a:avLst/>
          </a:prstGeom>
          <a:noFill/>
        </p:spPr>
        <p:txBody>
          <a:bodyPr wrap="square" rtlCol="0">
            <a:spAutoFit/>
          </a:bodyPr>
          <a:lstStyle/>
          <a:p>
            <a:pPr marL="88900" indent="-88900">
              <a:buFont typeface="Wingdings" pitchFamily="2" charset="2"/>
              <a:buChar char="§"/>
            </a:pPr>
            <a:r>
              <a:rPr lang="cs-CZ" b="1" dirty="0" smtClean="0"/>
              <a:t>protiprávní jednání</a:t>
            </a:r>
          </a:p>
          <a:p>
            <a:pPr>
              <a:buFont typeface="Wingdings" pitchFamily="2" charset="2"/>
              <a:buChar char="§"/>
            </a:pPr>
            <a:r>
              <a:rPr lang="cs-CZ" b="1" dirty="0" smtClean="0"/>
              <a:t>následek (škoda),</a:t>
            </a:r>
          </a:p>
          <a:p>
            <a:pPr>
              <a:buFont typeface="Wingdings" pitchFamily="2" charset="2"/>
              <a:buChar char="§"/>
            </a:pPr>
            <a:r>
              <a:rPr lang="cs-CZ" b="1" dirty="0" smtClean="0"/>
              <a:t>příčinná souvislost,</a:t>
            </a:r>
          </a:p>
          <a:p>
            <a:pPr>
              <a:buFont typeface="Wingdings" pitchFamily="2" charset="2"/>
              <a:buChar char="§"/>
            </a:pPr>
            <a:r>
              <a:rPr lang="cs-CZ" b="1" dirty="0" smtClean="0"/>
              <a:t>zavinění</a:t>
            </a:r>
          </a:p>
        </p:txBody>
      </p:sp>
      <p:sp>
        <p:nvSpPr>
          <p:cNvPr id="7" name="TextovéPole 6"/>
          <p:cNvSpPr txBox="1"/>
          <p:nvPr/>
        </p:nvSpPr>
        <p:spPr>
          <a:xfrm>
            <a:off x="428596" y="3286124"/>
            <a:ext cx="7935186" cy="646331"/>
          </a:xfrm>
          <a:prstGeom prst="rect">
            <a:avLst/>
          </a:prstGeom>
          <a:noFill/>
        </p:spPr>
        <p:txBody>
          <a:bodyPr wrap="none" rtlCol="0">
            <a:spAutoFit/>
          </a:bodyPr>
          <a:lstStyle/>
          <a:p>
            <a:r>
              <a:rPr lang="cs-CZ" dirty="0" smtClean="0"/>
              <a:t>Odpovědnost založená na principu </a:t>
            </a:r>
            <a:r>
              <a:rPr lang="cs-CZ" u="sng" dirty="0" smtClean="0"/>
              <a:t>zavinění </a:t>
            </a:r>
            <a:r>
              <a:rPr lang="cs-CZ" dirty="0" smtClean="0"/>
              <a:t>– </a:t>
            </a:r>
            <a:r>
              <a:rPr lang="cs-CZ" b="1" dirty="0" smtClean="0"/>
              <a:t>subjektivní odpovědnost. </a:t>
            </a:r>
            <a:endParaRPr lang="cs-CZ" dirty="0" smtClean="0"/>
          </a:p>
          <a:p>
            <a:r>
              <a:rPr lang="cs-CZ" dirty="0" smtClean="0"/>
              <a:t>Odpovědnost bez zřetele na </a:t>
            </a:r>
            <a:r>
              <a:rPr lang="cs-CZ" u="sng" dirty="0" smtClean="0"/>
              <a:t>zavinění</a:t>
            </a:r>
            <a:r>
              <a:rPr lang="cs-CZ" dirty="0" smtClean="0"/>
              <a:t> – </a:t>
            </a:r>
            <a:r>
              <a:rPr lang="cs-CZ" b="1" dirty="0" smtClean="0"/>
              <a:t>objektivní odpovědnost </a:t>
            </a:r>
            <a:endParaRPr lang="cs-CZ" b="1" dirty="0"/>
          </a:p>
        </p:txBody>
      </p:sp>
      <p:pic>
        <p:nvPicPr>
          <p:cNvPr id="3" name="Picture 2" descr="http://t3.gstatic.com/images?q=tbn:ANd9GcSZagci3EeKRHfaFW3WnwzphFn73gbqg6lPmlCJCzxqAQUIkQpX-g"/>
          <p:cNvPicPr>
            <a:picLocks noChangeAspect="1" noChangeArrowheads="1"/>
          </p:cNvPicPr>
          <p:nvPr/>
        </p:nvPicPr>
        <p:blipFill>
          <a:blip r:embed="rId2" cstate="print"/>
          <a:srcRect/>
          <a:stretch>
            <a:fillRect/>
          </a:stretch>
        </p:blipFill>
        <p:spPr bwMode="auto">
          <a:xfrm>
            <a:off x="2714612" y="4286256"/>
            <a:ext cx="2619375" cy="1743076"/>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57158" y="142852"/>
            <a:ext cx="8534400" cy="1000132"/>
          </a:xfrm>
        </p:spPr>
        <p:txBody>
          <a:bodyPr>
            <a:normAutofit fontScale="90000"/>
          </a:bodyPr>
          <a:lstStyle/>
          <a:p>
            <a:r>
              <a:rPr lang="cs-CZ" b="1" dirty="0" smtClean="0"/>
              <a:t/>
            </a:r>
            <a:br>
              <a:rPr lang="cs-CZ" b="1" dirty="0" smtClean="0"/>
            </a:br>
            <a:r>
              <a:rPr lang="cs-CZ" dirty="0" smtClean="0"/>
              <a:t>I. Protiprávní jednání</a:t>
            </a:r>
            <a:endParaRPr lang="cs-CZ" dirty="0"/>
          </a:p>
        </p:txBody>
      </p:sp>
      <p:sp>
        <p:nvSpPr>
          <p:cNvPr id="3" name="TextovéPole 2"/>
          <p:cNvSpPr txBox="1"/>
          <p:nvPr/>
        </p:nvSpPr>
        <p:spPr>
          <a:xfrm>
            <a:off x="251520" y="1988840"/>
            <a:ext cx="8535322" cy="2585323"/>
          </a:xfrm>
          <a:prstGeom prst="rect">
            <a:avLst/>
          </a:prstGeom>
          <a:noFill/>
        </p:spPr>
        <p:txBody>
          <a:bodyPr wrap="square" rtlCol="0">
            <a:spAutoFit/>
          </a:bodyPr>
          <a:lstStyle/>
          <a:p>
            <a:pPr marL="342900" indent="-342900"/>
            <a:r>
              <a:rPr lang="cs-CZ" b="1" dirty="0" smtClean="0"/>
              <a:t>Protiprávní jednání  </a:t>
            </a:r>
          </a:p>
          <a:p>
            <a:pPr marL="342900" indent="-342900">
              <a:buAutoNum type="alphaLcParenR"/>
            </a:pPr>
            <a:r>
              <a:rPr lang="cs-CZ" dirty="0" smtClean="0"/>
              <a:t>Porušení zákona (zaviněné porušení zákona) </a:t>
            </a:r>
          </a:p>
          <a:p>
            <a:pPr marL="342900" indent="-342900">
              <a:buAutoNum type="alphaLcParenR"/>
            </a:pPr>
            <a:r>
              <a:rPr lang="cs-CZ" dirty="0" smtClean="0"/>
              <a:t>Porušení smluvní povinnosti (odpovídá i bez zavinění) </a:t>
            </a:r>
          </a:p>
          <a:p>
            <a:pPr marL="342900" indent="-342900">
              <a:buAutoNum type="alphaLcParenR"/>
            </a:pPr>
            <a:r>
              <a:rPr lang="cs-CZ" dirty="0" smtClean="0"/>
              <a:t>Porušení zásad dobrých mravů </a:t>
            </a:r>
          </a:p>
          <a:p>
            <a:pPr marL="342900" indent="-342900"/>
            <a:endParaRPr lang="cs-CZ" dirty="0" smtClean="0"/>
          </a:p>
          <a:p>
            <a:r>
              <a:rPr lang="cs-CZ" b="1" dirty="0" smtClean="0"/>
              <a:t>Zákonem kvalifikovaná událost</a:t>
            </a:r>
            <a:r>
              <a:rPr lang="cs-CZ" dirty="0" smtClean="0"/>
              <a:t>, která vyvolává škodu, je při určité objektivní nebezpečné činnosti dostatečným právním důvodem vzniku odpovědnosti </a:t>
            </a:r>
          </a:p>
          <a:p>
            <a:pPr marL="342900" indent="-342900"/>
            <a:endParaRPr lang="cs-CZ" dirty="0" smtClean="0"/>
          </a:p>
          <a:p>
            <a:pPr marL="342900" indent="-342900"/>
            <a:r>
              <a:rPr lang="cs-CZ" dirty="0" smtClean="0"/>
              <a:t>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Okolnosti vylučující protiprávnost</a:t>
            </a:r>
            <a:endParaRPr lang="cs-CZ" dirty="0"/>
          </a:p>
        </p:txBody>
      </p:sp>
      <p:sp>
        <p:nvSpPr>
          <p:cNvPr id="3" name="TextovéPole 2"/>
          <p:cNvSpPr txBox="1"/>
          <p:nvPr/>
        </p:nvSpPr>
        <p:spPr>
          <a:xfrm>
            <a:off x="323528" y="1412776"/>
            <a:ext cx="8463314" cy="4801314"/>
          </a:xfrm>
          <a:prstGeom prst="rect">
            <a:avLst/>
          </a:prstGeom>
          <a:noFill/>
        </p:spPr>
        <p:txBody>
          <a:bodyPr wrap="square" rtlCol="0">
            <a:spAutoFit/>
          </a:bodyPr>
          <a:lstStyle/>
          <a:p>
            <a:r>
              <a:rPr lang="cs-CZ" b="1" dirty="0" smtClean="0"/>
              <a:t>Nutná obrana</a:t>
            </a:r>
          </a:p>
          <a:p>
            <a:r>
              <a:rPr lang="cs-CZ" dirty="0" smtClean="0"/>
              <a:t>Existence hrozícího či trvajícího protiprávního útoku </a:t>
            </a:r>
          </a:p>
          <a:p>
            <a:pPr lvl="1">
              <a:buFont typeface="Wingdings" pitchFamily="2" charset="2"/>
              <a:buChar char="§"/>
            </a:pPr>
            <a:r>
              <a:rPr lang="cs-CZ" dirty="0" smtClean="0"/>
              <a:t>Útok – úmyslné počínání jiného subjektu </a:t>
            </a:r>
          </a:p>
          <a:p>
            <a:pPr lvl="1">
              <a:buFont typeface="Wingdings" pitchFamily="2" charset="2"/>
              <a:buChar char="§"/>
            </a:pPr>
            <a:r>
              <a:rPr lang="cs-CZ" dirty="0" smtClean="0"/>
              <a:t>Protiprávní – odporuje objektivnímu právu </a:t>
            </a:r>
          </a:p>
          <a:p>
            <a:pPr lvl="1">
              <a:buFont typeface="Wingdings" pitchFamily="2" charset="2"/>
              <a:buChar char="§"/>
            </a:pPr>
            <a:r>
              <a:rPr lang="cs-CZ" dirty="0" smtClean="0"/>
              <a:t>Bezprostředně hrozí nebo trvá</a:t>
            </a:r>
          </a:p>
          <a:p>
            <a:pPr lvl="1" indent="-457200"/>
            <a:r>
              <a:rPr lang="cs-CZ" dirty="0" smtClean="0"/>
              <a:t>To neplatí  </a:t>
            </a:r>
          </a:p>
          <a:p>
            <a:pPr lvl="1" indent="-457200"/>
            <a:r>
              <a:rPr lang="cs-CZ" dirty="0" smtClean="0"/>
              <a:t>	- je-li zjevné, že napadenému hrozí ujma jen nepatrná</a:t>
            </a:r>
          </a:p>
          <a:p>
            <a:pPr lvl="1" indent="-457200"/>
            <a:r>
              <a:rPr lang="cs-CZ" dirty="0" smtClean="0"/>
              <a:t>	- obrana je zcela zjevně nepřiměřená, zejména vzhledem k závažnosti újmy útočníka způsobené odvracením škody  </a:t>
            </a:r>
          </a:p>
          <a:p>
            <a:pPr lvl="1" indent="-457200"/>
            <a:r>
              <a:rPr lang="cs-CZ" b="1" dirty="0" smtClean="0"/>
              <a:t>Krajní nouze </a:t>
            </a:r>
          </a:p>
          <a:p>
            <a:pPr lvl="1" indent="-457200"/>
            <a:r>
              <a:rPr lang="cs-CZ" dirty="0" smtClean="0"/>
              <a:t>	Kdo odvrací od sebe nebo od jiného přímo hrozící nebezpečí újmy, není povinen k náhradě újmy tím způsobené, nebylo-li za daných okolností možné odvrátit nebezpečí jinak nebo nezpůsobí-li následek zjevně stejně závažný nebo ještě závažnější než újma, která hrozila, </a:t>
            </a:r>
          </a:p>
          <a:p>
            <a:pPr>
              <a:buFont typeface="Wingdings" pitchFamily="2" charset="2"/>
              <a:buChar char="Ø"/>
            </a:pPr>
            <a:r>
              <a:rPr lang="cs-CZ" b="1" dirty="0" smtClean="0"/>
              <a:t>Při posouzení, zda někdo jednal v nutné obraně, anebo v krajní nouzi, se přihlédne i k omluvitelnému vzrušení mysli toho, kdo odvracel útok nebo jiné nebezpečí. </a:t>
            </a:r>
          </a:p>
        </p:txBody>
      </p:sp>
      <p:pic>
        <p:nvPicPr>
          <p:cNvPr id="2050" name="Picture 2" descr="http://t3.gstatic.com/images?q=tbn:ANd9GcTKCZbCuNWNHJRLlUj7fhQrbOVFGAgliurQpjJe5HCJ_Q01zNpk"/>
          <p:cNvPicPr>
            <a:picLocks noChangeAspect="1" noChangeArrowheads="1"/>
          </p:cNvPicPr>
          <p:nvPr/>
        </p:nvPicPr>
        <p:blipFill>
          <a:blip r:embed="rId2" cstate="print"/>
          <a:srcRect/>
          <a:stretch>
            <a:fillRect/>
          </a:stretch>
        </p:blipFill>
        <p:spPr bwMode="auto">
          <a:xfrm>
            <a:off x="6660232" y="1556792"/>
            <a:ext cx="2214578" cy="157163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II. Škoda (následek)</a:t>
            </a:r>
            <a:endParaRPr lang="cs-CZ" dirty="0"/>
          </a:p>
        </p:txBody>
      </p:sp>
      <p:sp>
        <p:nvSpPr>
          <p:cNvPr id="3" name="TextovéPole 2"/>
          <p:cNvSpPr txBox="1"/>
          <p:nvPr/>
        </p:nvSpPr>
        <p:spPr>
          <a:xfrm>
            <a:off x="428596" y="1714488"/>
            <a:ext cx="8215370" cy="5078313"/>
          </a:xfrm>
          <a:prstGeom prst="rect">
            <a:avLst/>
          </a:prstGeom>
          <a:noFill/>
        </p:spPr>
        <p:txBody>
          <a:bodyPr wrap="square" rtlCol="0">
            <a:spAutoFit/>
          </a:bodyPr>
          <a:lstStyle/>
          <a:p>
            <a:r>
              <a:rPr lang="cs-CZ" b="1" dirty="0" smtClean="0"/>
              <a:t>Škoda (následek) </a:t>
            </a:r>
            <a:r>
              <a:rPr lang="cs-CZ" dirty="0" smtClean="0"/>
              <a:t>je újma na jmění </a:t>
            </a:r>
          </a:p>
          <a:p>
            <a:endParaRPr lang="cs-CZ" dirty="0" smtClean="0"/>
          </a:p>
          <a:p>
            <a:pPr marL="342900" indent="-342900">
              <a:buFont typeface="Courier New" pitchFamily="49" charset="0"/>
              <a:buChar char="o"/>
            </a:pPr>
            <a:r>
              <a:rPr lang="cs-CZ" dirty="0" smtClean="0"/>
              <a:t>Skutečná škoda – zmenšení, snížení nebo jiné znehodnocení již exitujícího majetku </a:t>
            </a:r>
          </a:p>
          <a:p>
            <a:pPr marL="342900" indent="-342900">
              <a:buFont typeface="Courier New" pitchFamily="49" charset="0"/>
              <a:buChar char="o"/>
            </a:pPr>
            <a:r>
              <a:rPr lang="cs-CZ" dirty="0" smtClean="0"/>
              <a:t>Ušly zisk – v důsledku škodné události nedošlo k rozmnožení (zvětšení) majetku </a:t>
            </a:r>
          </a:p>
          <a:p>
            <a:pPr marL="342900" indent="-342900"/>
            <a:endParaRPr lang="cs-CZ" dirty="0" smtClean="0"/>
          </a:p>
          <a:p>
            <a:pPr marL="342900" indent="-342900">
              <a:buFont typeface="Arial" pitchFamily="34" charset="0"/>
              <a:buChar char="•"/>
            </a:pPr>
            <a:r>
              <a:rPr lang="cs-CZ" u="sng" dirty="0" smtClean="0"/>
              <a:t>majetková újma</a:t>
            </a:r>
          </a:p>
          <a:p>
            <a:pPr marL="342900" indent="-342900"/>
            <a:r>
              <a:rPr lang="cs-CZ" dirty="0" smtClean="0"/>
              <a:t>		Uvedením do předešlého stavu</a:t>
            </a:r>
          </a:p>
          <a:p>
            <a:pPr marL="342900" indent="-342900"/>
            <a:r>
              <a:rPr lang="cs-CZ" dirty="0" smtClean="0"/>
              <a:t>		Zaplacením peněžité částky </a:t>
            </a:r>
          </a:p>
          <a:p>
            <a:r>
              <a:rPr lang="cs-CZ" dirty="0" smtClean="0"/>
              <a:t>	</a:t>
            </a:r>
          </a:p>
          <a:p>
            <a:pPr marL="342900" indent="-342900">
              <a:buFont typeface="Arial" pitchFamily="34" charset="0"/>
              <a:buChar char="•"/>
            </a:pPr>
            <a:r>
              <a:rPr lang="cs-CZ" u="sng" dirty="0" smtClean="0"/>
              <a:t>nemajetková újma </a:t>
            </a:r>
          </a:p>
          <a:p>
            <a:pPr marL="985838" indent="-985838"/>
            <a:r>
              <a:rPr lang="cs-CZ" dirty="0" smtClean="0"/>
              <a:t>	přiměřené zadostiučinění náhradu v penězích. Jiná forma zadostiučiněni (např. omluva) může byt poskytnuta pouze, pokud jsou pro to dostatečně důvody</a:t>
            </a:r>
          </a:p>
          <a:p>
            <a:pPr marL="342900" indent="-342900"/>
            <a:endParaRPr lang="cs-CZ" dirty="0" smtClean="0"/>
          </a:p>
          <a:p>
            <a:pPr marL="342900" indent="-342900"/>
            <a:endParaRPr lang="cs-CZ" dirty="0" smtClean="0"/>
          </a:p>
          <a:p>
            <a:pPr marL="342900" indent="-342900"/>
            <a:endParaRPr lang="cs-CZ"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II. Škoda – výše náhrady škody </a:t>
            </a:r>
            <a:endParaRPr lang="cs-CZ" dirty="0"/>
          </a:p>
        </p:txBody>
      </p:sp>
      <p:sp>
        <p:nvSpPr>
          <p:cNvPr id="3" name="TextovéPole 2"/>
          <p:cNvSpPr txBox="1"/>
          <p:nvPr/>
        </p:nvSpPr>
        <p:spPr>
          <a:xfrm>
            <a:off x="395536" y="1484784"/>
            <a:ext cx="8352928" cy="5355312"/>
          </a:xfrm>
          <a:prstGeom prst="rect">
            <a:avLst/>
          </a:prstGeom>
          <a:noFill/>
        </p:spPr>
        <p:txBody>
          <a:bodyPr wrap="square" rtlCol="0">
            <a:spAutoFit/>
          </a:bodyPr>
          <a:lstStyle/>
          <a:p>
            <a:r>
              <a:rPr lang="pl-PL" dirty="0" smtClean="0"/>
              <a:t>kromě obvykle ceny věci, kterou ma v době poškozeni, musi byt </a:t>
            </a:r>
            <a:r>
              <a:rPr lang="cs-CZ" dirty="0" smtClean="0"/>
              <a:t>zohledněny i účelně vynaložené náklady, které musely byt k obnoveni funkčnosti věci vynaloženy</a:t>
            </a:r>
          </a:p>
          <a:p>
            <a:endParaRPr lang="cs-CZ" dirty="0" smtClean="0"/>
          </a:p>
          <a:p>
            <a:r>
              <a:rPr lang="cs-CZ" dirty="0" smtClean="0"/>
              <a:t>Účastníci závazků se mohou dohodnout na </a:t>
            </a:r>
            <a:r>
              <a:rPr lang="cs-CZ" b="1" dirty="0" smtClean="0"/>
              <a:t>vyloučení či omezení povinnosti </a:t>
            </a:r>
            <a:r>
              <a:rPr lang="cs-CZ" dirty="0" smtClean="0"/>
              <a:t>k náhradě ujmy. Dohodou  nelze vyloučit či omezit povinnosti k náhradě újmy na přirozených právech, na škodě způsobené úmyslně nebo omezení práva slabší strany </a:t>
            </a:r>
          </a:p>
          <a:p>
            <a:endParaRPr lang="cs-CZ" dirty="0" smtClean="0"/>
          </a:p>
          <a:p>
            <a:r>
              <a:rPr lang="cs-CZ" b="1" dirty="0" smtClean="0"/>
              <a:t>Věc zvláštní obliby - </a:t>
            </a:r>
            <a:r>
              <a:rPr lang="cs-CZ" dirty="0" smtClean="0"/>
              <a:t>pokud někdo tuto věc jinému svévolně či škodolibě poškodí, může soud nově určit výši náhrady nejenom dle tržní hodnoty věci, ale i dle osobního významu, který ji poškozeny přikládá (věc zvláštní obliby )</a:t>
            </a:r>
          </a:p>
          <a:p>
            <a:endParaRPr lang="cs-CZ" dirty="0" smtClean="0"/>
          </a:p>
          <a:p>
            <a:r>
              <a:rPr lang="cs-CZ" b="1" dirty="0" smtClean="0"/>
              <a:t>Snížení náhrady škody - </a:t>
            </a:r>
            <a:r>
              <a:rPr lang="cs-CZ" dirty="0" smtClean="0"/>
              <a:t>z důvodů zvláštního zřetele hodných soud náhradu škody přiměřeně sníží. Vezme přitom zřetel zejména na to, jak ke škodě došlo, k osobním a majetkovým poměrům člověka, který škodu způsobil a i k poměrům poškozeného. Náhradu nelze snížit, byla-li škoda způsobena úmyslně. </a:t>
            </a:r>
          </a:p>
          <a:p>
            <a:endParaRPr lang="cs-CZ" dirty="0" smtClean="0"/>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III. Příčinná souvislost </a:t>
            </a:r>
            <a:endParaRPr lang="cs-CZ" dirty="0"/>
          </a:p>
        </p:txBody>
      </p:sp>
      <p:sp>
        <p:nvSpPr>
          <p:cNvPr id="3" name="TextovéPole 2"/>
          <p:cNvSpPr txBox="1"/>
          <p:nvPr/>
        </p:nvSpPr>
        <p:spPr>
          <a:xfrm>
            <a:off x="285720" y="1643050"/>
            <a:ext cx="8572560" cy="4524315"/>
          </a:xfrm>
          <a:prstGeom prst="rect">
            <a:avLst/>
          </a:prstGeom>
          <a:noFill/>
        </p:spPr>
        <p:txBody>
          <a:bodyPr wrap="square" rtlCol="0">
            <a:spAutoFit/>
          </a:bodyPr>
          <a:lstStyle/>
          <a:p>
            <a:r>
              <a:rPr lang="cs-CZ" b="1" dirty="0" smtClean="0"/>
              <a:t>Vztah mezi protiprávním úkonem (nebo kvalifikovanou škodnou události) a následkem (škodou)  </a:t>
            </a:r>
          </a:p>
          <a:p>
            <a:endParaRPr lang="cs-CZ" b="1" dirty="0" smtClean="0"/>
          </a:p>
          <a:p>
            <a:r>
              <a:rPr lang="cs-CZ" b="1" dirty="0" smtClean="0"/>
              <a:t>teorie podmínky </a:t>
            </a:r>
          </a:p>
          <a:p>
            <a:r>
              <a:rPr lang="cs-CZ" dirty="0" smtClean="0"/>
              <a:t>příčinná souvislost mezi událostí a následkem existuje tehdy</a:t>
            </a:r>
            <a:r>
              <a:rPr lang="cs-CZ" b="1" dirty="0" smtClean="0"/>
              <a:t>, </a:t>
            </a:r>
            <a:r>
              <a:rPr lang="cs-CZ" dirty="0" smtClean="0"/>
              <a:t>jestliže by následek nenastal, pokud by k události nedošlo. Je-li takovýchto událostí více, jsou z hlediska příčinné souvislosti všechny rovnocenné, ekvivalentní; žádná z nich není považována za významnější než ostatní. Lze použít s přihlédnutím např. k protiprávnosti, zavinění </a:t>
            </a:r>
          </a:p>
          <a:p>
            <a:endParaRPr lang="cs-CZ" dirty="0" smtClean="0"/>
          </a:p>
          <a:p>
            <a:r>
              <a:rPr lang="cs-CZ" b="1" dirty="0" smtClean="0"/>
              <a:t>teorie adekvátní příčinnosti</a:t>
            </a:r>
          </a:p>
          <a:p>
            <a:r>
              <a:rPr lang="cs-CZ" dirty="0" smtClean="0"/>
              <a:t>je právně relevantní příčinou nějakého následku pouze taková událost, která nejen že je jeho podmínkou ve výše uvedeném smyslu, ale má také zpravidla při obvyklém chodu věcí takový či podobný následek. Pomůckou při určování příčinné souvislosti podle této teorie může být předvídatelnost následku pro objektivního pozorovatele</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dministrativní">
  <a:themeElements>
    <a:clrScheme name="Administrativní">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Administrativní">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dministrativní">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1346</TotalTime>
  <Words>1410</Words>
  <Application>Microsoft Office PowerPoint</Application>
  <PresentationFormat>Předvádění na obrazovce (4:3)</PresentationFormat>
  <Paragraphs>144</Paragraphs>
  <Slides>16</Slides>
  <Notes>0</Notes>
  <HiddenSlides>0</HiddenSlides>
  <MMClips>0</MMClips>
  <ScaleCrop>false</ScaleCrop>
  <HeadingPairs>
    <vt:vector size="4" baseType="variant">
      <vt:variant>
        <vt:lpstr>Motiv</vt:lpstr>
      </vt:variant>
      <vt:variant>
        <vt:i4>1</vt:i4>
      </vt:variant>
      <vt:variant>
        <vt:lpstr>Nadpisy snímků</vt:lpstr>
      </vt:variant>
      <vt:variant>
        <vt:i4>16</vt:i4>
      </vt:variant>
    </vt:vector>
  </HeadingPairs>
  <TitlesOfParts>
    <vt:vector size="17" baseType="lpstr">
      <vt:lpstr>Administrativní</vt:lpstr>
      <vt:lpstr>Právní nauka </vt:lpstr>
      <vt:lpstr>Pojem odpovědnosti </vt:lpstr>
      <vt:lpstr>Funkce odpovědnosti </vt:lpstr>
      <vt:lpstr>Předpoklady vzniku odpovědnosti </vt:lpstr>
      <vt:lpstr> I. Protiprávní jednání</vt:lpstr>
      <vt:lpstr>Okolnosti vylučující protiprávnost</vt:lpstr>
      <vt:lpstr>II. Škoda (následek)</vt:lpstr>
      <vt:lpstr>II. Škoda – výše náhrady škody </vt:lpstr>
      <vt:lpstr>III. Příčinná souvislost </vt:lpstr>
      <vt:lpstr>IV. Zavinění </vt:lpstr>
      <vt:lpstr>IV. Zavinění </vt:lpstr>
      <vt:lpstr>Soukromoprávní odpovědnost</vt:lpstr>
      <vt:lpstr>Snímek 13</vt:lpstr>
      <vt:lpstr>Trestní odpovědnost</vt:lpstr>
      <vt:lpstr>Správněprávní odpovědnost</vt:lpstr>
      <vt:lpstr>Bezdůvodné obohacení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Právní nauka</dc:title>
  <dc:creator>Černí</dc:creator>
  <cp:lastModifiedBy>Černí</cp:lastModifiedBy>
  <cp:revision>129</cp:revision>
  <dcterms:created xsi:type="dcterms:W3CDTF">2012-04-14T19:19:45Z</dcterms:created>
  <dcterms:modified xsi:type="dcterms:W3CDTF">2014-05-10T09:19:15Z</dcterms:modified>
</cp:coreProperties>
</file>