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5" r:id="rId17"/>
    <p:sldId id="276" r:id="rId18"/>
    <p:sldId id="277" r:id="rId19"/>
    <p:sldId id="278" r:id="rId20"/>
    <p:sldId id="270" r:id="rId21"/>
    <p:sldId id="271" r:id="rId22"/>
    <p:sldId id="272" r:id="rId23"/>
    <p:sldId id="273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26" y="-8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A4A614-E9AD-40E2-B6C0-4EDE26985C76}" type="datetimeFigureOut">
              <a:rPr lang="cs-CZ" smtClean="0"/>
              <a:pPr/>
              <a:t>29.3.2014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EA3AFF-3C94-419C-8DC7-6FD804CA5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4149080"/>
            <a:ext cx="6172200" cy="886250"/>
          </a:xfrm>
        </p:spPr>
        <p:txBody>
          <a:bodyPr/>
          <a:lstStyle/>
          <a:p>
            <a:pPr algn="ctr"/>
            <a:r>
              <a:rPr lang="cs-CZ" dirty="0" smtClean="0"/>
              <a:t>VÝVOJOVÁ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5733256"/>
            <a:ext cx="6172200" cy="641666"/>
          </a:xfrm>
        </p:spPr>
        <p:txBody>
          <a:bodyPr>
            <a:normAutofit/>
          </a:bodyPr>
          <a:lstStyle/>
          <a:p>
            <a:pPr algn="r"/>
            <a:endParaRPr lang="cs-CZ" dirty="0"/>
          </a:p>
        </p:txBody>
      </p:sp>
      <p:pic>
        <p:nvPicPr>
          <p:cNvPr id="1026" name="Picture 2" descr="http://thumbs.dreamstime.com/thumb_301/1219186159qTa5d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56792"/>
            <a:ext cx="367240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03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4. Rozvoj identity pubescenta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dirty="0" smtClean="0"/>
              <a:t>Pubescent projevuje úsilí o hlubší sebepoznání - introspekce</a:t>
            </a:r>
          </a:p>
          <a:p>
            <a:pPr marL="457200" indent="-457200">
              <a:buAutoNum type="arabicPeriod"/>
            </a:pPr>
            <a:r>
              <a:rPr lang="cs-CZ" dirty="0" smtClean="0"/>
              <a:t>Překračuje hranici aktuálního sebepojetí</a:t>
            </a:r>
          </a:p>
          <a:p>
            <a:pPr marL="457200" indent="-457200">
              <a:buAutoNum type="arabicPeriod"/>
            </a:pPr>
            <a:endParaRPr lang="cs-CZ" dirty="0"/>
          </a:p>
          <a:p>
            <a:r>
              <a:rPr lang="cs-CZ" dirty="0" smtClean="0"/>
              <a:t>Souvisí s rozvojem poznávacích funkcí</a:t>
            </a:r>
          </a:p>
          <a:p>
            <a:r>
              <a:rPr lang="cs-CZ" dirty="0" smtClean="0"/>
              <a:t>Faktory ovlivňující sebepoznání:</a:t>
            </a:r>
          </a:p>
          <a:p>
            <a:pPr lvl="2"/>
            <a:r>
              <a:rPr lang="cs-CZ" dirty="0" smtClean="0"/>
              <a:t>Zvýšená sebekritičnost, emoční labilita</a:t>
            </a:r>
          </a:p>
          <a:p>
            <a:pPr lvl="2"/>
            <a:r>
              <a:rPr lang="cs-CZ" dirty="0" smtClean="0"/>
              <a:t>Srovnávání s jinými lidmi</a:t>
            </a:r>
          </a:p>
          <a:p>
            <a:pPr lvl="2"/>
            <a:r>
              <a:rPr lang="cs-CZ" dirty="0" smtClean="0"/>
              <a:t>Sebeúcta</a:t>
            </a:r>
          </a:p>
          <a:p>
            <a:pPr lvl="2"/>
            <a:r>
              <a:rPr lang="cs-CZ" dirty="0" smtClean="0"/>
              <a:t>Skupinová identita</a:t>
            </a:r>
          </a:p>
          <a:p>
            <a:pPr lvl="2"/>
            <a:r>
              <a:rPr lang="cs-CZ" dirty="0" smtClean="0"/>
              <a:t>Ideály a fantazijní představy sebe sama</a:t>
            </a:r>
          </a:p>
          <a:p>
            <a:pPr lvl="2"/>
            <a:r>
              <a:rPr lang="cs-CZ" dirty="0" smtClean="0"/>
              <a:t>Sociálně profesní role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1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Socializace v období pubescence</a:t>
            </a:r>
            <a:br>
              <a:rPr lang="cs-CZ" dirty="0" smtClean="0"/>
            </a:br>
            <a:r>
              <a:rPr lang="cs-CZ" dirty="0" smtClean="0"/>
              <a:t>5.1 Sociální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82880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Odmítá podřízenou roli</a:t>
            </a:r>
          </a:p>
          <a:p>
            <a:pPr>
              <a:buFontTx/>
              <a:buChar char="-"/>
            </a:pPr>
            <a:r>
              <a:rPr lang="cs-CZ" dirty="0" smtClean="0"/>
              <a:t>Netolerance k dospělým</a:t>
            </a:r>
          </a:p>
          <a:p>
            <a:pPr>
              <a:buFontTx/>
              <a:buChar char="-"/>
            </a:pPr>
            <a:r>
              <a:rPr lang="cs-CZ" dirty="0" smtClean="0"/>
              <a:t>Vyšší význam a vliv vrstevnické skupiny</a:t>
            </a:r>
          </a:p>
          <a:p>
            <a:pPr>
              <a:buFontTx/>
              <a:buChar char="-"/>
            </a:pPr>
            <a:r>
              <a:rPr lang="cs-CZ" dirty="0" smtClean="0"/>
              <a:t>Role ve vrstevnické skupině má velký význam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51562" y="3861048"/>
            <a:ext cx="7467600" cy="720080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500" dirty="0" smtClean="0"/>
              <a:t>5.2 Komunikace</a:t>
            </a:r>
            <a:endParaRPr lang="cs-CZ" sz="45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09600" y="4797152"/>
            <a:ext cx="7467600" cy="15407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Konflikty a vzájemné neporozumění</a:t>
            </a:r>
          </a:p>
          <a:p>
            <a:r>
              <a:rPr lang="cs-CZ" dirty="0" smtClean="0"/>
              <a:t>Preference slov, obratů, šroubovanost, teatrálnost, …</a:t>
            </a:r>
          </a:p>
        </p:txBody>
      </p:sp>
    </p:spTree>
    <p:extLst>
      <p:ext uri="{BB962C8B-B14F-4D97-AF65-F5344CB8AC3E}">
        <p14:creationId xmlns:p14="http://schemas.microsoft.com/office/powerpoint/2010/main" val="106948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dirty="0" smtClean="0"/>
              <a:t>5.3.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,, Mám strach, že se nedostanu na školu, ale mámu by to asi naštvalo víc.“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                             </a:t>
            </a:r>
            <a:r>
              <a:rPr lang="cs-CZ" dirty="0" smtClean="0"/>
              <a:t>Filip, 14 let</a:t>
            </a:r>
            <a:endParaRPr lang="cs-CZ" i="1" dirty="0"/>
          </a:p>
          <a:p>
            <a:r>
              <a:rPr lang="cs-CZ" dirty="0" smtClean="0"/>
              <a:t>Tendence příliš se nenamáhat</a:t>
            </a:r>
          </a:p>
          <a:p>
            <a:r>
              <a:rPr lang="cs-CZ" dirty="0" smtClean="0"/>
              <a:t>Stabilizace osobního standardu</a:t>
            </a:r>
          </a:p>
          <a:p>
            <a:r>
              <a:rPr lang="cs-CZ" dirty="0" smtClean="0"/>
              <a:t>Větší nápor nejasného učiva odmítán, zvyšuje nejistotu</a:t>
            </a:r>
          </a:p>
          <a:p>
            <a:r>
              <a:rPr lang="cs-CZ" dirty="0" smtClean="0"/>
              <a:t>Zpochybňování školních znalostí = samoúčelnost</a:t>
            </a:r>
          </a:p>
          <a:p>
            <a:r>
              <a:rPr lang="cs-CZ" dirty="0" smtClean="0"/>
              <a:t>Úspěšnost ve škole se stává prostředkem</a:t>
            </a:r>
          </a:p>
          <a:p>
            <a:r>
              <a:rPr lang="cs-CZ" dirty="0" smtClean="0"/>
              <a:t>Ocenění učitele, který nezneužívá své autority</a:t>
            </a:r>
          </a:p>
          <a:p>
            <a:r>
              <a:rPr lang="cs-CZ" dirty="0" smtClean="0"/>
              <a:t>Normy stanovené vrstevníky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71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dirty="0" smtClean="0"/>
              <a:t>5.4. 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smtClean="0"/>
              <a:t>,,Moje matka pořád mluví, ale nedá se z toho poznat, co vlastně chce. Já už ji radši ani </a:t>
            </a:r>
            <a:r>
              <a:rPr lang="cs-CZ" i="1" dirty="0" smtClean="0"/>
              <a:t>neposlouchám.“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		</a:t>
            </a:r>
            <a:r>
              <a:rPr lang="cs-CZ" dirty="0" smtClean="0"/>
              <a:t>Eva, 15 let</a:t>
            </a:r>
          </a:p>
          <a:p>
            <a:r>
              <a:rPr lang="cs-CZ" dirty="0" smtClean="0"/>
              <a:t>Individuace</a:t>
            </a:r>
          </a:p>
          <a:p>
            <a:pPr lvl="1"/>
            <a:r>
              <a:rPr lang="cs-CZ" dirty="0" smtClean="0"/>
              <a:t>Fáze diferenciace – </a:t>
            </a:r>
            <a:r>
              <a:rPr lang="cs-CZ" dirty="0" err="1" smtClean="0"/>
              <a:t>deidentifikace</a:t>
            </a:r>
            <a:r>
              <a:rPr lang="cs-CZ" dirty="0" smtClean="0"/>
              <a:t> ve vztahu k rodičům</a:t>
            </a:r>
          </a:p>
          <a:p>
            <a:pPr lvl="1"/>
            <a:r>
              <a:rPr lang="cs-CZ" dirty="0" smtClean="0"/>
              <a:t>Fáze experimentace</a:t>
            </a:r>
          </a:p>
          <a:p>
            <a:r>
              <a:rPr lang="cs-CZ" dirty="0" smtClean="0"/>
              <a:t>Rodiče ztrácejí výsadní postavení</a:t>
            </a:r>
          </a:p>
          <a:p>
            <a:r>
              <a:rPr lang="cs-CZ" dirty="0" smtClean="0"/>
              <a:t>Vztah s matkou</a:t>
            </a:r>
          </a:p>
          <a:p>
            <a:pPr lvl="2"/>
            <a:r>
              <a:rPr lang="cs-CZ" dirty="0" smtClean="0"/>
              <a:t>Odmítání nadměrné péče</a:t>
            </a:r>
          </a:p>
          <a:p>
            <a:pPr lvl="2"/>
            <a:r>
              <a:rPr lang="cs-CZ" dirty="0" smtClean="0"/>
              <a:t>Vztah matky a dcery odlišný od vztahu otce a syna – podpora v rozvoji ženské role</a:t>
            </a:r>
          </a:p>
          <a:p>
            <a:r>
              <a:rPr lang="cs-CZ" dirty="0" smtClean="0"/>
              <a:t>Vztah s otcem</a:t>
            </a:r>
          </a:p>
          <a:p>
            <a:pPr lvl="2"/>
            <a:r>
              <a:rPr lang="cs-CZ" dirty="0" smtClean="0"/>
              <a:t>Pro syna i dceru podpora mužské role</a:t>
            </a:r>
          </a:p>
          <a:p>
            <a:pPr lvl="2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1173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dirty="0" smtClean="0"/>
              <a:t>5.5. Vrstevníci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,, Přála bych si, </a:t>
            </a:r>
            <a:r>
              <a:rPr lang="cs-CZ" i="1" dirty="0" err="1" smtClean="0"/>
              <a:t>abysme</a:t>
            </a:r>
            <a:r>
              <a:rPr lang="cs-CZ" i="1" dirty="0" smtClean="0"/>
              <a:t> se ve třídě furt nepomlouvali.“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                         </a:t>
            </a:r>
            <a:r>
              <a:rPr lang="cs-CZ" dirty="0" smtClean="0"/>
              <a:t>Gábina, 13 let</a:t>
            </a:r>
          </a:p>
          <a:p>
            <a:r>
              <a:rPr lang="cs-CZ" dirty="0" smtClean="0"/>
              <a:t>Vrstevnická skupina = opora stávající identity</a:t>
            </a:r>
          </a:p>
          <a:p>
            <a:r>
              <a:rPr lang="cs-CZ" dirty="0" smtClean="0"/>
              <a:t>Vrstevníci = neformální autority</a:t>
            </a:r>
          </a:p>
          <a:p>
            <a:r>
              <a:rPr lang="cs-CZ" dirty="0" smtClean="0"/>
              <a:t>Role závisí na kompetencích, vlivu a oblíbenosti (inteligence, pozitivní ladění, solidarita, pozitivní akceptace,…)</a:t>
            </a:r>
          </a:p>
          <a:p>
            <a:r>
              <a:rPr lang="cs-CZ" dirty="0" smtClean="0"/>
              <a:t>Potřeba přátelství – možnost sdílet, důvěra, intimita</a:t>
            </a:r>
          </a:p>
          <a:p>
            <a:r>
              <a:rPr lang="cs-CZ" dirty="0" smtClean="0"/>
              <a:t>Experimentování se sexuální rolí ve formě prvních lásek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81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= dospívání</a:t>
            </a:r>
          </a:p>
          <a:p>
            <a:r>
              <a:rPr lang="cs-CZ" dirty="0" smtClean="0"/>
              <a:t>Přechodné období mezi dětstvím a dospělostí</a:t>
            </a:r>
          </a:p>
          <a:p>
            <a:r>
              <a:rPr lang="cs-CZ" dirty="0" smtClean="0"/>
              <a:t>15-20 let</a:t>
            </a:r>
          </a:p>
          <a:p>
            <a:r>
              <a:rPr lang="cs-CZ" dirty="0" smtClean="0"/>
              <a:t>Komplexní proměna osobnosti</a:t>
            </a:r>
          </a:p>
          <a:p>
            <a:r>
              <a:rPr lang="cs-CZ" dirty="0" smtClean="0"/>
              <a:t>Období hledání a přehodnocování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Období adolescence lze definovat několika proměnami: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1.) první pohlavní styk</a:t>
            </a:r>
          </a:p>
          <a:p>
            <a:endParaRPr lang="cs-CZ" dirty="0" smtClean="0"/>
          </a:p>
          <a:p>
            <a:r>
              <a:rPr lang="cs-CZ" dirty="0" smtClean="0"/>
              <a:t>2.) </a:t>
            </a:r>
            <a:r>
              <a:rPr lang="cs-CZ" dirty="0" err="1" smtClean="0"/>
              <a:t>2</a:t>
            </a:r>
            <a:r>
              <a:rPr lang="cs-CZ" dirty="0" smtClean="0"/>
              <a:t> sociální mezníky – ukončení povinné školní docházky a dovršení přípravného profesního období</a:t>
            </a:r>
          </a:p>
          <a:p>
            <a:endParaRPr lang="cs-CZ" dirty="0" smtClean="0"/>
          </a:p>
          <a:p>
            <a:r>
              <a:rPr lang="cs-CZ" dirty="0" smtClean="0"/>
              <a:t>3.) dosažení plnoletosti 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1.) Vlastní tělo jako součást identity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Zpomalení tělesného vývoje</a:t>
            </a:r>
          </a:p>
          <a:p>
            <a:r>
              <a:rPr lang="cs-CZ" dirty="0" smtClean="0"/>
              <a:t>Vzhled dospělého jedince</a:t>
            </a:r>
          </a:p>
          <a:p>
            <a:r>
              <a:rPr lang="cs-CZ" dirty="0" smtClean="0"/>
              <a:t>Vrchol fyzické výkonnosti</a:t>
            </a:r>
          </a:p>
          <a:p>
            <a:endParaRPr lang="cs-CZ" dirty="0" smtClean="0"/>
          </a:p>
          <a:p>
            <a:r>
              <a:rPr lang="cs-CZ" dirty="0" smtClean="0"/>
              <a:t>Důležitou součástí identity adolescenta je tělesný vzhled</a:t>
            </a:r>
          </a:p>
          <a:p>
            <a:r>
              <a:rPr lang="cs-CZ" dirty="0" smtClean="0"/>
              <a:t>Zevnějšek je prostředkem k dosažení sociální akceptace a prestiže</a:t>
            </a:r>
          </a:p>
          <a:p>
            <a:r>
              <a:rPr lang="cs-CZ" dirty="0" smtClean="0"/>
              <a:t>V adolescenci může být důležitá i fyzická zdatnost, výška postavy a síla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2.) Kompetence a výkon jako součást adolescentní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Flexibilita a schopnost používat nové způsoby řešení</a:t>
            </a:r>
          </a:p>
          <a:p>
            <a:r>
              <a:rPr lang="cs-CZ" dirty="0" err="1" smtClean="0"/>
              <a:t>Nížší</a:t>
            </a:r>
            <a:r>
              <a:rPr lang="cs-CZ" dirty="0" smtClean="0"/>
              <a:t> </a:t>
            </a:r>
            <a:r>
              <a:rPr lang="cs-CZ" dirty="0" smtClean="0"/>
              <a:t>motivace k úspěšnému absolvování školní docházky</a:t>
            </a:r>
          </a:p>
          <a:p>
            <a:r>
              <a:rPr lang="cs-CZ" dirty="0" smtClean="0"/>
              <a:t>Dotváření definitivních strategií, které tvoří základ postojů a chování 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3.) Socializace v období 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Adolescence = fáze přechodu do dospělosti</a:t>
            </a:r>
          </a:p>
          <a:p>
            <a:r>
              <a:rPr lang="cs-CZ" dirty="0" smtClean="0"/>
              <a:t>Jedinec je čím dál více akceptován jako dospělý. Ale zároveň se od něho očekává odpovídající chování</a:t>
            </a:r>
          </a:p>
          <a:p>
            <a:endParaRPr lang="cs-CZ" dirty="0" smtClean="0"/>
          </a:p>
          <a:p>
            <a:r>
              <a:rPr lang="cs-CZ" dirty="0" smtClean="0"/>
              <a:t>Vztah adolescent x dospělí</a:t>
            </a:r>
          </a:p>
          <a:p>
            <a:r>
              <a:rPr lang="cs-CZ" dirty="0" smtClean="0"/>
              <a:t>Vztah adolescent x vrstevníci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 smtClean="0"/>
          </a:p>
          <a:p>
            <a:r>
              <a:rPr lang="cs-CZ" i="1" dirty="0" smtClean="0"/>
              <a:t>„ Vývojová psychologie usiluje o poznání souvislostí a pravidel vývojových proměn v jednotlivých oblastech lidské psychicky a porozumění jejich mechanismům. Duševní vývoj lze charakterizovat jako proces vzniku zákonitých změn psychických procesů a vlastností v rámci diferenciace a integrace celé osobnosti.“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    </a:t>
            </a:r>
            <a:r>
              <a:rPr lang="cs-CZ" dirty="0" smtClean="0"/>
              <a:t>M. Vágnerová, 2000, str.15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0172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cs-CZ" b="1" dirty="0" smtClean="0"/>
              <a:t>DOSPĚLOST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dirty="0" smtClean="0"/>
              <a:t>Biologické vymezení dospělosti</a:t>
            </a:r>
          </a:p>
          <a:p>
            <a:pPr marL="457200" indent="-457200">
              <a:buAutoNum type="arabicPeriod"/>
            </a:pPr>
            <a:r>
              <a:rPr lang="cs-CZ" dirty="0" smtClean="0"/>
              <a:t>Psychosociální vymezení dospělosti</a:t>
            </a:r>
          </a:p>
          <a:p>
            <a:pPr marL="822960" lvl="1" indent="-457200">
              <a:buAutoNum type="arabicPeriod"/>
            </a:pPr>
            <a:r>
              <a:rPr lang="cs-CZ" dirty="0" smtClean="0"/>
              <a:t>Změna osobnosti</a:t>
            </a:r>
          </a:p>
          <a:p>
            <a:pPr marL="1097280" lvl="2" indent="-457200">
              <a:buAutoNum type="arabicPeriod"/>
            </a:pPr>
            <a:r>
              <a:rPr lang="cs-CZ" dirty="0" smtClean="0"/>
              <a:t> Relativní svoboda v rozhodování</a:t>
            </a:r>
          </a:p>
          <a:p>
            <a:pPr marL="1097280" lvl="2" indent="-457200">
              <a:buAutoNum type="arabicPeriod"/>
            </a:pPr>
            <a:r>
              <a:rPr lang="cs-CZ" dirty="0" smtClean="0"/>
              <a:t>Schopnost a ochota přijmout zodpovědnost</a:t>
            </a:r>
          </a:p>
          <a:p>
            <a:pPr marL="1097280" lvl="2" indent="-457200">
              <a:buAutoNum type="arabicPeriod"/>
            </a:pPr>
            <a:r>
              <a:rPr lang="cs-CZ" dirty="0" smtClean="0"/>
              <a:t>Odhad vlastních sil a kompetencí</a:t>
            </a:r>
          </a:p>
          <a:p>
            <a:pPr marL="1097280" lvl="2" indent="-457200">
              <a:buAutoNum type="arabicPeriod"/>
            </a:pPr>
            <a:r>
              <a:rPr lang="cs-CZ" dirty="0" smtClean="0"/>
              <a:t>Ovládání vlastních emocí a jednání</a:t>
            </a:r>
          </a:p>
          <a:p>
            <a:pPr marL="822960" lvl="1" indent="-457200">
              <a:buAutoNum type="arabicPeriod"/>
            </a:pPr>
            <a:r>
              <a:rPr lang="cs-CZ" dirty="0" smtClean="0"/>
              <a:t>Změny v socializačním rozvoji</a:t>
            </a:r>
          </a:p>
          <a:p>
            <a:pPr marL="1097280" lvl="2" indent="-457200">
              <a:buAutoNum type="arabicPeriod"/>
            </a:pPr>
            <a:r>
              <a:rPr lang="cs-CZ" dirty="0" smtClean="0"/>
              <a:t>Omezení závislosti na orientační (původní) rodině</a:t>
            </a:r>
          </a:p>
          <a:p>
            <a:pPr marL="1097280" lvl="2" indent="-457200">
              <a:buAutoNum type="arabicPeriod"/>
            </a:pPr>
            <a:r>
              <a:rPr lang="cs-CZ" dirty="0" smtClean="0"/>
              <a:t>Symetrické vztahy s vrstevníky</a:t>
            </a:r>
          </a:p>
          <a:p>
            <a:pPr marL="1097280" lvl="2" indent="-457200">
              <a:buAutoNum type="arabicPeriod"/>
            </a:pPr>
            <a:r>
              <a:rPr lang="cs-CZ" dirty="0" smtClean="0"/>
              <a:t>Párové soužití</a:t>
            </a:r>
          </a:p>
          <a:p>
            <a:pPr marL="1097280" lvl="2" indent="-457200">
              <a:buAutoNum type="arabicPeriod"/>
            </a:pPr>
            <a:r>
              <a:rPr lang="cs-CZ" dirty="0" smtClean="0"/>
              <a:t>Udržování profesních vztahů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Ekonomická samostatnost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Individualismus</a:t>
            </a:r>
          </a:p>
          <a:p>
            <a:pPr marL="1097280" lvl="2" indent="-457200"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6164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dirty="0" smtClean="0"/>
              <a:t>1. MLADÁ DOSPĚLOST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20 – 40 let</a:t>
            </a:r>
          </a:p>
          <a:p>
            <a:r>
              <a:rPr lang="cs-CZ" dirty="0" smtClean="0"/>
              <a:t>Období nadějí, otevřených možností a jejich naplňování</a:t>
            </a:r>
          </a:p>
          <a:p>
            <a:r>
              <a:rPr lang="cs-CZ" dirty="0" smtClean="0"/>
              <a:t>Vychází z nabytých zkušeností, specifického chápání jednotlivých rolí</a:t>
            </a:r>
          </a:p>
          <a:p>
            <a:r>
              <a:rPr lang="cs-CZ" dirty="0" smtClean="0"/>
              <a:t>Větší práva a nárůst povinností, větší sociální prestiž</a:t>
            </a:r>
          </a:p>
          <a:p>
            <a:r>
              <a:rPr lang="cs-CZ" dirty="0" smtClean="0"/>
              <a:t>Zásadní životní mezníky: profesní postavení, manželství, rodičovství</a:t>
            </a:r>
          </a:p>
          <a:p>
            <a:pPr lvl="1"/>
            <a:r>
              <a:rPr lang="cs-CZ" dirty="0" smtClean="0"/>
              <a:t>Fáze intimity</a:t>
            </a:r>
          </a:p>
          <a:p>
            <a:pPr lvl="1"/>
            <a:r>
              <a:rPr lang="cs-CZ" dirty="0" smtClean="0"/>
              <a:t>Fáze </a:t>
            </a:r>
            <a:r>
              <a:rPr lang="cs-CZ" dirty="0" err="1" smtClean="0"/>
              <a:t>generativity</a:t>
            </a:r>
            <a:endParaRPr lang="cs-CZ" dirty="0" smtClean="0"/>
          </a:p>
          <a:p>
            <a:r>
              <a:rPr lang="cs-CZ" dirty="0" smtClean="0"/>
              <a:t>Období prvního bilancování – po 30. roce života – fáze stabilizace zodpovědnosti a zaměření na dlouhodobé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0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dirty="0" smtClean="0"/>
              <a:t>2. STŘEDNÍ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cs-CZ" dirty="0" smtClean="0"/>
              <a:t>Období 40 – 50 let</a:t>
            </a:r>
          </a:p>
          <a:p>
            <a:r>
              <a:rPr lang="cs-CZ" dirty="0" smtClean="0"/>
              <a:t>Hlavním úkolem: uspokojivá profesní pozice a stabilizace rodiny</a:t>
            </a:r>
          </a:p>
          <a:p>
            <a:r>
              <a:rPr lang="cs-CZ" dirty="0" smtClean="0"/>
              <a:t>Období vrcholu zralosti, nárůst zodpovědnosti</a:t>
            </a:r>
          </a:p>
          <a:p>
            <a:r>
              <a:rPr lang="cs-CZ" dirty="0" smtClean="0"/>
              <a:t>Doba protikladů – limitovanost dalšího rozvoje </a:t>
            </a:r>
            <a:r>
              <a:rPr lang="cs-CZ" b="1" dirty="0" smtClean="0">
                <a:cs typeface="Times New Roman"/>
              </a:rPr>
              <a:t>× </a:t>
            </a:r>
            <a:r>
              <a:rPr lang="cs-CZ" dirty="0" smtClean="0">
                <a:cs typeface="Times New Roman"/>
              </a:rPr>
              <a:t>vrchol vlastních sil </a:t>
            </a:r>
          </a:p>
          <a:p>
            <a:r>
              <a:rPr lang="cs-CZ" dirty="0" smtClean="0">
                <a:cs typeface="Times New Roman"/>
              </a:rPr>
              <a:t>Stereotyp a motivace ke změně</a:t>
            </a:r>
          </a:p>
          <a:p>
            <a:pPr lvl="1"/>
            <a:r>
              <a:rPr lang="cs-CZ" dirty="0" smtClean="0">
                <a:cs typeface="Times New Roman"/>
              </a:rPr>
              <a:t>Krize středního věku = protest proti rutině</a:t>
            </a:r>
          </a:p>
          <a:p>
            <a:r>
              <a:rPr lang="cs-CZ" dirty="0" smtClean="0">
                <a:cs typeface="Times New Roman"/>
              </a:rPr>
              <a:t>Změna postojů k řadě hodnot</a:t>
            </a:r>
          </a:p>
          <a:p>
            <a:r>
              <a:rPr lang="cs-CZ" dirty="0" smtClean="0">
                <a:cs typeface="Times New Roman"/>
              </a:rPr>
              <a:t>Potřeba intimity</a:t>
            </a:r>
          </a:p>
          <a:p>
            <a:r>
              <a:rPr lang="cs-CZ" dirty="0" err="1" smtClean="0">
                <a:cs typeface="Times New Roman"/>
              </a:rPr>
              <a:t>Generativita</a:t>
            </a:r>
            <a:r>
              <a:rPr lang="cs-CZ" dirty="0" smtClean="0">
                <a:cs typeface="Times New Roman"/>
              </a:rPr>
              <a:t> (</a:t>
            </a:r>
            <a:r>
              <a:rPr lang="cs-CZ" dirty="0" err="1" smtClean="0">
                <a:cs typeface="Times New Roman"/>
              </a:rPr>
              <a:t>přeseunutí</a:t>
            </a:r>
            <a:r>
              <a:rPr lang="cs-CZ" dirty="0" smtClean="0">
                <a:cs typeface="Times New Roman"/>
              </a:rPr>
              <a:t> těžiště zájmu mimo vlastní osobu)</a:t>
            </a:r>
          </a:p>
          <a:p>
            <a:endParaRPr lang="cs-CZ" dirty="0" smtClean="0">
              <a:cs typeface="Times New Roman"/>
            </a:endParaRPr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70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3. STARŠÍ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r>
              <a:rPr lang="cs-CZ" dirty="0" smtClean="0"/>
              <a:t>Období 50 – 60 let</a:t>
            </a:r>
          </a:p>
          <a:p>
            <a:r>
              <a:rPr lang="cs-CZ" dirty="0"/>
              <a:t> </a:t>
            </a:r>
            <a:r>
              <a:rPr lang="cs-CZ" dirty="0" smtClean="0"/>
              <a:t>Věk 50 let mezníkem stárnutí</a:t>
            </a:r>
          </a:p>
          <a:p>
            <a:pPr lvl="1"/>
            <a:r>
              <a:rPr lang="cs-CZ" dirty="0" smtClean="0"/>
              <a:t>Větší porozumění s vrstevníky, snaha cenit si pozitivního, změny v pojetí intimity a </a:t>
            </a:r>
            <a:r>
              <a:rPr lang="cs-CZ" dirty="0" err="1" smtClean="0"/>
              <a:t>generativity</a:t>
            </a:r>
            <a:r>
              <a:rPr lang="cs-CZ" dirty="0" smtClean="0"/>
              <a:t> – </a:t>
            </a:r>
            <a:r>
              <a:rPr lang="cs-CZ" dirty="0" err="1" smtClean="0"/>
              <a:t>sana</a:t>
            </a:r>
            <a:r>
              <a:rPr lang="cs-CZ" dirty="0" smtClean="0"/>
              <a:t> předávání zkušeností další generaci, vymezení smyslu života, …</a:t>
            </a:r>
          </a:p>
          <a:p>
            <a:r>
              <a:rPr lang="cs-CZ" dirty="0" smtClean="0"/>
              <a:t>Stárnutí mění postoj ke světu</a:t>
            </a:r>
          </a:p>
          <a:p>
            <a:pPr lvl="1"/>
            <a:r>
              <a:rPr lang="cs-CZ" dirty="0" smtClean="0"/>
              <a:t>K jiným lidem, k sobě samému i vlastnímu jednání</a:t>
            </a:r>
          </a:p>
          <a:p>
            <a:r>
              <a:rPr lang="cs-CZ" dirty="0" smtClean="0"/>
              <a:t>Muži směřují k ženskému typu prožívání a chování</a:t>
            </a:r>
          </a:p>
          <a:p>
            <a:r>
              <a:rPr lang="cs-CZ" dirty="0" smtClean="0"/>
              <a:t>Ženy jsou nezávislejší a dominantnější</a:t>
            </a:r>
          </a:p>
          <a:p>
            <a:r>
              <a:rPr lang="cs-CZ" dirty="0" smtClean="0"/>
              <a:t>Zhoršení základních smyslových funkcí</a:t>
            </a:r>
          </a:p>
          <a:p>
            <a:r>
              <a:rPr lang="cs-CZ" dirty="0" smtClean="0"/>
              <a:t>Proměny vnímání partnerského soužití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37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STÁŘÍ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Poslední část lidského života</a:t>
            </a:r>
          </a:p>
          <a:p>
            <a:r>
              <a:rPr lang="cs-CZ" dirty="0" smtClean="0"/>
              <a:t>Nezvratný fyziologický proces</a:t>
            </a:r>
          </a:p>
          <a:p>
            <a:r>
              <a:rPr lang="cs-CZ" dirty="0" smtClean="0"/>
              <a:t>Hranice určující stáří se neustále posouvá</a:t>
            </a:r>
          </a:p>
          <a:p>
            <a:r>
              <a:rPr lang="cs-CZ" dirty="0" smtClean="0"/>
              <a:t>Gerontologie, geriatrie</a:t>
            </a:r>
          </a:p>
          <a:p>
            <a:endParaRPr lang="cs-CZ" dirty="0" smtClean="0"/>
          </a:p>
          <a:p>
            <a:r>
              <a:rPr lang="cs-CZ" dirty="0" err="1" smtClean="0"/>
              <a:t>Wágnerová</a:t>
            </a:r>
            <a:r>
              <a:rPr lang="cs-CZ" dirty="0" smtClean="0"/>
              <a:t> rozděluje stáří na období:</a:t>
            </a:r>
          </a:p>
          <a:p>
            <a:pPr lvl="1"/>
            <a:r>
              <a:rPr lang="cs-CZ" dirty="0" smtClean="0"/>
              <a:t>1.) raného stáří – 60-75 let</a:t>
            </a:r>
          </a:p>
          <a:p>
            <a:pPr lvl="1"/>
            <a:r>
              <a:rPr lang="cs-CZ" dirty="0" smtClean="0"/>
              <a:t>2.) pravého stáří – 75 let a více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54098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dirty="0" smtClean="0"/>
              <a:t>1.) Postoje ke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1.) Optimistický, aktivní a stáří akceptuje</a:t>
            </a:r>
          </a:p>
          <a:p>
            <a:r>
              <a:rPr lang="cs-CZ" dirty="0" smtClean="0"/>
              <a:t>2.) Realistický, přijatelně optimistický, ale pasivní </a:t>
            </a:r>
          </a:p>
          <a:p>
            <a:r>
              <a:rPr lang="cs-CZ" dirty="0" smtClean="0"/>
              <a:t>3.) Odmítá akceptovat skutečnost, že stárne</a:t>
            </a:r>
          </a:p>
          <a:p>
            <a:r>
              <a:rPr lang="cs-CZ" dirty="0" smtClean="0"/>
              <a:t>4.) Realistický, ale pesimistický</a:t>
            </a:r>
          </a:p>
          <a:p>
            <a:r>
              <a:rPr lang="cs-CZ" dirty="0" smtClean="0"/>
              <a:t>5.) Rezignující a pesimistický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>
            <a:normAutofit/>
          </a:bodyPr>
          <a:lstStyle/>
          <a:p>
            <a:pPr algn="ctr"/>
            <a:r>
              <a:rPr lang="cs-CZ" sz="2800" u="sng" dirty="0" smtClean="0"/>
              <a:t>RANÉ STÁŘÍ </a:t>
            </a:r>
            <a:br>
              <a:rPr lang="cs-CZ" sz="2800" u="sng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1.) Tělesné změny ve stáří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Postupné zhoršování všech tělesných funkcí</a:t>
            </a:r>
          </a:p>
          <a:p>
            <a:r>
              <a:rPr lang="cs-CZ" dirty="0" err="1" smtClean="0"/>
              <a:t>Polymorbidita</a:t>
            </a:r>
            <a:endParaRPr lang="cs-CZ" dirty="0" smtClean="0"/>
          </a:p>
          <a:p>
            <a:r>
              <a:rPr lang="cs-CZ" dirty="0" smtClean="0"/>
              <a:t>Stárnutí a pohlaví</a:t>
            </a:r>
          </a:p>
          <a:p>
            <a:r>
              <a:rPr lang="cs-CZ" dirty="0" smtClean="0"/>
              <a:t>Změny zevnějšku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2.) Psychické změny ve stáří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i="1" dirty="0" smtClean="0"/>
              <a:t>„Já si uvědomuju, že mi paměť neslouží tak dobře jako dřív, často si nemůžu vzpomenout, co jsem vlastně chtěl říct nebo co mám koupit. Radši si dělám poznámky“. </a:t>
            </a:r>
          </a:p>
          <a:p>
            <a:pPr>
              <a:buNone/>
            </a:pPr>
            <a:r>
              <a:rPr lang="cs-CZ" i="1" dirty="0" smtClean="0"/>
              <a:t>					Vladimír, 74 let, VŠ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dirty="0" smtClean="0"/>
              <a:t>Zpomalení psychických procesů</a:t>
            </a:r>
          </a:p>
          <a:p>
            <a:r>
              <a:rPr lang="cs-CZ" dirty="0" smtClean="0"/>
              <a:t>Zdůraznění některých vlastností</a:t>
            </a:r>
          </a:p>
          <a:p>
            <a:r>
              <a:rPr lang="cs-CZ" dirty="0" smtClean="0"/>
              <a:t>Snížená potřeba stimulace a učení, zvýšená potřeba citové jistoty a bezpečí, seberealizace a naděje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3.) Změny postojů a sociálního chování starých lidí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 smtClean="0"/>
              <a:t>„Už není, s kým promluvit, všichni umřeli. Zůstali tu jen ti mladí (70letí) a s nimi si tak nerozumím“.                          </a:t>
            </a:r>
          </a:p>
          <a:p>
            <a:pPr>
              <a:buNone/>
            </a:pPr>
            <a:r>
              <a:rPr lang="cs-CZ" i="1" dirty="0" smtClean="0"/>
              <a:t>						</a:t>
            </a:r>
            <a:r>
              <a:rPr lang="cs-CZ" i="1" dirty="0" err="1" smtClean="0"/>
              <a:t>Ružena</a:t>
            </a:r>
            <a:r>
              <a:rPr lang="cs-CZ" i="1" dirty="0" smtClean="0"/>
              <a:t>, 90 let</a:t>
            </a:r>
          </a:p>
          <a:p>
            <a:endParaRPr lang="cs-CZ" i="1" dirty="0" smtClean="0"/>
          </a:p>
          <a:p>
            <a:r>
              <a:rPr lang="cs-CZ" dirty="0" smtClean="0"/>
              <a:t>Osamělost, ztráta sociálních kontaktů</a:t>
            </a:r>
          </a:p>
          <a:p>
            <a:r>
              <a:rPr lang="cs-CZ" dirty="0" smtClean="0"/>
              <a:t>Izolace</a:t>
            </a:r>
          </a:p>
          <a:p>
            <a:r>
              <a:rPr lang="cs-CZ" dirty="0" smtClean="0"/>
              <a:t>Obtíže v komunikaci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4.) Odchod do důchodu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Rozdílné reakce na odchod do důchodu</a:t>
            </a:r>
          </a:p>
          <a:p>
            <a:r>
              <a:rPr lang="cs-CZ" dirty="0" smtClean="0"/>
              <a:t>Ztráta profesní role</a:t>
            </a:r>
          </a:p>
          <a:p>
            <a:r>
              <a:rPr lang="cs-CZ" dirty="0" smtClean="0"/>
              <a:t>Horší sociální status</a:t>
            </a:r>
          </a:p>
          <a:p>
            <a:r>
              <a:rPr lang="cs-CZ" dirty="0" smtClean="0"/>
              <a:t>Zhoršení ekonomické situace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lidského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467600" cy="487375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dirty="0" smtClean="0"/>
              <a:t>Prenatální období</a:t>
            </a:r>
          </a:p>
          <a:p>
            <a:pPr marL="457200" indent="-457200">
              <a:buAutoNum type="arabicPeriod"/>
            </a:pPr>
            <a:r>
              <a:rPr lang="cs-CZ" dirty="0" smtClean="0"/>
              <a:t>Novorozenecké období</a:t>
            </a:r>
          </a:p>
          <a:p>
            <a:pPr marL="457200" indent="-457200">
              <a:buAutoNum type="arabicPeriod"/>
            </a:pPr>
            <a:r>
              <a:rPr lang="cs-CZ" dirty="0" smtClean="0"/>
              <a:t>Kojenecký věk</a:t>
            </a:r>
          </a:p>
          <a:p>
            <a:pPr marL="457200" indent="-457200">
              <a:buAutoNum type="arabicPeriod"/>
            </a:pPr>
            <a:r>
              <a:rPr lang="cs-CZ" dirty="0" smtClean="0"/>
              <a:t>Batolecí věk</a:t>
            </a:r>
          </a:p>
          <a:p>
            <a:pPr marL="457200" indent="-457200">
              <a:buAutoNum type="arabicPeriod"/>
            </a:pPr>
            <a:r>
              <a:rPr lang="cs-CZ" dirty="0" smtClean="0"/>
              <a:t>Předškolní věk</a:t>
            </a:r>
          </a:p>
          <a:p>
            <a:pPr marL="457200" indent="-457200">
              <a:buAutoNum type="arabicPeriod"/>
            </a:pPr>
            <a:r>
              <a:rPr lang="cs-CZ" dirty="0" smtClean="0"/>
              <a:t>Školní věk (Nástup do školy)</a:t>
            </a:r>
          </a:p>
          <a:p>
            <a:pPr marL="457200" indent="-457200">
              <a:buAutoNum type="arabicPeriod"/>
            </a:pPr>
            <a:r>
              <a:rPr lang="cs-CZ" dirty="0" smtClean="0"/>
              <a:t>Období dospívání – pubescence</a:t>
            </a:r>
          </a:p>
          <a:p>
            <a:pPr marL="457200" indent="-457200">
              <a:buAutoNum type="arabicPeriod"/>
            </a:pPr>
            <a:r>
              <a:rPr lang="cs-CZ" dirty="0" smtClean="0"/>
              <a:t>Adolescence</a:t>
            </a:r>
          </a:p>
          <a:p>
            <a:pPr marL="457200" indent="-457200">
              <a:buAutoNum type="arabicPeriod"/>
            </a:pPr>
            <a:r>
              <a:rPr lang="cs-CZ" dirty="0" smtClean="0"/>
              <a:t>Dospělost – Období mladé, střední, starší dospělosti</a:t>
            </a:r>
          </a:p>
          <a:p>
            <a:pPr marL="457200" indent="-457200">
              <a:buAutoNum type="arabicPeriod"/>
            </a:pPr>
            <a:r>
              <a:rPr lang="cs-CZ" dirty="0" smtClean="0"/>
              <a:t>Stáří – Rané a pravé stáří</a:t>
            </a:r>
          </a:p>
          <a:p>
            <a:pPr marL="457200" indent="-457200"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745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PRAVÉ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Období po 75 roce života</a:t>
            </a:r>
          </a:p>
          <a:p>
            <a:endParaRPr lang="cs-CZ" dirty="0" smtClean="0"/>
          </a:p>
          <a:p>
            <a:r>
              <a:rPr lang="cs-CZ" dirty="0" smtClean="0"/>
              <a:t>Typické zátěžové situace tohoto období:</a:t>
            </a:r>
          </a:p>
          <a:p>
            <a:pPr>
              <a:buNone/>
            </a:pPr>
            <a:r>
              <a:rPr lang="cs-CZ" dirty="0" smtClean="0"/>
              <a:t>  	1.) nemoc a úmrtí partnera</a:t>
            </a:r>
          </a:p>
          <a:p>
            <a:pPr>
              <a:buNone/>
            </a:pPr>
            <a:r>
              <a:rPr lang="cs-CZ" dirty="0" smtClean="0"/>
              <a:t>	2.) zhoršení zdravotního stavu</a:t>
            </a:r>
          </a:p>
          <a:p>
            <a:pPr>
              <a:buNone/>
            </a:pPr>
            <a:r>
              <a:rPr lang="cs-CZ" dirty="0" smtClean="0"/>
              <a:t>	3.) ztráta jistoty soukromí a vynucená změna životního stylu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1.) Závažnější změny psychiky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Starý člověk je ohrožen chorobnými změnami, které se mohou projevit v oblasti psychiky: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	1.) arteriosklerotické změny</a:t>
            </a:r>
          </a:p>
          <a:p>
            <a:pPr>
              <a:buNone/>
            </a:pPr>
            <a:r>
              <a:rPr lang="cs-CZ" dirty="0" smtClean="0"/>
              <a:t>		2.) demence</a:t>
            </a:r>
          </a:p>
          <a:p>
            <a:pPr>
              <a:buNone/>
            </a:pPr>
            <a:r>
              <a:rPr lang="cs-CZ" dirty="0" smtClean="0"/>
              <a:t>		3.) </a:t>
            </a:r>
            <a:r>
              <a:rPr lang="cs-CZ" dirty="0" err="1" smtClean="0"/>
              <a:t>neurotizace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4.) zvýšená </a:t>
            </a:r>
            <a:r>
              <a:rPr lang="cs-CZ" smtClean="0"/>
              <a:t>četnost dokonaných </a:t>
            </a:r>
            <a:r>
              <a:rPr lang="cs-CZ" dirty="0" smtClean="0"/>
              <a:t>sebevražd</a:t>
            </a:r>
          </a:p>
          <a:p>
            <a:endParaRPr lang="cs-CZ" i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2.) Změna způsobu života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Úbytek schopností bývá nejčastějším důvodem ke změně životního stylu: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	1.) pečovatelská služba</a:t>
            </a:r>
          </a:p>
          <a:p>
            <a:pPr>
              <a:buNone/>
            </a:pPr>
            <a:r>
              <a:rPr lang="cs-CZ" dirty="0" smtClean="0"/>
              <a:t>		2.) umístění do nějaké instituce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VÝVOJOVÁ PSYCHOLOGIE A DRAMATERAPIE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Ontogenetický (vývojový) model J. </a:t>
            </a:r>
            <a:r>
              <a:rPr lang="cs-CZ" dirty="0" err="1" smtClean="0"/>
              <a:t>Piageta</a:t>
            </a:r>
            <a:r>
              <a:rPr lang="cs-CZ" dirty="0" smtClean="0"/>
              <a:t> a E. H. </a:t>
            </a:r>
            <a:r>
              <a:rPr lang="cs-CZ" dirty="0" err="1" smtClean="0"/>
              <a:t>Eriksona</a:t>
            </a:r>
            <a:r>
              <a:rPr lang="cs-CZ" dirty="0" smtClean="0"/>
              <a:t> považován za teoretický zdroj </a:t>
            </a:r>
            <a:r>
              <a:rPr lang="cs-CZ" dirty="0" err="1" smtClean="0"/>
              <a:t>dramaterapie</a:t>
            </a:r>
            <a:r>
              <a:rPr lang="cs-CZ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Hlavním úkolem </a:t>
            </a:r>
            <a:r>
              <a:rPr lang="cs-CZ" dirty="0" err="1" smtClean="0"/>
              <a:t>dramaterapeuta</a:t>
            </a:r>
            <a:r>
              <a:rPr lang="cs-CZ" dirty="0" smtClean="0"/>
              <a:t> je poskytnout klientovi prostředky odpovídající</a:t>
            </a:r>
            <a:br>
              <a:rPr lang="cs-CZ" dirty="0" smtClean="0"/>
            </a:br>
            <a:r>
              <a:rPr lang="cs-CZ" dirty="0" smtClean="0"/>
              <a:t>jeho kognitivnímu vývoji a vycházet z toho při </a:t>
            </a:r>
            <a:r>
              <a:rPr lang="cs-CZ" dirty="0" err="1" smtClean="0"/>
              <a:t>dramaterapeutickém</a:t>
            </a:r>
            <a:r>
              <a:rPr lang="cs-CZ" dirty="0" smtClean="0"/>
              <a:t> sezení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cs-CZ" b="1" dirty="0" smtClean="0"/>
              <a:t>PUBESCENCE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cs-CZ" i="1" dirty="0" smtClean="0"/>
              <a:t>,, Tenhle rok je </a:t>
            </a:r>
            <a:r>
              <a:rPr lang="cs-CZ" i="1" dirty="0" err="1" smtClean="0"/>
              <a:t>divnej</a:t>
            </a:r>
            <a:r>
              <a:rPr lang="cs-CZ" i="1" dirty="0" smtClean="0"/>
              <a:t>, špatně se učím a myslím na blbosti. Nevím co si mám o sobě myslet.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		</a:t>
            </a:r>
            <a:r>
              <a:rPr lang="cs-CZ" dirty="0" smtClean="0"/>
              <a:t>Jirka, 15 let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Období dospívání – rozmezí 11 – 20 let</a:t>
            </a:r>
          </a:p>
          <a:p>
            <a:r>
              <a:rPr lang="cs-CZ" dirty="0" smtClean="0"/>
              <a:t>První fáze – 11 – 15 let – Pubescence</a:t>
            </a:r>
          </a:p>
          <a:p>
            <a:r>
              <a:rPr lang="cs-CZ" dirty="0" smtClean="0"/>
              <a:t>S. Freud – Genitální stádium</a:t>
            </a:r>
          </a:p>
          <a:p>
            <a:endParaRPr lang="cs-CZ" dirty="0"/>
          </a:p>
          <a:p>
            <a:r>
              <a:rPr lang="cs-CZ" dirty="0" smtClean="0"/>
              <a:t>Obecná charakteristika: </a:t>
            </a:r>
          </a:p>
          <a:p>
            <a:pPr lvl="1"/>
            <a:r>
              <a:rPr lang="cs-CZ" dirty="0" smtClean="0"/>
              <a:t>Změna způsobu myšlení, osamostatňování, volba budoucího povolání, první zkušenosti s partnerstvím, …</a:t>
            </a:r>
          </a:p>
        </p:txBody>
      </p:sp>
    </p:spTree>
    <p:extLst>
      <p:ext uri="{BB962C8B-B14F-4D97-AF65-F5344CB8AC3E}">
        <p14:creationId xmlns:p14="http://schemas.microsoft.com/office/powerpoint/2010/main" val="129997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,, Pubescence je obdobím hledání vlastní identity, bojem s nejistotou a pochybnostmi o sobě samém, o své pozici ve společnosti…“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	</a:t>
            </a:r>
            <a:r>
              <a:rPr lang="cs-CZ" dirty="0" smtClean="0"/>
              <a:t>E. </a:t>
            </a:r>
            <a:r>
              <a:rPr lang="cs-CZ" dirty="0" err="1" smtClean="0"/>
              <a:t>Erikson</a:t>
            </a:r>
            <a:r>
              <a:rPr lang="cs-CZ" dirty="0" smtClean="0"/>
              <a:t>, 1994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algn="ctr">
              <a:buFontTx/>
              <a:buChar char="-"/>
            </a:pPr>
            <a:r>
              <a:rPr lang="cs-CZ" dirty="0" smtClean="0"/>
              <a:t>- Důležitý biologický mezník – tělesné dozrávání</a:t>
            </a:r>
          </a:p>
          <a:p>
            <a:pPr algn="ctr">
              <a:buFontTx/>
              <a:buChar char="-"/>
            </a:pPr>
            <a:endParaRPr lang="cs-CZ" dirty="0" smtClean="0"/>
          </a:p>
          <a:p>
            <a:pPr algn="ctr">
              <a:buFontTx/>
              <a:buChar char="-"/>
            </a:pPr>
            <a:r>
              <a:rPr lang="cs-CZ" dirty="0" smtClean="0"/>
              <a:t>Ukončení povinné školní docházky a volba profesního směřování</a:t>
            </a:r>
          </a:p>
          <a:p>
            <a:pPr algn="ctr">
              <a:buFontTx/>
              <a:buChar char="-"/>
            </a:pPr>
            <a:endParaRPr lang="cs-CZ" i="1" dirty="0" smtClean="0"/>
          </a:p>
          <a:p>
            <a:pPr algn="ctr">
              <a:buFontTx/>
              <a:buChar char="-"/>
            </a:pPr>
            <a:r>
              <a:rPr lang="cs-CZ" i="1" dirty="0" smtClean="0"/>
              <a:t>- </a:t>
            </a:r>
            <a:endParaRPr lang="cs-CZ" i="1" dirty="0"/>
          </a:p>
          <a:p>
            <a:pPr algn="ctr">
              <a:buFontTx/>
              <a:buChar char="-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3020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1. Tělesná proměna a její subjektivní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,,Přál bych si, abych nebyl nejmenší ze všech kluků ve třídě, to je pak člověk automaticky za blbce.“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	</a:t>
            </a:r>
            <a:r>
              <a:rPr lang="cs-CZ" dirty="0" smtClean="0"/>
              <a:t>Honza, 14 a půl roku</a:t>
            </a:r>
          </a:p>
          <a:p>
            <a:r>
              <a:rPr lang="cs-CZ" dirty="0" smtClean="0"/>
              <a:t>Zaměření pozornosti na vlastní tělo, na oblečení a celkovou úpravu.</a:t>
            </a:r>
            <a:endParaRPr lang="cs-CZ" dirty="0"/>
          </a:p>
          <a:p>
            <a:r>
              <a:rPr lang="cs-CZ" dirty="0" smtClean="0"/>
              <a:t>Subjektivně různý význam </a:t>
            </a:r>
          </a:p>
          <a:p>
            <a:pPr lvl="1"/>
            <a:r>
              <a:rPr lang="cs-CZ" dirty="0" smtClean="0"/>
              <a:t>U chlapců je ze sociálního hlediska významný především růst a rozvoj svalů. U dívek vysoká postava neodpovídá sociokulturním standardům ideálu dívčí krásy.</a:t>
            </a:r>
          </a:p>
          <a:p>
            <a:pPr lvl="1"/>
            <a:r>
              <a:rPr lang="cs-CZ" dirty="0" smtClean="0"/>
              <a:t>Sekundární pohlavní znaky děvčat více viditelné, kvalitativní změna. Zásadnější vývoj naopak může vyvolat nejistotu.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13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dirty="0" smtClean="0"/>
              <a:t>2. Proměna prožívání pubescenta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184576"/>
          </a:xfrm>
        </p:spPr>
        <p:txBody>
          <a:bodyPr/>
          <a:lstStyle/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,, Brečím často a někdy ani nevím proč. Nesnáším, když je někdo nespravedlivý a zlý, z toho mám depresi a brečím, jak je to vůbec možný.“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		</a:t>
            </a:r>
            <a:r>
              <a:rPr lang="cs-CZ" dirty="0" smtClean="0"/>
              <a:t>Iveta, 14 let</a:t>
            </a:r>
            <a:endParaRPr lang="cs-CZ" dirty="0"/>
          </a:p>
          <a:p>
            <a:r>
              <a:rPr lang="cs-CZ" dirty="0" smtClean="0"/>
              <a:t>Kolísavé emoční </a:t>
            </a:r>
            <a:r>
              <a:rPr lang="cs-CZ" dirty="0" smtClean="0"/>
              <a:t>ladění, </a:t>
            </a:r>
            <a:r>
              <a:rPr lang="cs-CZ" dirty="0" smtClean="0"/>
              <a:t>labilita, přecitlivělost</a:t>
            </a:r>
          </a:p>
          <a:p>
            <a:r>
              <a:rPr lang="cs-CZ" dirty="0" smtClean="0"/>
              <a:t>Emoční reakce nápadnější, často až nepřiměřené</a:t>
            </a:r>
          </a:p>
          <a:p>
            <a:r>
              <a:rPr lang="cs-CZ" dirty="0" smtClean="0"/>
              <a:t>Nedostatek sebeovládání, impulzivita</a:t>
            </a:r>
          </a:p>
          <a:p>
            <a:r>
              <a:rPr lang="cs-CZ" b="1" dirty="0" smtClean="0">
                <a:cs typeface="Times New Roman"/>
              </a:rPr>
              <a:t>×</a:t>
            </a:r>
            <a:r>
              <a:rPr lang="cs-CZ" dirty="0" smtClean="0">
                <a:cs typeface="Times New Roman"/>
              </a:rPr>
              <a:t> Nechu</a:t>
            </a:r>
            <a:r>
              <a:rPr lang="cs-CZ" dirty="0">
                <a:cs typeface="Times New Roman"/>
              </a:rPr>
              <a:t>ť</a:t>
            </a:r>
            <a:r>
              <a:rPr lang="cs-CZ" dirty="0" smtClean="0">
                <a:cs typeface="Times New Roman"/>
              </a:rPr>
              <a:t> projevovat city, uzavřenost</a:t>
            </a:r>
          </a:p>
          <a:p>
            <a:r>
              <a:rPr lang="cs-CZ" dirty="0" smtClean="0">
                <a:cs typeface="Times New Roman"/>
              </a:rPr>
              <a:t>Vztahovačnost = výraz osobní nejistoty</a:t>
            </a:r>
          </a:p>
          <a:p>
            <a:pPr lvl="1"/>
            <a:r>
              <a:rPr lang="cs-CZ" dirty="0" smtClean="0">
                <a:cs typeface="Times New Roman"/>
              </a:rPr>
              <a:t>Mechanismus kyvadla</a:t>
            </a:r>
          </a:p>
          <a:p>
            <a:pPr lvl="1"/>
            <a:r>
              <a:rPr lang="cs-CZ" dirty="0" smtClean="0">
                <a:cs typeface="Times New Roman"/>
              </a:rPr>
              <a:t>Únik do fantazie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76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Rozvoj poznávacích procesů pubescenta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,, Vím, že lidi nejsou takový, jaký se na první pohled zdají. Chtěl bych všechno líp poznat, než se dá vidět na první pohled.“                              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                            </a:t>
            </a:r>
            <a:r>
              <a:rPr lang="cs-CZ" dirty="0" smtClean="0"/>
              <a:t>Zdeněk, 14 let</a:t>
            </a:r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r>
              <a:rPr lang="cs-CZ" dirty="0" smtClean="0"/>
              <a:t>Důraz na uvažování o možnostech</a:t>
            </a:r>
          </a:p>
          <a:p>
            <a:pPr marL="457200" indent="-457200">
              <a:buAutoNum type="arabicPeriod"/>
            </a:pPr>
            <a:r>
              <a:rPr lang="cs-CZ" dirty="0" smtClean="0"/>
              <a:t>Počátek systematického uvažování</a:t>
            </a:r>
          </a:p>
          <a:p>
            <a:pPr marL="457200" indent="-457200">
              <a:buAutoNum type="arabicPeriod"/>
            </a:pPr>
            <a:r>
              <a:rPr lang="cs-CZ" dirty="0" smtClean="0"/>
              <a:t>Schopnost integrace a kombinování myšlenek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Zvýšená tendence kritičnosti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4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Rozvoj poznávacích procesů pubescenta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pPr marL="457200" indent="-457200">
              <a:buAutoNum type="alphaLcParenR"/>
            </a:pPr>
            <a:r>
              <a:rPr lang="cs-CZ" dirty="0" smtClean="0"/>
              <a:t>Změna potřeby jistoty a bezpečí – anticipace budoucnosti</a:t>
            </a:r>
          </a:p>
          <a:p>
            <a:pPr marL="457200" indent="-457200">
              <a:buAutoNum type="alphaLcParenR"/>
            </a:pPr>
            <a:r>
              <a:rPr lang="cs-CZ" dirty="0" smtClean="0"/>
              <a:t>Potřeba seberealizace – rozšíření i na budoucnost</a:t>
            </a:r>
          </a:p>
          <a:p>
            <a:pPr marL="457200" indent="-457200">
              <a:buAutoNum type="alphaLcParenR"/>
            </a:pPr>
            <a:r>
              <a:rPr lang="cs-CZ" dirty="0" smtClean="0"/>
              <a:t>Potřeba otevřené budoucnosti – posílení egocentrismu</a:t>
            </a:r>
          </a:p>
          <a:p>
            <a:pPr lvl="2"/>
            <a:r>
              <a:rPr lang="cs-CZ" dirty="0" smtClean="0"/>
              <a:t>Pubescent bývá: Hyperkritický, má sklon polemizovat, přesvědčení, že jeho myšlenky, pocity a zkušenosti jsou zcela výjimečné, vztahovačnost.</a:t>
            </a:r>
          </a:p>
          <a:p>
            <a:pPr marL="457200" indent="-457200">
              <a:buAutoNum type="alphaLcParenR"/>
            </a:pPr>
            <a:r>
              <a:rPr lang="cs-CZ" dirty="0" smtClean="0"/>
              <a:t>Dokáže zobecnit určité principy fungování okolního světa</a:t>
            </a:r>
          </a:p>
          <a:p>
            <a:pPr marL="457200" indent="-457200">
              <a:buAutoNum type="alphaLcParenR"/>
            </a:pPr>
            <a:r>
              <a:rPr lang="cs-CZ" dirty="0" smtClean="0"/>
              <a:t>Je radikální. Výrazná nechuť ke kompromisům vyplývá z nejistoty</a:t>
            </a:r>
          </a:p>
          <a:p>
            <a:pPr marL="457200" indent="-457200">
              <a:buAutoNum type="alphaLcParenR"/>
            </a:pPr>
            <a:endParaRPr lang="cs-CZ" dirty="0"/>
          </a:p>
          <a:p>
            <a:pPr marL="457200" indent="-457200">
              <a:buAutoNum type="alphaLcParenR"/>
            </a:pPr>
            <a:endParaRPr lang="cs-CZ" dirty="0" smtClean="0"/>
          </a:p>
          <a:p>
            <a:pPr marL="73152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0242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318</TotalTime>
  <Words>1250</Words>
  <Application>Microsoft Office PowerPoint</Application>
  <PresentationFormat>Předvádění na obrazovce (4:3)</PresentationFormat>
  <Paragraphs>271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Arkýř</vt:lpstr>
      <vt:lpstr>VÝVOJOVÁ PSYCHOLOGIE</vt:lpstr>
      <vt:lpstr>Vývojová psychologie</vt:lpstr>
      <vt:lpstr>Členění lidského vývoje</vt:lpstr>
      <vt:lpstr>PUBESCENCE</vt:lpstr>
      <vt:lpstr>Prezentace aplikace PowerPoint</vt:lpstr>
      <vt:lpstr>1. Tělesná proměna a její subjektivní význam</vt:lpstr>
      <vt:lpstr>2. Proměna prožívání pubescenta</vt:lpstr>
      <vt:lpstr>3. Rozvoj poznávacích procesů pubescenta</vt:lpstr>
      <vt:lpstr>3. Rozvoj poznávacích procesů pubescenta</vt:lpstr>
      <vt:lpstr>4. Rozvoj identity pubescenta</vt:lpstr>
      <vt:lpstr>5. Socializace v období pubescence 5.1 Sociální role</vt:lpstr>
      <vt:lpstr>5.3. Škola</vt:lpstr>
      <vt:lpstr>5.4. Rodina</vt:lpstr>
      <vt:lpstr>5.5. Vrstevníci</vt:lpstr>
      <vt:lpstr>ADOLESCENCE</vt:lpstr>
      <vt:lpstr>Období adolescence lze definovat několika proměnami:</vt:lpstr>
      <vt:lpstr>1.) Vlastní tělo jako součást identity</vt:lpstr>
      <vt:lpstr>2.) Kompetence a výkon jako součást adolescentní identity</vt:lpstr>
      <vt:lpstr>3.) Socializace v období adolescence</vt:lpstr>
      <vt:lpstr>DOSPĚLOST</vt:lpstr>
      <vt:lpstr>1. MLADÁ DOSPĚLOST </vt:lpstr>
      <vt:lpstr>2. STŘEDNÍ DOSPĚLOST</vt:lpstr>
      <vt:lpstr>3. STARŠÍ DOSPĚLOST</vt:lpstr>
      <vt:lpstr>STÁŘÍ</vt:lpstr>
      <vt:lpstr>  1.) Postoje ke stáří</vt:lpstr>
      <vt:lpstr>RANÉ STÁŘÍ   1.) Tělesné změny ve stáří</vt:lpstr>
      <vt:lpstr>2.) Psychické změny ve stáří</vt:lpstr>
      <vt:lpstr>3.) Změny postojů a sociálního chování starých lidí</vt:lpstr>
      <vt:lpstr>4.) Odchod do důchodu</vt:lpstr>
      <vt:lpstr>PRAVÉ STÁŘÍ</vt:lpstr>
      <vt:lpstr>1.) Závažnější změny psychiky</vt:lpstr>
      <vt:lpstr>2.) Změna způsobu života</vt:lpstr>
      <vt:lpstr>VÝVOJOVÁ PSYCHOLOGIE A DRAMATERAPIE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Ivuška</dc:creator>
  <cp:lastModifiedBy>Kristýna Balátová</cp:lastModifiedBy>
  <cp:revision>48</cp:revision>
  <dcterms:created xsi:type="dcterms:W3CDTF">2011-11-25T09:12:44Z</dcterms:created>
  <dcterms:modified xsi:type="dcterms:W3CDTF">2014-03-29T14:03:34Z</dcterms:modified>
</cp:coreProperties>
</file>