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56" r:id="rId2"/>
    <p:sldId id="258" r:id="rId3"/>
    <p:sldId id="260" r:id="rId4"/>
    <p:sldId id="261" r:id="rId5"/>
    <p:sldId id="265" r:id="rId6"/>
    <p:sldId id="263" r:id="rId7"/>
    <p:sldId id="264" r:id="rId8"/>
    <p:sldId id="268" r:id="rId9"/>
    <p:sldId id="262" r:id="rId10"/>
    <p:sldId id="266" r:id="rId11"/>
    <p:sldId id="267" r:id="rId12"/>
    <p:sldId id="269" r:id="rId13"/>
    <p:sldId id="270" r:id="rId14"/>
    <p:sldId id="274" r:id="rId15"/>
    <p:sldId id="275" r:id="rId16"/>
    <p:sldId id="278" r:id="rId17"/>
    <p:sldId id="271" r:id="rId18"/>
    <p:sldId id="272" r:id="rId19"/>
    <p:sldId id="273" r:id="rId20"/>
    <p:sldId id="257" r:id="rId21"/>
    <p:sldId id="259" r:id="rId22"/>
    <p:sldId id="276" r:id="rId23"/>
    <p:sldId id="277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fld id="{73E78922-47E3-4A2D-86C6-8680F6132A5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590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65CDF7-9605-4F27-8D7A-810D7B4F4C5E}" type="slidenum">
              <a:rPr lang="cs-CZ"/>
              <a:pPr/>
              <a:t>1</a:t>
            </a:fld>
            <a:endParaRPr lang="cs-CZ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B59269-2151-47DB-ACA3-636DD080F9F3}" type="slidenum">
              <a:rPr lang="cs-CZ"/>
              <a:pPr/>
              <a:t>10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0AD572-A3C5-4D5A-8C5E-112C276BFF50}" type="slidenum">
              <a:rPr lang="cs-CZ"/>
              <a:pPr/>
              <a:t>11</a:t>
            </a:fld>
            <a:endParaRPr lang="cs-CZ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D359C9-3D0A-4EFE-8C88-64669C13221D}" type="slidenum">
              <a:rPr lang="cs-CZ"/>
              <a:pPr/>
              <a:t>12</a:t>
            </a:fld>
            <a:endParaRPr lang="cs-CZ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27FB19-FD67-4C97-9354-743BEEF4BFD0}" type="slidenum">
              <a:rPr lang="cs-CZ"/>
              <a:pPr/>
              <a:t>13</a:t>
            </a:fld>
            <a:endParaRPr lang="cs-CZ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B39150-81EB-401A-8844-20C6F5E61293}" type="slidenum">
              <a:rPr lang="cs-CZ"/>
              <a:pPr/>
              <a:t>14</a:t>
            </a:fld>
            <a:endParaRPr lang="cs-CZ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678C72-6BAD-4DE2-97E9-C484C00E471E}" type="slidenum">
              <a:rPr lang="cs-CZ"/>
              <a:pPr/>
              <a:t>15</a:t>
            </a:fld>
            <a:endParaRPr lang="cs-CZ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2D693A-7158-4108-908D-33F38B948F2F}" type="slidenum">
              <a:rPr lang="cs-CZ"/>
              <a:pPr/>
              <a:t>17</a:t>
            </a:fld>
            <a:endParaRPr lang="cs-CZ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FAFDD5-497D-4A89-AC8B-34FFEF1FE5FD}" type="slidenum">
              <a:rPr lang="cs-CZ"/>
              <a:pPr/>
              <a:t>18</a:t>
            </a:fld>
            <a:endParaRPr lang="cs-CZ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FF533B-49E2-471E-BB4E-6A3FCB11E52C}" type="slidenum">
              <a:rPr lang="cs-CZ"/>
              <a:pPr/>
              <a:t>19</a:t>
            </a:fld>
            <a:endParaRPr lang="cs-CZ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829130-E5E0-462B-9E83-AACE37F4CBBC}" type="slidenum">
              <a:rPr lang="cs-CZ"/>
              <a:pPr/>
              <a:t>20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511137-5954-4F05-A1DB-DDC256C63262}" type="slidenum">
              <a:rPr lang="cs-CZ"/>
              <a:pPr/>
              <a:t>2</a:t>
            </a:fld>
            <a:endParaRPr lang="cs-CZ"/>
          </a:p>
        </p:txBody>
      </p:sp>
      <p:sp>
        <p:nvSpPr>
          <p:cNvPr id="921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21162" cy="3165475"/>
          </a:xfrm>
          <a:ln/>
        </p:spPr>
      </p:sp>
      <p:sp>
        <p:nvSpPr>
          <p:cNvPr id="921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1862" cy="3435350"/>
          </a:xfrm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03CFB0-8E37-4132-A8F4-8899CFCD1A27}" type="slidenum">
              <a:rPr lang="cs-CZ"/>
              <a:pPr/>
              <a:t>21</a:t>
            </a:fld>
            <a:endParaRPr lang="cs-CZ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2E21CE-4340-43FE-836C-EE212A61D326}" type="slidenum">
              <a:rPr lang="cs-CZ"/>
              <a:pPr/>
              <a:t>22</a:t>
            </a:fld>
            <a:endParaRPr lang="cs-CZ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B0E010-2C0E-40A6-B5F0-236254D6772C}" type="slidenum">
              <a:rPr lang="cs-CZ"/>
              <a:pPr/>
              <a:t>23</a:t>
            </a:fld>
            <a:endParaRPr 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FF018B-EC3E-4982-8B79-33632A36824A}" type="slidenum">
              <a:rPr lang="cs-CZ"/>
              <a:pPr/>
              <a:t>3</a:t>
            </a:fld>
            <a:endParaRPr lang="cs-CZ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4F3078-F8AC-4C36-BD83-76AB68034AB3}" type="slidenum">
              <a:rPr lang="cs-CZ"/>
              <a:pPr/>
              <a:t>4</a:t>
            </a:fld>
            <a:endParaRPr lang="cs-CZ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8F3A70-BBD3-4D34-88CE-40321E73E398}" type="slidenum">
              <a:rPr lang="cs-CZ"/>
              <a:pPr/>
              <a:t>5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4AD23-7C4B-4745-9220-635D29F8D0A9}" type="slidenum">
              <a:rPr lang="cs-CZ"/>
              <a:pPr/>
              <a:t>6</a:t>
            </a:fld>
            <a:endParaRPr lang="cs-CZ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DBABCB-B981-418F-B7AD-06E0AE1F7BA4}" type="slidenum">
              <a:rPr lang="cs-CZ"/>
              <a:pPr/>
              <a:t>7</a:t>
            </a:fld>
            <a:endParaRPr lang="cs-CZ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B79A09-9B59-4A72-98B7-4FAB0C1CFB19}" type="slidenum">
              <a:rPr lang="cs-CZ"/>
              <a:pPr/>
              <a:t>8</a:t>
            </a:fld>
            <a:endParaRPr lang="cs-CZ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B82B22-5832-410B-8641-FB87E4670D70}" type="slidenum">
              <a:rPr lang="cs-CZ"/>
              <a:pPr/>
              <a:t>9</a:t>
            </a:fld>
            <a:endParaRPr lang="cs-CZ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A2A09-7D7E-4F72-9EE6-86AA6D2B9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8BB0D-6734-4049-96EE-5BA9737840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8529CDE-BB17-4423-8BB2-660E8450B8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3BD56C-3AEC-44CD-812F-19E04A8DDC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8D05F10-99C6-42C8-8834-A3E01C4CE8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7879F4E-B272-4F30-B388-372C1956AB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011032F-2608-4EE6-A6D6-94F21E94BFE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1B837E-254A-485A-8644-DC05ECACA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1DEBFA-3947-4767-BD33-A83F8E9D6C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38894A-B5C2-430A-8204-A4D05D32444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2297DB3-3FB8-43D9-80EA-61F53DC6357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B61E849-C29C-45B1-98C4-D741892626B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inka.ped.muni.cz/course/view.php?id=63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itace.com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chool-psychology.cz/skolsky_psycholog.html" TargetMode="External"/><Relationship Id="rId13" Type="http://schemas.openxmlformats.org/officeDocument/2006/relationships/hyperlink" Target="http://www.ceskaskola.cz/" TargetMode="External"/><Relationship Id="rId3" Type="http://schemas.openxmlformats.org/officeDocument/2006/relationships/hyperlink" Target="http://www.ped.muni.cz/wlib/" TargetMode="External"/><Relationship Id="rId7" Type="http://schemas.openxmlformats.org/officeDocument/2006/relationships/hyperlink" Target="http://e-psycholog.eu/" TargetMode="External"/><Relationship Id="rId12" Type="http://schemas.openxmlformats.org/officeDocument/2006/relationships/hyperlink" Target="http://scholar.google.cz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psych.psu.cas.cz/index2.html" TargetMode="External"/><Relationship Id="rId11" Type="http://schemas.openxmlformats.org/officeDocument/2006/relationships/hyperlink" Target="http://versita.metapress.com/content/121797/?p=308776c098324673a757906501ceab7e&amp;pi=0" TargetMode="External"/><Relationship Id="rId5" Type="http://schemas.openxmlformats.org/officeDocument/2006/relationships/hyperlink" Target="http://www.pedf.cuni.cz/pedagogika" TargetMode="External"/><Relationship Id="rId10" Type="http://schemas.openxmlformats.org/officeDocument/2006/relationships/hyperlink" Target="http://www.casopispedagogika.sk/" TargetMode="External"/><Relationship Id="rId4" Type="http://schemas.openxmlformats.org/officeDocument/2006/relationships/hyperlink" Target="http://books.google.cz/" TargetMode="External"/><Relationship Id="rId9" Type="http://schemas.openxmlformats.org/officeDocument/2006/relationships/hyperlink" Target="http://www.oleweb.net/tvorba/reces/dokumenty.htm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wlib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inka.ped.muni.cz/mod/resource/view.php?id=12931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-metodologia.fedu.uniba.sk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ed.muni.cz/pedor/index.php?option=com_content&amp;view=article&amp;id=187&amp;Itemid=172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inka.ped.muni.cz/mod/resource/view.php?id=12931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tvs.cuni.cz/hendl/index1.htm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esi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Závěrečná </a:t>
            </a:r>
            <a:r>
              <a:rPr lang="cs-CZ" dirty="0" smtClean="0"/>
              <a:t>práce - seminář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600" i="1" dirty="0" smtClean="0"/>
              <a:t>Specializační studium </a:t>
            </a:r>
            <a:r>
              <a:rPr lang="cs-CZ" sz="2600" i="1" dirty="0" smtClean="0"/>
              <a:t>2013/2014</a:t>
            </a:r>
            <a:endParaRPr lang="cs-CZ" sz="2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Struktura práce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/>
              <a:t>Úvod (představení tématu v širším kontextu)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Část teoretická (přehled současných informací o tématu; přehledová studie) – v závěru souhrn, který je východiskem pro výzkumnou či praktickou aplikaci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Část praktická (výzkumná) – </a:t>
            </a:r>
            <a:r>
              <a:rPr lang="cs-CZ" sz="2000" dirty="0" err="1"/>
              <a:t>ormulace</a:t>
            </a:r>
            <a:r>
              <a:rPr lang="cs-CZ" sz="2000" dirty="0"/>
              <a:t> problému, výzkumné otázky (a z nich vyplývající hypotézy), popis zvolených metod, popis zkoumaných osob, popis </a:t>
            </a:r>
            <a:r>
              <a:rPr lang="cs-CZ" sz="2000" dirty="0" smtClean="0"/>
              <a:t>výsledků 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Diskuse </a:t>
            </a:r>
            <a:r>
              <a:rPr lang="cs-CZ" sz="2000" dirty="0"/>
              <a:t>(co všechno mohlo ovlivnit výsledky, jaké jsou zkušenosti a co mělo být uděláno jinak i v porovnání s podobnými studiemi))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Závěr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Literatura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Přílohy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Práce s literaturou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/>
              <a:t>K tématu je vhodné si obstarat </a:t>
            </a:r>
            <a:r>
              <a:rPr lang="cs-CZ" sz="2400" u="sng"/>
              <a:t>přiměřené</a:t>
            </a:r>
            <a:r>
              <a:rPr lang="cs-CZ" sz="2400"/>
              <a:t> množství literatury ;)</a:t>
            </a:r>
          </a:p>
          <a:p>
            <a:r>
              <a:rPr lang="cs-CZ" sz="2400"/>
              <a:t>Literaturu může doporučit vedoucí, důležitý je i vlastní výběr</a:t>
            </a:r>
          </a:p>
          <a:p>
            <a:r>
              <a:rPr lang="cs-CZ" sz="2400"/>
              <a:t>Průběžně je velmi dobré psát si poznámky a vytvářet seznam literatury </a:t>
            </a:r>
          </a:p>
          <a:p>
            <a:pPr lvl="1"/>
            <a:r>
              <a:rPr lang="cs-CZ" sz="2000"/>
              <a:t>(„Odkud, doprčic, byla ta modrá knížka? A tohle jsem našel kde?“)</a:t>
            </a:r>
          </a:p>
          <a:p>
            <a:pPr lvl="1"/>
            <a:r>
              <a:rPr lang="cs-CZ" sz="2000"/>
              <a:t>Od začátku podle normy ISO 690, ISO 690-2</a:t>
            </a:r>
          </a:p>
          <a:p>
            <a:pPr lvl="2"/>
            <a:r>
              <a:rPr lang="cs-CZ" sz="1800"/>
              <a:t>Kurs na </a:t>
            </a:r>
            <a:r>
              <a:rPr lang="cs-CZ" sz="1800">
                <a:hlinkClick r:id="rId3"/>
              </a:rPr>
              <a:t>http://moodlinka.ped.muni.cz/course/view.php?id=632</a:t>
            </a:r>
            <a:r>
              <a:rPr lang="cs-CZ" sz="1800"/>
              <a:t>  </a:t>
            </a:r>
          </a:p>
          <a:p>
            <a:pPr lvl="2"/>
            <a:r>
              <a:rPr lang="cs-CZ" sz="1800"/>
              <a:t>Užitečný on-line nástroj </a:t>
            </a:r>
            <a:r>
              <a:rPr lang="cs-CZ" sz="1800">
                <a:hlinkClick r:id="rId4"/>
              </a:rPr>
              <a:t>http://www.citace.com/</a:t>
            </a:r>
            <a:r>
              <a:rPr lang="cs-CZ" sz="1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Práce s literaturou (2)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Zdroje – dostupné nejčastěji v knihovnách</a:t>
            </a:r>
          </a:p>
          <a:p>
            <a:pPr lvl="1"/>
            <a:r>
              <a:rPr lang="cs-CZ" sz="2000" dirty="0" err="1"/>
              <a:t>PedF</a:t>
            </a:r>
            <a:r>
              <a:rPr lang="cs-CZ" sz="2000" dirty="0"/>
              <a:t> MU - </a:t>
            </a:r>
            <a:r>
              <a:rPr lang="cs-CZ" sz="2000" dirty="0">
                <a:hlinkClick r:id="rId3"/>
              </a:rPr>
              <a:t>http://www.</a:t>
            </a:r>
            <a:r>
              <a:rPr lang="cs-CZ" sz="2000" dirty="0" err="1">
                <a:hlinkClick r:id="rId3"/>
              </a:rPr>
              <a:t>ped.muni.cz</a:t>
            </a:r>
            <a:r>
              <a:rPr lang="cs-CZ" sz="2000" dirty="0">
                <a:hlinkClick r:id="rId3"/>
              </a:rPr>
              <a:t>/</a:t>
            </a:r>
            <a:r>
              <a:rPr lang="cs-CZ" sz="2000" dirty="0" err="1">
                <a:hlinkClick r:id="rId3"/>
              </a:rPr>
              <a:t>wlib</a:t>
            </a:r>
            <a:r>
              <a:rPr lang="cs-CZ" sz="2000" dirty="0">
                <a:hlinkClick r:id="rId3"/>
              </a:rPr>
              <a:t>/</a:t>
            </a:r>
            <a:r>
              <a:rPr lang="cs-CZ" sz="2000" dirty="0"/>
              <a:t> </a:t>
            </a:r>
          </a:p>
          <a:p>
            <a:pPr lvl="1"/>
            <a:r>
              <a:rPr lang="cs-CZ" sz="2000" b="1" dirty="0"/>
              <a:t>Odborné knihy</a:t>
            </a:r>
            <a:r>
              <a:rPr lang="cs-CZ" sz="2000" dirty="0"/>
              <a:t> – monografie (učebnice konzultovat s vedoucím)</a:t>
            </a:r>
          </a:p>
          <a:p>
            <a:pPr lvl="2"/>
            <a:r>
              <a:rPr lang="cs-CZ" sz="1800" dirty="0"/>
              <a:t>V angličtině - </a:t>
            </a:r>
            <a:r>
              <a:rPr lang="cs-CZ" sz="1800" dirty="0">
                <a:hlinkClick r:id="rId3"/>
              </a:rPr>
              <a:t>http://www.</a:t>
            </a:r>
            <a:r>
              <a:rPr lang="cs-CZ" sz="1800" dirty="0" err="1">
                <a:hlinkClick r:id="rId3"/>
              </a:rPr>
              <a:t>ped.muni.cz</a:t>
            </a:r>
            <a:r>
              <a:rPr lang="cs-CZ" sz="1800" dirty="0">
                <a:hlinkClick r:id="rId3"/>
              </a:rPr>
              <a:t>/</a:t>
            </a:r>
            <a:r>
              <a:rPr lang="cs-CZ" sz="1800" dirty="0" err="1">
                <a:hlinkClick r:id="rId3"/>
              </a:rPr>
              <a:t>wlib</a:t>
            </a:r>
            <a:r>
              <a:rPr lang="cs-CZ" sz="1800" dirty="0">
                <a:hlinkClick r:id="rId3"/>
              </a:rPr>
              <a:t>/</a:t>
            </a:r>
            <a:r>
              <a:rPr lang="cs-CZ" sz="1800" dirty="0"/>
              <a:t> (doporučuji encyklopedie a </a:t>
            </a:r>
            <a:r>
              <a:rPr lang="cs-CZ" sz="1800" dirty="0" err="1"/>
              <a:t>eBrary</a:t>
            </a:r>
            <a:r>
              <a:rPr lang="cs-CZ" sz="1800" dirty="0"/>
              <a:t> </a:t>
            </a:r>
            <a:r>
              <a:rPr lang="cs-CZ" sz="1800" dirty="0" err="1"/>
              <a:t>Education</a:t>
            </a:r>
            <a:r>
              <a:rPr lang="cs-CZ" sz="1800" dirty="0" smtClean="0"/>
              <a:t>)</a:t>
            </a:r>
          </a:p>
          <a:p>
            <a:pPr lvl="2"/>
            <a:r>
              <a:rPr lang="cs-CZ" sz="1800" dirty="0" err="1" smtClean="0"/>
              <a:t>Google</a:t>
            </a:r>
            <a:r>
              <a:rPr lang="cs-CZ" sz="1800" dirty="0" smtClean="0"/>
              <a:t> </a:t>
            </a:r>
            <a:r>
              <a:rPr lang="cs-CZ" sz="1800" dirty="0" err="1" smtClean="0"/>
              <a:t>books</a:t>
            </a:r>
            <a:r>
              <a:rPr lang="cs-CZ" sz="1800" dirty="0" smtClean="0"/>
              <a:t> </a:t>
            </a:r>
            <a:r>
              <a:rPr lang="cs-CZ" sz="1800" dirty="0" smtClean="0">
                <a:hlinkClick r:id="rId4"/>
              </a:rPr>
              <a:t>http://books.google.cz/</a:t>
            </a:r>
            <a:endParaRPr lang="cs-CZ" sz="1800" dirty="0"/>
          </a:p>
          <a:p>
            <a:pPr lvl="1"/>
            <a:r>
              <a:rPr lang="cs-CZ" sz="2000" b="1" dirty="0"/>
              <a:t>Odborné časopisy</a:t>
            </a:r>
            <a:r>
              <a:rPr lang="cs-CZ" sz="2000" dirty="0"/>
              <a:t> – </a:t>
            </a:r>
            <a:r>
              <a:rPr lang="cs-CZ" sz="2000" dirty="0" smtClean="0">
                <a:hlinkClick r:id="rId5"/>
              </a:rPr>
              <a:t>Pedagogika</a:t>
            </a:r>
            <a:r>
              <a:rPr lang="cs-CZ" sz="2000" dirty="0" smtClean="0"/>
              <a:t>, </a:t>
            </a:r>
            <a:r>
              <a:rPr lang="cs-CZ" sz="2000" dirty="0" smtClean="0">
                <a:hlinkClick r:id="rId6"/>
              </a:rPr>
              <a:t>Čs. psychologie</a:t>
            </a:r>
            <a:r>
              <a:rPr lang="cs-CZ" sz="2000" dirty="0" smtClean="0"/>
              <a:t>, </a:t>
            </a:r>
            <a:r>
              <a:rPr lang="cs-CZ" sz="2000" dirty="0" smtClean="0">
                <a:hlinkClick r:id="rId7"/>
              </a:rPr>
              <a:t>e-psychologie</a:t>
            </a:r>
            <a:r>
              <a:rPr lang="cs-CZ" sz="2000" dirty="0" smtClean="0"/>
              <a:t>, </a:t>
            </a:r>
            <a:r>
              <a:rPr lang="cs-CZ" sz="2000" dirty="0" smtClean="0">
                <a:hlinkClick r:id="rId8"/>
              </a:rPr>
              <a:t>Školský </a:t>
            </a:r>
            <a:r>
              <a:rPr lang="cs-CZ" sz="2000" dirty="0" err="1" smtClean="0">
                <a:hlinkClick r:id="rId8"/>
              </a:rPr>
              <a:t>psychológ</a:t>
            </a:r>
            <a:r>
              <a:rPr lang="cs-CZ" sz="2000" dirty="0" smtClean="0"/>
              <a:t>, </a:t>
            </a:r>
            <a:r>
              <a:rPr lang="cs-CZ" sz="2000" dirty="0" smtClean="0">
                <a:hlinkClick r:id="rId9"/>
              </a:rPr>
              <a:t>Orbis </a:t>
            </a:r>
            <a:r>
              <a:rPr lang="cs-CZ" sz="2000" dirty="0" err="1" smtClean="0">
                <a:hlinkClick r:id="rId9"/>
              </a:rPr>
              <a:t>Scholae</a:t>
            </a:r>
            <a:r>
              <a:rPr lang="cs-CZ" sz="2000" dirty="0" smtClean="0"/>
              <a:t>, </a:t>
            </a:r>
            <a:r>
              <a:rPr lang="cs-CZ" sz="2000" dirty="0" smtClean="0">
                <a:hlinkClick r:id="rId10"/>
              </a:rPr>
              <a:t>Pedagogika.</a:t>
            </a:r>
            <a:r>
              <a:rPr lang="cs-CZ" sz="2000" dirty="0" err="1" smtClean="0">
                <a:hlinkClick r:id="rId10"/>
              </a:rPr>
              <a:t>sk</a:t>
            </a:r>
            <a:r>
              <a:rPr lang="cs-CZ" sz="2000" dirty="0" smtClean="0"/>
              <a:t>, </a:t>
            </a:r>
            <a:r>
              <a:rPr lang="cs-CZ" sz="2000" dirty="0" err="1" smtClean="0">
                <a:hlinkClick r:id="rId11"/>
              </a:rPr>
              <a:t>Journal</a:t>
            </a:r>
            <a:r>
              <a:rPr lang="cs-CZ" sz="2000" dirty="0" smtClean="0">
                <a:hlinkClick r:id="rId11"/>
              </a:rPr>
              <a:t> </a:t>
            </a:r>
            <a:r>
              <a:rPr lang="cs-CZ" sz="2000" dirty="0" err="1" smtClean="0">
                <a:hlinkClick r:id="rId11"/>
              </a:rPr>
              <a:t>of</a:t>
            </a:r>
            <a:r>
              <a:rPr lang="cs-CZ" sz="2000" dirty="0" smtClean="0">
                <a:hlinkClick r:id="rId11"/>
              </a:rPr>
              <a:t> Pedagogy / Pedagogický </a:t>
            </a:r>
            <a:r>
              <a:rPr lang="cs-CZ" sz="2000" dirty="0" err="1" smtClean="0">
                <a:hlinkClick r:id="rId11"/>
              </a:rPr>
              <a:t>casopis</a:t>
            </a:r>
            <a:r>
              <a:rPr lang="cs-CZ" sz="2000" dirty="0" smtClean="0"/>
              <a:t>...</a:t>
            </a:r>
          </a:p>
          <a:p>
            <a:pPr lvl="2"/>
            <a:r>
              <a:rPr lang="cs-CZ" sz="1600" dirty="0" err="1" smtClean="0"/>
              <a:t>Scholar</a:t>
            </a:r>
            <a:r>
              <a:rPr lang="cs-CZ" sz="1600" dirty="0" smtClean="0"/>
              <a:t> </a:t>
            </a:r>
            <a:r>
              <a:rPr lang="cs-CZ" sz="1600" dirty="0" err="1" smtClean="0"/>
              <a:t>google</a:t>
            </a:r>
            <a:r>
              <a:rPr lang="cs-CZ" sz="1600" dirty="0" smtClean="0"/>
              <a:t> </a:t>
            </a:r>
            <a:r>
              <a:rPr lang="cs-CZ" sz="1600" dirty="0" smtClean="0">
                <a:hlinkClick r:id="rId12"/>
              </a:rPr>
              <a:t>http://scholar.google.cz/</a:t>
            </a:r>
            <a:endParaRPr lang="cs-CZ" sz="1600" dirty="0"/>
          </a:p>
          <a:p>
            <a:pPr lvl="1"/>
            <a:r>
              <a:rPr lang="cs-CZ" sz="2000" b="1" dirty="0"/>
              <a:t>Sborníky z konferencí</a:t>
            </a:r>
            <a:r>
              <a:rPr lang="cs-CZ" sz="2000" dirty="0"/>
              <a:t> </a:t>
            </a:r>
          </a:p>
          <a:p>
            <a:pPr lvl="2"/>
            <a:r>
              <a:rPr lang="cs-CZ" sz="1800" dirty="0"/>
              <a:t>např. ČAPV,…</a:t>
            </a:r>
          </a:p>
          <a:p>
            <a:pPr lvl="1"/>
            <a:r>
              <a:rPr lang="cs-CZ" sz="2000" dirty="0"/>
              <a:t>Vzdělávací portály – </a:t>
            </a:r>
            <a:r>
              <a:rPr lang="cs-CZ" sz="2000" dirty="0">
                <a:hlinkClick r:id="rId13"/>
              </a:rPr>
              <a:t>http://www.</a:t>
            </a:r>
            <a:r>
              <a:rPr lang="cs-CZ" sz="2000" dirty="0" err="1">
                <a:hlinkClick r:id="rId13"/>
              </a:rPr>
              <a:t>ceskaskola.cz</a:t>
            </a:r>
            <a:r>
              <a:rPr lang="cs-CZ" sz="2000" dirty="0">
                <a:hlinkClick r:id="rId13"/>
              </a:rPr>
              <a:t>/</a:t>
            </a:r>
            <a:r>
              <a:rPr lang="cs-CZ" sz="2000" dirty="0"/>
              <a:t> (…)</a:t>
            </a:r>
          </a:p>
          <a:p>
            <a:pPr lvl="1"/>
            <a:r>
              <a:rPr lang="cs-CZ" sz="2000" dirty="0"/>
              <a:t>Stránky občanských sdružení a neziskových organizací</a:t>
            </a:r>
          </a:p>
          <a:p>
            <a:pPr lvl="2">
              <a:buFont typeface="Wingdings" pitchFamily="2" charset="2"/>
              <a:buNone/>
            </a:pPr>
            <a:endParaRPr lang="cs-CZ" sz="1800" dirty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Práce s literaturou (3)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Nutnost definovat klíčová slova (a jejich varianty) i v angličtině – užitečná pomůcka - slovníky</a:t>
            </a:r>
          </a:p>
          <a:p>
            <a:pPr>
              <a:lnSpc>
                <a:spcPct val="90000"/>
              </a:lnSpc>
            </a:pPr>
            <a:r>
              <a:rPr lang="cs-CZ" sz="2400"/>
              <a:t>Vyhledávání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V katalogu knihovny PedF MU a dalších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V českém interentu (seznam, google)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V anglických odborných časopisech </a:t>
            </a:r>
          </a:p>
          <a:p>
            <a:pPr lvl="2">
              <a:lnSpc>
                <a:spcPct val="90000"/>
              </a:lnSpc>
            </a:pPr>
            <a:r>
              <a:rPr lang="cs-CZ" sz="1800">
                <a:hlinkClick r:id="rId3"/>
              </a:rPr>
              <a:t>http://www.ped.muni.cz/wlib/</a:t>
            </a:r>
            <a:r>
              <a:rPr lang="cs-CZ" sz="1800"/>
              <a:t> </a:t>
            </a:r>
          </a:p>
          <a:p>
            <a:pPr lvl="3">
              <a:lnSpc>
                <a:spcPct val="90000"/>
              </a:lnSpc>
            </a:pPr>
            <a:r>
              <a:rPr lang="cs-CZ" sz="1600"/>
              <a:t>BLACKWELL SYNERGY </a:t>
            </a:r>
          </a:p>
          <a:p>
            <a:pPr lvl="3">
              <a:lnSpc>
                <a:spcPct val="90000"/>
              </a:lnSpc>
            </a:pPr>
            <a:r>
              <a:rPr lang="cs-CZ" sz="1600"/>
              <a:t>EBRARY Education </a:t>
            </a:r>
          </a:p>
          <a:p>
            <a:pPr lvl="3">
              <a:lnSpc>
                <a:spcPct val="90000"/>
              </a:lnSpc>
            </a:pPr>
            <a:r>
              <a:rPr lang="cs-CZ" sz="1600"/>
              <a:t>Elektronická knihovna časopisů na MU </a:t>
            </a:r>
          </a:p>
          <a:p>
            <a:pPr lvl="3">
              <a:lnSpc>
                <a:spcPct val="90000"/>
              </a:lnSpc>
            </a:pPr>
            <a:r>
              <a:rPr lang="cs-CZ" sz="1600"/>
              <a:t>ERIC - Educational Resource Information Center </a:t>
            </a:r>
          </a:p>
          <a:p>
            <a:pPr lvl="3">
              <a:lnSpc>
                <a:spcPct val="90000"/>
              </a:lnSpc>
            </a:pPr>
            <a:r>
              <a:rPr lang="cs-CZ" sz="1600"/>
              <a:t>JSTOR - JOURNAL STORAGE </a:t>
            </a:r>
          </a:p>
          <a:p>
            <a:pPr lvl="3">
              <a:lnSpc>
                <a:spcPct val="90000"/>
              </a:lnSpc>
            </a:pPr>
            <a:r>
              <a:rPr lang="cs-CZ" sz="1600"/>
              <a:t>PROQUEST 5000 </a:t>
            </a:r>
          </a:p>
          <a:p>
            <a:pPr lvl="3">
              <a:lnSpc>
                <a:spcPct val="90000"/>
              </a:lnSpc>
            </a:pPr>
            <a:r>
              <a:rPr lang="cs-CZ" sz="1600"/>
              <a:t>(…)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ERIC</a:t>
            </a:r>
          </a:p>
        </p:txBody>
      </p:sp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8448830" cy="4932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EBRARY EDUCATION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50" y="1484784"/>
            <a:ext cx="8972550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4201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Technické aspekty práce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/>
              <a:t>Nepracujte s programovým vybavením, se kterým neumíte ;)</a:t>
            </a:r>
          </a:p>
          <a:p>
            <a:r>
              <a:rPr lang="cs-CZ" sz="2400"/>
              <a:t>Zálohujte průběžně svou práci a nejméně 2x a na různé datové nosiče (flash disk, CD-RW) a aspoň jednu zálohu mějte jinde, než máte PC (krádež, požár… ;)</a:t>
            </a:r>
          </a:p>
          <a:p>
            <a:r>
              <a:rPr lang="cs-CZ" sz="2400"/>
              <a:t>Udržujte i archiv starších verzí práce… pro případ, že aktuální dokument zhavaruje</a:t>
            </a:r>
          </a:p>
          <a:p>
            <a:r>
              <a:rPr lang="cs-CZ" sz="2400"/>
              <a:t>Sežeňte si někoho, kdo si po Vás práci přečte (20x viděná hloupost je „neviditelná“)</a:t>
            </a:r>
          </a:p>
          <a:p>
            <a:r>
              <a:rPr lang="cs-CZ" sz="2400"/>
              <a:t>Nezapomeňte zkontrolovat titulní stranu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Technické aspekty práce (2)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Rozsah práce má být 40 stran</a:t>
            </a:r>
          </a:p>
          <a:p>
            <a:r>
              <a:rPr lang="cs-CZ"/>
              <a:t>Šablona k dispozici</a:t>
            </a:r>
          </a:p>
          <a:p>
            <a:pPr lvl="1"/>
            <a:r>
              <a:rPr lang="cs-CZ" sz="1600">
                <a:hlinkClick r:id="rId3"/>
              </a:rPr>
              <a:t>http://moodlinka.ped.muni.cz/mod/resource/view.php?id=12931</a:t>
            </a:r>
            <a:r>
              <a:rPr lang="cs-CZ"/>
              <a:t> </a:t>
            </a:r>
          </a:p>
          <a:p>
            <a:endParaRPr lang="cs-CZ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86150" y="3471863"/>
            <a:ext cx="5657850" cy="3386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Prezentace práce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/>
              <a:t>Naučte se o své práci mluvit (5-6 vět které stručně popíší podstatu problému a Váš přístup k němu)</a:t>
            </a:r>
          </a:p>
          <a:p>
            <a:pPr>
              <a:lnSpc>
                <a:spcPct val="80000"/>
              </a:lnSpc>
            </a:pPr>
            <a:r>
              <a:rPr lang="cs-CZ" sz="2400"/>
              <a:t>Na obhajobu si nachystejte stručný projev, který popíše: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Problém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Metodu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Výsledky </a:t>
            </a:r>
          </a:p>
          <a:p>
            <a:pPr lvl="1"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r>
              <a:rPr lang="cs-CZ" sz="2400"/>
              <a:t>Oponent není Váš nepřítel, ale člověk, který je placen za to, aby na Vaší práci našel to dobré i to špatné… a že může mít jiný názor pro Vás může být přínosné ;)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4988"/>
            <a:ext cx="8231188" cy="628650"/>
          </a:xfrm>
          <a:ln/>
        </p:spPr>
        <p:txBody>
          <a:bodyPr lIns="0" tIns="0" rIns="0" bIns="0" anchor="ctr">
            <a:spAutoFit/>
          </a:bodyPr>
          <a:lstStyle/>
          <a:p>
            <a:pPr defTabSz="1008063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/>
              <a:t>Kontakt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31188" cy="1287147"/>
          </a:xfrm>
          <a:ln/>
        </p:spPr>
        <p:txBody>
          <a:bodyPr lIns="0" tIns="0" rIns="0" bIns="0">
            <a:spAutoFit/>
          </a:bodyPr>
          <a:lstStyle/>
          <a:p>
            <a:pPr marL="377825" indent="-377825" defTabSz="1008063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/>
              <a:t>Mgr. </a:t>
            </a:r>
            <a:r>
              <a:rPr lang="cs-CZ" b="1" dirty="0" err="1"/>
              <a:t>et</a:t>
            </a:r>
            <a:r>
              <a:rPr lang="cs-CZ" b="1" dirty="0"/>
              <a:t> Mgr. </a:t>
            </a:r>
            <a:r>
              <a:rPr lang="en-GB" b="1" dirty="0"/>
              <a:t>Jan </a:t>
            </a:r>
            <a:r>
              <a:rPr lang="en-GB" b="1" dirty="0" err="1"/>
              <a:t>Mareš</a:t>
            </a:r>
            <a:r>
              <a:rPr lang="cs-CZ" b="1" dirty="0"/>
              <a:t>, </a:t>
            </a:r>
            <a:r>
              <a:rPr lang="cs-CZ" b="1" dirty="0" err="1"/>
              <a:t>Ph.D</a:t>
            </a:r>
            <a:r>
              <a:rPr lang="cs-CZ" b="1" dirty="0"/>
              <a:t>.</a:t>
            </a:r>
            <a:endParaRPr lang="en-GB" b="1" dirty="0"/>
          </a:p>
          <a:p>
            <a:pPr marL="819150" lvl="1" indent="-315913" defTabSz="1008063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/>
              <a:t>jmares@fss.muni.cz </a:t>
            </a:r>
            <a:endParaRPr lang="cs-CZ" dirty="0"/>
          </a:p>
          <a:p>
            <a:pPr marL="819150" lvl="1" indent="-315913" defTabSz="1008063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/>
              <a:t>diskusní fórum </a:t>
            </a:r>
            <a:r>
              <a:rPr lang="cs-CZ" dirty="0" smtClean="0"/>
              <a:t>předmětu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Literatura (výběr)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sz="1800" dirty="0"/>
              <a:t>GAVORA, P. </a:t>
            </a:r>
            <a:r>
              <a:rPr lang="cs-CZ" sz="1800" i="1" dirty="0"/>
              <a:t>Úvod do pedagogického výzkumu</a:t>
            </a:r>
            <a:r>
              <a:rPr lang="cs-CZ" sz="1800" dirty="0"/>
              <a:t>. Brno: </a:t>
            </a:r>
            <a:r>
              <a:rPr lang="cs-CZ" sz="1800" dirty="0" err="1"/>
              <a:t>Paido</a:t>
            </a:r>
            <a:r>
              <a:rPr lang="cs-CZ" sz="1800" dirty="0"/>
              <a:t>, 2000.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GAVORA, P. </a:t>
            </a:r>
            <a:r>
              <a:rPr lang="cs-CZ" sz="1800" i="1" dirty="0"/>
              <a:t>Výzkumné metody v pedagogice</a:t>
            </a:r>
            <a:r>
              <a:rPr lang="cs-CZ" sz="1800" dirty="0"/>
              <a:t>. Brno: </a:t>
            </a:r>
            <a:r>
              <a:rPr lang="cs-CZ" sz="1800" dirty="0" err="1"/>
              <a:t>Paido</a:t>
            </a:r>
            <a:r>
              <a:rPr lang="cs-CZ" sz="1800" dirty="0"/>
              <a:t>, 1996</a:t>
            </a:r>
            <a:r>
              <a:rPr lang="cs-CZ" sz="18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E-</a:t>
            </a:r>
            <a:r>
              <a:rPr lang="cs-CZ" sz="1800" dirty="0" err="1" smtClean="0"/>
              <a:t>učebnica</a:t>
            </a:r>
            <a:r>
              <a:rPr lang="cs-CZ" sz="1800" dirty="0" smtClean="0"/>
              <a:t> </a:t>
            </a:r>
            <a:r>
              <a:rPr lang="cs-CZ" sz="1800" dirty="0" err="1" smtClean="0"/>
              <a:t>metodológie</a:t>
            </a:r>
            <a:r>
              <a:rPr lang="cs-CZ" sz="1800" dirty="0" smtClean="0"/>
              <a:t> </a:t>
            </a:r>
            <a:r>
              <a:rPr lang="cs-CZ" sz="1800" dirty="0" err="1" smtClean="0"/>
              <a:t>kvantitatívneho</a:t>
            </a:r>
            <a:r>
              <a:rPr lang="cs-CZ" sz="1800" dirty="0" smtClean="0"/>
              <a:t> </a:t>
            </a:r>
            <a:r>
              <a:rPr lang="cs-CZ" sz="1800" dirty="0" err="1" smtClean="0"/>
              <a:t>výskumu</a:t>
            </a:r>
            <a:r>
              <a:rPr lang="cs-CZ" sz="1800" dirty="0" smtClean="0"/>
              <a:t> - </a:t>
            </a:r>
            <a:r>
              <a:rPr lang="cs-CZ" sz="1800" dirty="0" smtClean="0">
                <a:hlinkClick r:id="rId3"/>
              </a:rPr>
              <a:t>http://www.e-</a:t>
            </a:r>
            <a:r>
              <a:rPr lang="cs-CZ" sz="1800" dirty="0" err="1" smtClean="0">
                <a:hlinkClick r:id="rId3"/>
              </a:rPr>
              <a:t>metodologia.fedu.uniba.sk</a:t>
            </a:r>
            <a:r>
              <a:rPr lang="cs-CZ" sz="1800" dirty="0" smtClean="0">
                <a:hlinkClick r:id="rId3"/>
              </a:rPr>
              <a:t>/</a:t>
            </a:r>
            <a:r>
              <a:rPr lang="cs-CZ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ŠVAŘÍČEK, R., ŠEĎOVÁ, K. (</a:t>
            </a:r>
            <a:r>
              <a:rPr lang="cs-CZ" sz="1800" dirty="0" err="1" smtClean="0"/>
              <a:t>Eds</a:t>
            </a:r>
            <a:r>
              <a:rPr lang="cs-CZ" sz="1800" dirty="0" smtClean="0"/>
              <a:t>.) </a:t>
            </a:r>
            <a:r>
              <a:rPr lang="cs-CZ" sz="1800" i="1" dirty="0" smtClean="0"/>
              <a:t>Kvalitativní výzkum v pedagogických vědách: pravidla hry</a:t>
            </a:r>
            <a:r>
              <a:rPr lang="cs-CZ" sz="1800" dirty="0" smtClean="0"/>
              <a:t>. Praha : Portál, 2007. 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Pedagogická orientace </a:t>
            </a:r>
            <a:r>
              <a:rPr lang="pl-PL" sz="1800" dirty="0"/>
              <a:t>2013, roč. 23, č. 4 (monotematické číslo </a:t>
            </a:r>
            <a:r>
              <a:rPr lang="pl-PL" sz="1800" dirty="0" smtClean="0"/>
              <a:t>„...k </a:t>
            </a:r>
            <a:r>
              <a:rPr lang="pl-PL" sz="1800" dirty="0"/>
              <a:t>metodologickému standardu v </a:t>
            </a:r>
            <a:r>
              <a:rPr lang="pl-PL" sz="1800" dirty="0" smtClean="0"/>
              <a:t>pedagogice”) - </a:t>
            </a:r>
            <a:r>
              <a:rPr lang="cs-CZ" sz="1800" dirty="0">
                <a:hlinkClick r:id="rId4"/>
              </a:rPr>
              <a:t>http://www.ped.muni.cz/pedor/index.php?option=com_content&amp;view=article&amp;id=187&amp;Itemid=172</a:t>
            </a:r>
            <a:endParaRPr lang="cs-CZ" sz="1800" dirty="0"/>
          </a:p>
          <a:p>
            <a:pPr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1800" dirty="0"/>
              <a:t>MAREŠ, J., GAVORA, P. </a:t>
            </a:r>
            <a:r>
              <a:rPr lang="cs-CZ" sz="1800" i="1" dirty="0" err="1"/>
              <a:t>Anglicko</a:t>
            </a:r>
            <a:r>
              <a:rPr lang="cs-CZ" sz="1800" i="1" dirty="0"/>
              <a:t> - český pedagogický slovník.</a:t>
            </a:r>
            <a:r>
              <a:rPr lang="cs-CZ" sz="1800" dirty="0"/>
              <a:t> Praha: Portál, 1999. </a:t>
            </a:r>
          </a:p>
          <a:p>
            <a:pPr>
              <a:lnSpc>
                <a:spcPct val="80000"/>
              </a:lnSpc>
            </a:pPr>
            <a:r>
              <a:rPr lang="cs-CZ" sz="1800" dirty="0" err="1"/>
              <a:t>PRůCHA</a:t>
            </a:r>
            <a:r>
              <a:rPr lang="cs-CZ" sz="1800" dirty="0"/>
              <a:t>, J., WALTEROVÁ, E., MAREŠ, J. </a:t>
            </a:r>
            <a:r>
              <a:rPr lang="cs-CZ" sz="1800" i="1" dirty="0"/>
              <a:t>Pedagogický slovník</a:t>
            </a:r>
            <a:r>
              <a:rPr lang="cs-CZ" sz="1800" dirty="0"/>
              <a:t>. Praha: Portál, 1995. </a:t>
            </a:r>
          </a:p>
          <a:p>
            <a:pPr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1800" dirty="0"/>
              <a:t>SPOUSTA, Vladimír. </a:t>
            </a:r>
            <a:r>
              <a:rPr lang="cs-CZ" sz="1800" i="1" dirty="0"/>
              <a:t>Vádemékum autora odborné a vědecké práce (se zaměřením na práce pedagogické)</a:t>
            </a:r>
            <a:r>
              <a:rPr lang="cs-CZ" sz="1800" dirty="0"/>
              <a:t>. Brno: Masarykova univerzita, 2001. 158 s.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ČMEJRKOVÁ, S.; DANEŠ, F.; SVĚTLÁ, D. </a:t>
            </a:r>
            <a:r>
              <a:rPr lang="cs-CZ" sz="1800" i="1" dirty="0"/>
              <a:t>Jak napsat odborný text</a:t>
            </a:r>
            <a:r>
              <a:rPr lang="cs-CZ" sz="1800" dirty="0"/>
              <a:t>. Praha: LEDA, 1999. 255 s. 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ECO, </a:t>
            </a:r>
            <a:r>
              <a:rPr lang="cs-CZ" sz="1800" dirty="0" err="1"/>
              <a:t>Umberto</a:t>
            </a:r>
            <a:r>
              <a:rPr lang="cs-CZ" sz="1800" dirty="0"/>
              <a:t>. </a:t>
            </a:r>
            <a:r>
              <a:rPr lang="cs-CZ" sz="1800" i="1" dirty="0"/>
              <a:t>Jak napsat diplomovou práci</a:t>
            </a:r>
            <a:r>
              <a:rPr lang="cs-CZ" sz="1800" dirty="0"/>
              <a:t>. Olomouc: </a:t>
            </a:r>
            <a:r>
              <a:rPr lang="cs-CZ" sz="1800" dirty="0" err="1"/>
              <a:t>Votobia</a:t>
            </a:r>
            <a:r>
              <a:rPr lang="cs-CZ" sz="1800" dirty="0"/>
              <a:t>, 1997. 271 s. </a:t>
            </a:r>
          </a:p>
          <a:p>
            <a:pPr marL="0" indent="0">
              <a:lnSpc>
                <a:spcPct val="80000"/>
              </a:lnSpc>
              <a:buNone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Internetové zdroje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/>
              <a:t>Jak psát a upravovat diplomovou práci</a:t>
            </a:r>
            <a:r>
              <a:rPr lang="cs-CZ"/>
              <a:t> (e-learning PdF MU, kol. autorů)</a:t>
            </a:r>
          </a:p>
          <a:p>
            <a:pPr lvl="1"/>
            <a:r>
              <a:rPr lang="cs-CZ" sz="1600">
                <a:hlinkClick r:id="rId3"/>
              </a:rPr>
              <a:t>http://moodlinka.ped.muni.cz/mod/resource/view.php?id=12931</a:t>
            </a:r>
            <a:r>
              <a:rPr lang="cs-CZ">
                <a:hlinkClick r:id="rId3"/>
              </a:rPr>
              <a:t> </a:t>
            </a:r>
            <a:endParaRPr lang="cs-CZ"/>
          </a:p>
          <a:p>
            <a:r>
              <a:rPr lang="cs-CZ"/>
              <a:t>Hendl, J., Blahuš, P. </a:t>
            </a:r>
            <a:r>
              <a:rPr lang="cs-CZ" b="1"/>
              <a:t>Jak na to? Metodologie závěrečné práce.</a:t>
            </a:r>
            <a:r>
              <a:rPr lang="cs-CZ"/>
              <a:t> FTVS UK Praha </a:t>
            </a:r>
          </a:p>
          <a:p>
            <a:pPr lvl="1"/>
            <a:r>
              <a:rPr lang="cs-CZ" sz="1600">
                <a:hlinkClick r:id="rId4"/>
              </a:rPr>
              <a:t>http://www.ftvs.cuni.cz/hendl/index1.htm</a:t>
            </a:r>
            <a:r>
              <a:rPr lang="cs-CZ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Materiály v Moodlince</a:t>
            </a:r>
          </a:p>
        </p:txBody>
      </p:sp>
      <p:pic>
        <p:nvPicPr>
          <p:cNvPr id="29699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612775" y="1627900"/>
            <a:ext cx="8153400" cy="4440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724525" y="1628775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solidFill>
                  <a:schemeClr val="tx2"/>
                </a:solidFill>
              </a:rPr>
              <a:t>Děkuji za pozornost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Závěrečná práce - úvodem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K čemu je dobrá?</a:t>
            </a:r>
          </a:p>
          <a:p>
            <a:r>
              <a:rPr lang="cs-CZ"/>
              <a:t>Jak vybrat téma a jak s ním pracovat?</a:t>
            </a:r>
          </a:p>
          <a:p>
            <a:r>
              <a:rPr lang="cs-CZ"/>
              <a:t>Jak vybrat vedoucího?</a:t>
            </a:r>
          </a:p>
          <a:p>
            <a:r>
              <a:rPr lang="cs-CZ"/>
              <a:t>Struktura práce.</a:t>
            </a:r>
          </a:p>
          <a:p>
            <a:r>
              <a:rPr lang="cs-CZ"/>
              <a:t>Práce s literaturou.</a:t>
            </a:r>
          </a:p>
          <a:p>
            <a:r>
              <a:rPr lang="cs-CZ"/>
              <a:t>Technické aspekty práce.</a:t>
            </a:r>
          </a:p>
          <a:p>
            <a:r>
              <a:rPr lang="cs-CZ"/>
              <a:t>Prezentace práce a její obhajoba.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 čemu je dobrá?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Rozměr „oficiální“ ve vztahu k odborné komunitě i rozměr individuální.</a:t>
            </a:r>
          </a:p>
          <a:p>
            <a:pPr lvl="1">
              <a:lnSpc>
                <a:spcPct val="90000"/>
              </a:lnSpc>
            </a:pPr>
            <a:r>
              <a:rPr lang="cs-CZ"/>
              <a:t>Vypracováním závěrečné práce má student prokázat schopnost samostatně využívat teoretické, metodologické i praktické poznatky získané během studia a aplikovat je při řešení konkrétního problému.</a:t>
            </a:r>
          </a:p>
          <a:p>
            <a:pPr lvl="1">
              <a:lnSpc>
                <a:spcPct val="90000"/>
              </a:lnSpc>
            </a:pPr>
            <a:endParaRPr lang="cs-CZ"/>
          </a:p>
          <a:p>
            <a:pPr lvl="1">
              <a:lnSpc>
                <a:spcPct val="90000"/>
              </a:lnSpc>
            </a:pPr>
            <a:r>
              <a:rPr lang="cs-CZ"/>
              <a:t>Téma práce by mělo autora bavit a mít pro něj i praktický význam. Jedná se o vztah, který by měl vydržet navzdory nepříznivým vlivům nejméně půl roku ;)</a:t>
            </a:r>
          </a:p>
          <a:p>
            <a:pPr>
              <a:lnSpc>
                <a:spcPct val="90000"/>
              </a:lnSpc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Jak vybrat téma a jak s ním pracovat?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Výběr tématu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/>
              <a:t>Jedná se „umění možného“ – výběr:</a:t>
            </a:r>
          </a:p>
          <a:p>
            <a:pPr lvl="1"/>
            <a:r>
              <a:rPr lang="cs-CZ" sz="2000"/>
              <a:t>Mezi tématy vypsanými („to se mi líbí“)</a:t>
            </a:r>
          </a:p>
          <a:p>
            <a:pPr lvl="1"/>
            <a:r>
              <a:rPr lang="cs-CZ" sz="2000"/>
              <a:t>Výběr tématu vlastního („tohle mne zajímá“)</a:t>
            </a:r>
          </a:p>
          <a:p>
            <a:pPr lvl="1"/>
            <a:endParaRPr lang="cs-CZ" sz="2000"/>
          </a:p>
          <a:p>
            <a:r>
              <a:rPr lang="cs-CZ" sz="2400"/>
              <a:t>Téma: </a:t>
            </a:r>
          </a:p>
          <a:p>
            <a:pPr lvl="1"/>
            <a:r>
              <a:rPr lang="cs-CZ" sz="2000"/>
              <a:t>Musí být dostatečně úzké, aby bylo možno je v rozumném čase a s rozumným úsilím zvládnout (pozor na „obecná“ témata!)</a:t>
            </a:r>
          </a:p>
          <a:p>
            <a:pPr lvl="1"/>
            <a:r>
              <a:rPr lang="cs-CZ" sz="2000"/>
              <a:t>Mělo by souviset s vlastní praxí („užitečnost“)</a:t>
            </a:r>
          </a:p>
          <a:p>
            <a:pPr lvl="1"/>
            <a:r>
              <a:rPr lang="cs-CZ" sz="2000"/>
              <a:t>Mělo by být pro autora atraktivní</a:t>
            </a:r>
          </a:p>
          <a:p>
            <a:pPr lvl="1"/>
            <a:endParaRPr lang="cs-CZ" sz="2000"/>
          </a:p>
          <a:p>
            <a:r>
              <a:rPr lang="cs-CZ" sz="2400" b="1"/>
              <a:t>Obojí ovlivňuje i výběr vedoucího práce ;)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Název práce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/>
              <a:t>Název předznamenává celou práci. Má být krátký, přesný a výstižný. Pokud možno má obsahovat klíčová slova, která charakterizují práci i příslušný postup. Pro upřesnění je možné použít podtitul.</a:t>
            </a:r>
          </a:p>
          <a:p>
            <a:pPr>
              <a:lnSpc>
                <a:spcPct val="80000"/>
              </a:lnSpc>
            </a:pPr>
            <a:r>
              <a:rPr lang="cs-CZ" sz="2400"/>
              <a:t>V literatuře se setkáme s dvěma druhy názvů. 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První mají poetické zaměření. Název má upoutat čtenáře a metaforičností vyvolat emoce. Často podoba otázky.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Druhý druh názvu  přímo informuje o problému a cílech. Obsahuje prvky dobře formulované výzkumné otázky.</a:t>
            </a:r>
          </a:p>
          <a:p>
            <a:pPr lvl="2">
              <a:lnSpc>
                <a:spcPct val="80000"/>
              </a:lnSpc>
            </a:pPr>
            <a:r>
              <a:rPr lang="cs-CZ" sz="1800"/>
              <a:t>[(závisle proměnná) jako funkce (nezávisle proměnné)] nebo (Efekt (nezávisle proměnné) na (závisle proměnnou)) pro [(danou populaci) nebo (jiné podmínky)]. </a:t>
            </a:r>
          </a:p>
          <a:p>
            <a:pPr>
              <a:lnSpc>
                <a:spcPct val="80000"/>
              </a:lnSpc>
            </a:pPr>
            <a:r>
              <a:rPr lang="cs-CZ" sz="2400"/>
              <a:t>Inspirací (nebo negativním příkladem) mohou být i již odevzdané práce - </a:t>
            </a:r>
            <a:r>
              <a:rPr lang="cs-CZ" sz="2400">
                <a:hlinkClick r:id="rId3"/>
              </a:rPr>
              <a:t>http://is.muni.cz/thesis/</a:t>
            </a:r>
            <a:r>
              <a:rPr lang="cs-CZ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Vstupní uvažování nad problémem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02000"/>
              </a:lnSpc>
            </a:pPr>
            <a:r>
              <a:rPr lang="en-GB" sz="1800"/>
              <a:t>Definujte si témata, která vás zajímají. Snažte se je vyjádřit </a:t>
            </a:r>
            <a:r>
              <a:rPr lang="en-GB" sz="1800" u="sng"/>
              <a:t>odbornými termíny</a:t>
            </a:r>
            <a:r>
              <a:rPr lang="en-GB" sz="1800"/>
              <a:t>.</a:t>
            </a:r>
          </a:p>
          <a:p>
            <a:pPr>
              <a:lnSpc>
                <a:spcPct val="102000"/>
              </a:lnSpc>
            </a:pPr>
            <a:r>
              <a:rPr lang="en-GB" sz="1800"/>
              <a:t>Debatujte s kolegy, zda váš “zájmový seznam” je reprezentativní pro to, co chcete zkoumat, zda není příliš obecný, zda není příliš rozsáhlý či naopak stručný, zda jsou použité p</a:t>
            </a:r>
            <a:r>
              <a:rPr lang="cs-CZ" sz="1800"/>
              <a:t>ojmy</a:t>
            </a:r>
            <a:r>
              <a:rPr lang="en-GB" sz="1800"/>
              <a:t> chápány v</a:t>
            </a:r>
            <a:r>
              <a:rPr lang="cs-CZ" sz="1800"/>
              <a:t>ašimi kolegy</a:t>
            </a:r>
            <a:r>
              <a:rPr lang="en-GB" sz="1800"/>
              <a:t> stejně atd.</a:t>
            </a:r>
          </a:p>
          <a:p>
            <a:pPr>
              <a:lnSpc>
                <a:spcPct val="102000"/>
              </a:lnSpc>
            </a:pPr>
            <a:r>
              <a:rPr lang="en-GB" sz="1800"/>
              <a:t>Konfrontujte svůj výběr témat, proměnných s obdobnými </a:t>
            </a:r>
            <a:r>
              <a:rPr lang="cs-CZ" sz="1800"/>
              <a:t>studiemi</a:t>
            </a:r>
            <a:r>
              <a:rPr lang="en-GB" sz="1800"/>
              <a:t> u nás i v zahraničí.</a:t>
            </a:r>
            <a:endParaRPr lang="cs-CZ" sz="1800"/>
          </a:p>
          <a:p>
            <a:pPr>
              <a:lnSpc>
                <a:spcPct val="102000"/>
              </a:lnSpc>
            </a:pPr>
            <a:r>
              <a:rPr lang="en-GB" sz="1800"/>
              <a:t>Napište si sám pro sebe, jaké zkušenosti máte s tématy, která chcete </a:t>
            </a:r>
            <a:r>
              <a:rPr lang="cs-CZ" sz="1800"/>
              <a:t>zkoumat</a:t>
            </a:r>
            <a:r>
              <a:rPr lang="en-GB" sz="1800"/>
              <a:t>.</a:t>
            </a:r>
          </a:p>
          <a:p>
            <a:pPr>
              <a:lnSpc>
                <a:spcPct val="102000"/>
              </a:lnSpc>
            </a:pPr>
            <a:r>
              <a:rPr lang="en-GB" sz="1800"/>
              <a:t>Sepište si, co všechno může ovlivnit (zkreslit) získaná data, když se rozhodnete takové jevy v současné škole zkoumat. Doplňte k tomu, jaká opatření je třeba udělat, aby zkreslení bylo co nejmenší.</a:t>
            </a:r>
          </a:p>
          <a:p>
            <a:pPr lvl="1">
              <a:lnSpc>
                <a:spcPct val="102000"/>
              </a:lnSpc>
            </a:pPr>
            <a:endParaRPr lang="cs-CZ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Projekt práce - struktura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popis řešeného problému;  </a:t>
            </a:r>
          </a:p>
          <a:p>
            <a:r>
              <a:rPr lang="cs-CZ" dirty="0"/>
              <a:t>uvedení do kontextu problému v rámci současného stavu oboru (přehled literatury</a:t>
            </a:r>
            <a:r>
              <a:rPr lang="cs-CZ" dirty="0" smtClean="0"/>
              <a:t>) – argumenty využitelné v dalším textu v podobě teoretických rámců a příkladů výzkumů na dané téma;</a:t>
            </a:r>
            <a:r>
              <a:rPr lang="cs-CZ" dirty="0"/>
              <a:t> </a:t>
            </a:r>
          </a:p>
          <a:p>
            <a:r>
              <a:rPr lang="cs-CZ" dirty="0"/>
              <a:t>určit cíle práce;</a:t>
            </a:r>
          </a:p>
          <a:p>
            <a:r>
              <a:rPr lang="cs-CZ" dirty="0"/>
              <a:t>objasnit, jak se bude postupovat, aby se cílů dosáhlo.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372</TotalTime>
  <Words>1070</Words>
  <Application>Microsoft Office PowerPoint</Application>
  <PresentationFormat>Předvádění na obrazovce (4:3)</PresentationFormat>
  <Paragraphs>153</Paragraphs>
  <Slides>23</Slides>
  <Notes>22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Medián</vt:lpstr>
      <vt:lpstr>Závěrečná práce - seminář</vt:lpstr>
      <vt:lpstr>Kontakt</vt:lpstr>
      <vt:lpstr>Závěrečná práce - úvodem</vt:lpstr>
      <vt:lpstr>K čemu je dobrá?</vt:lpstr>
      <vt:lpstr>Jak vybrat téma a jak s ním pracovat?</vt:lpstr>
      <vt:lpstr>Výběr tématu</vt:lpstr>
      <vt:lpstr>Název práce</vt:lpstr>
      <vt:lpstr>Vstupní uvažování nad problémem</vt:lpstr>
      <vt:lpstr>Projekt práce - struktura</vt:lpstr>
      <vt:lpstr>Struktura práce</vt:lpstr>
      <vt:lpstr>Práce s literaturou</vt:lpstr>
      <vt:lpstr>Práce s literaturou (2)</vt:lpstr>
      <vt:lpstr>Práce s literaturou (3)</vt:lpstr>
      <vt:lpstr>ERIC</vt:lpstr>
      <vt:lpstr>EBRARY EDUCATION</vt:lpstr>
      <vt:lpstr>Prezentace aplikace PowerPoint</vt:lpstr>
      <vt:lpstr>Technické aspekty práce</vt:lpstr>
      <vt:lpstr>Technické aspekty práce (2)</vt:lpstr>
      <vt:lpstr>Prezentace práce</vt:lpstr>
      <vt:lpstr>Literatura (výběr)</vt:lpstr>
      <vt:lpstr>Internetové zdroje</vt:lpstr>
      <vt:lpstr>Materiály v Moodlince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Závěrečná práce</dc:title>
  <dc:creator>Jan Mares</dc:creator>
  <cp:lastModifiedBy>Prezentace</cp:lastModifiedBy>
  <cp:revision>22</cp:revision>
  <dcterms:created xsi:type="dcterms:W3CDTF">2007-10-05T07:25:22Z</dcterms:created>
  <dcterms:modified xsi:type="dcterms:W3CDTF">2013-12-13T11:07:09Z</dcterms:modified>
</cp:coreProperties>
</file>