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4D1323-F71E-4636-8304-F70BBF547988}" type="datetimeFigureOut">
              <a:rPr lang="cs-CZ" smtClean="0"/>
              <a:pPr/>
              <a:t>5.2.2014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B21B74C-CBC9-48C1-A62F-C762CA53870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>
    <p:circl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772816"/>
            <a:ext cx="8668072" cy="430730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11200" b="1" dirty="0" smtClean="0"/>
              <a:t>Literatura : 7. ročníku, ZŠ</a:t>
            </a:r>
          </a:p>
          <a:p>
            <a:pPr>
              <a:buNone/>
            </a:pPr>
            <a:r>
              <a:rPr lang="cs-CZ" sz="11200" b="1" dirty="0" smtClean="0"/>
              <a:t>Osnova :</a:t>
            </a:r>
          </a:p>
          <a:p>
            <a:pPr>
              <a:buNone/>
            </a:pPr>
            <a:endParaRPr lang="cs-CZ" sz="11200" b="1" dirty="0" smtClean="0"/>
          </a:p>
          <a:p>
            <a:pPr marL="514350" indent="-514350">
              <a:buAutoNum type="arabicPeriod"/>
            </a:pPr>
            <a:r>
              <a:rPr lang="cs-CZ" sz="11200" b="1" dirty="0" smtClean="0"/>
              <a:t>Život a dílo K.J. Erbena</a:t>
            </a:r>
          </a:p>
          <a:p>
            <a:pPr marL="514350" indent="-514350">
              <a:buAutoNum type="arabicPeriod"/>
            </a:pPr>
            <a:r>
              <a:rPr lang="cs-CZ" sz="11200" b="1" dirty="0" smtClean="0"/>
              <a:t>Nejznámější díla</a:t>
            </a:r>
          </a:p>
          <a:p>
            <a:pPr marL="514350" indent="-514350">
              <a:buAutoNum type="arabicPeriod"/>
            </a:pPr>
            <a:r>
              <a:rPr lang="cs-CZ" sz="11200" b="1" dirty="0" smtClean="0"/>
              <a:t>Dílo Kytice</a:t>
            </a:r>
          </a:p>
          <a:p>
            <a:pPr marL="514350" indent="-514350">
              <a:buAutoNum type="arabicPeriod"/>
            </a:pPr>
            <a:r>
              <a:rPr lang="cs-CZ" sz="11200" b="1" dirty="0" smtClean="0"/>
              <a:t>Otázky a úkoly</a:t>
            </a:r>
          </a:p>
          <a:p>
            <a:pPr marL="514350" indent="-514350">
              <a:buNone/>
            </a:pPr>
            <a:endParaRPr lang="cs-CZ" sz="11200" b="1" dirty="0" smtClean="0"/>
          </a:p>
          <a:p>
            <a:pPr>
              <a:buNone/>
            </a:pPr>
            <a:r>
              <a:rPr lang="cs-CZ" sz="8000" b="1" dirty="0" smtClean="0"/>
              <a:t>Vypracovala : </a:t>
            </a:r>
          </a:p>
          <a:p>
            <a:pPr>
              <a:buNone/>
            </a:pPr>
            <a:r>
              <a:rPr lang="cs-CZ" sz="8000" b="1" dirty="0" smtClean="0"/>
              <a:t>                       </a:t>
            </a:r>
          </a:p>
          <a:p>
            <a:pPr>
              <a:buNone/>
            </a:pPr>
            <a:r>
              <a:rPr lang="cs-CZ" sz="8000" b="1" dirty="0" smtClean="0"/>
              <a:t>                       </a:t>
            </a:r>
          </a:p>
          <a:p>
            <a:pPr>
              <a:buNone/>
            </a:pPr>
            <a:r>
              <a:rPr lang="cs-CZ" sz="6200" b="1" dirty="0" smtClean="0"/>
              <a:t>  </a:t>
            </a:r>
          </a:p>
          <a:p>
            <a:pPr>
              <a:buNone/>
            </a:pPr>
            <a:r>
              <a:rPr lang="cs-CZ" sz="6200" b="1" dirty="0" smtClean="0"/>
              <a:t>   </a:t>
            </a:r>
            <a:endParaRPr lang="cs-CZ" sz="6200" b="1" dirty="0"/>
          </a:p>
        </p:txBody>
      </p:sp>
      <p:pic>
        <p:nvPicPr>
          <p:cNvPr id="1026" name="Picture 2" descr="C:\Users\TEREZKA\Desktop\250PX-~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340768"/>
            <a:ext cx="3175000" cy="43815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340768"/>
            <a:ext cx="9073008" cy="590465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DÍLO KYTICE </a:t>
            </a:r>
          </a:p>
          <a:p>
            <a:pPr>
              <a:buNone/>
            </a:pPr>
            <a:endParaRPr lang="cs-CZ" sz="2400" b="1" dirty="0" smtClean="0"/>
          </a:p>
          <a:p>
            <a:pPr algn="just">
              <a:buNone/>
            </a:pPr>
            <a:r>
              <a:rPr lang="cs-CZ" sz="2400" b="1" dirty="0" smtClean="0">
                <a:solidFill>
                  <a:schemeClr val="accent1"/>
                </a:solidFill>
              </a:rPr>
              <a:t> - </a:t>
            </a:r>
            <a:r>
              <a:rPr lang="cs-CZ" sz="2400" b="1" i="1" dirty="0" smtClean="0"/>
              <a:t>Kytice</a:t>
            </a:r>
            <a:r>
              <a:rPr lang="cs-CZ" sz="2400" dirty="0" smtClean="0"/>
              <a:t>, původně vydaná pod názvem </a:t>
            </a:r>
            <a:r>
              <a:rPr lang="cs-CZ" sz="2400" b="1" i="1" dirty="0" smtClean="0"/>
              <a:t>Kytice z pověstí národních.</a:t>
            </a:r>
          </a:p>
          <a:p>
            <a:pPr algn="just">
              <a:buNone/>
            </a:pPr>
            <a:endParaRPr lang="cs-CZ" sz="2400" dirty="0" smtClean="0"/>
          </a:p>
          <a:p>
            <a:pPr algn="just">
              <a:buNone/>
            </a:pPr>
            <a:r>
              <a:rPr lang="cs-CZ" sz="2400" b="1" dirty="0" smtClean="0">
                <a:solidFill>
                  <a:schemeClr val="accent1"/>
                </a:solidFill>
              </a:rPr>
              <a:t> - </a:t>
            </a:r>
            <a:r>
              <a:rPr lang="cs-CZ" sz="2400" dirty="0" smtClean="0"/>
              <a:t>Sbírka vyšla poprvé roku 1853 a obsahovala 12 básní; druhé </a:t>
            </a:r>
          </a:p>
          <a:p>
            <a:pPr algn="just">
              <a:buNone/>
            </a:pPr>
            <a:r>
              <a:rPr lang="cs-CZ" sz="2400" dirty="0" smtClean="0"/>
              <a:t>   vydání z roku 1861 bylo rozšířeno o baladu </a:t>
            </a:r>
            <a:r>
              <a:rPr lang="cs-CZ" sz="2400" i="1" dirty="0" smtClean="0"/>
              <a:t>Lilie.</a:t>
            </a:r>
          </a:p>
          <a:p>
            <a:pPr algn="just">
              <a:buNone/>
            </a:pPr>
            <a:endParaRPr lang="cs-CZ" sz="2400" i="1" dirty="0" smtClean="0"/>
          </a:p>
          <a:p>
            <a:pPr algn="just">
              <a:buNone/>
            </a:pPr>
            <a:r>
              <a:rPr lang="cs-CZ" sz="2400" b="1" dirty="0" smtClean="0">
                <a:solidFill>
                  <a:schemeClr val="accent1"/>
                </a:solidFill>
              </a:rPr>
              <a:t> - </a:t>
            </a:r>
            <a:r>
              <a:rPr lang="cs-CZ" sz="2400" dirty="0" smtClean="0"/>
              <a:t>Sbírku tvoří balady .Básník vychází z lidové (slovanské) tradice.</a:t>
            </a:r>
          </a:p>
          <a:p>
            <a:pPr algn="just">
              <a:buNone/>
            </a:pPr>
            <a:r>
              <a:rPr lang="cs-CZ" sz="2400" dirty="0" smtClean="0"/>
              <a:t>   V tomto ohledu je Kytice typickou sbírkou ohlasovou a projevem</a:t>
            </a:r>
          </a:p>
          <a:p>
            <a:pPr algn="just">
              <a:buNone/>
            </a:pPr>
            <a:r>
              <a:rPr lang="cs-CZ" sz="2400" dirty="0" smtClean="0"/>
              <a:t>   folkloristicky orientovaného romantismu </a:t>
            </a:r>
            <a:endParaRPr lang="cs-CZ" sz="2400" b="1" dirty="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560" y="1196752"/>
            <a:ext cx="853244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r>
              <a:rPr lang="cs-CZ" sz="1800" b="1" dirty="0" smtClean="0"/>
              <a:t>Kytice se skládá ze 13 balad a závěrečné Věštkyně</a:t>
            </a:r>
          </a:p>
          <a:p>
            <a:r>
              <a:rPr lang="cs-CZ" sz="1800" b="1" dirty="0" smtClean="0"/>
              <a:t>Kytice</a:t>
            </a:r>
          </a:p>
          <a:p>
            <a:r>
              <a:rPr lang="cs-CZ" sz="1800" b="1" dirty="0" smtClean="0"/>
              <a:t>Poklad</a:t>
            </a:r>
          </a:p>
          <a:p>
            <a:r>
              <a:rPr lang="cs-CZ" sz="1800" b="1" dirty="0" smtClean="0"/>
              <a:t>Svatební košile </a:t>
            </a:r>
          </a:p>
          <a:p>
            <a:r>
              <a:rPr lang="cs-CZ" sz="1800" b="1" i="1" dirty="0" smtClean="0"/>
              <a:t>Byšičky</a:t>
            </a:r>
            <a:endParaRPr lang="cs-CZ" sz="1800" b="1" dirty="0" smtClean="0"/>
          </a:p>
          <a:p>
            <a:r>
              <a:rPr lang="cs-CZ" sz="1800" b="1" dirty="0" smtClean="0"/>
              <a:t>Polednice</a:t>
            </a:r>
          </a:p>
          <a:p>
            <a:r>
              <a:rPr lang="cs-CZ" sz="1800" b="1" dirty="0" smtClean="0"/>
              <a:t>Zlatý kolovrat</a:t>
            </a:r>
          </a:p>
          <a:p>
            <a:r>
              <a:rPr lang="cs-CZ" sz="1800" b="1" dirty="0" smtClean="0"/>
              <a:t>Štědrý den</a:t>
            </a:r>
          </a:p>
          <a:p>
            <a:r>
              <a:rPr lang="cs-CZ" sz="1800" b="1" dirty="0" smtClean="0"/>
              <a:t>Holoubek</a:t>
            </a:r>
          </a:p>
          <a:p>
            <a:r>
              <a:rPr lang="cs-CZ" sz="1800" b="1" dirty="0" smtClean="0"/>
              <a:t>Záhořovo lože</a:t>
            </a:r>
          </a:p>
          <a:p>
            <a:r>
              <a:rPr lang="cs-CZ" sz="1800" b="1" dirty="0" smtClean="0"/>
              <a:t>Vodník</a:t>
            </a:r>
          </a:p>
          <a:p>
            <a:r>
              <a:rPr lang="cs-CZ" sz="1800" b="1" dirty="0" smtClean="0"/>
              <a:t>Vrba</a:t>
            </a:r>
          </a:p>
          <a:p>
            <a:r>
              <a:rPr lang="cs-CZ" sz="1800" b="1" dirty="0" smtClean="0"/>
              <a:t>Lilie</a:t>
            </a:r>
          </a:p>
          <a:p>
            <a:r>
              <a:rPr lang="cs-CZ" sz="1800" b="1" dirty="0" smtClean="0"/>
              <a:t>Dceřina kletba</a:t>
            </a:r>
          </a:p>
          <a:p>
            <a:r>
              <a:rPr lang="cs-CZ" sz="1800" b="1" dirty="0" smtClean="0"/>
              <a:t>Věštkyně</a:t>
            </a:r>
          </a:p>
          <a:p>
            <a:pPr>
              <a:buNone/>
            </a:pPr>
            <a:endParaRPr lang="cs-CZ" sz="1800" b="1" dirty="0" smtClean="0"/>
          </a:p>
        </p:txBody>
      </p:sp>
      <p:pic>
        <p:nvPicPr>
          <p:cNvPr id="6" name="Picture 2" descr="C:\Users\TEREZKA\Desktop\Kyti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628800"/>
            <a:ext cx="2833325" cy="4536504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Otázky :</a:t>
            </a:r>
          </a:p>
          <a:p>
            <a:pPr marL="457200" indent="-457200">
              <a:buAutoNum type="arabicPeriod"/>
            </a:pPr>
            <a:r>
              <a:rPr lang="cs-CZ" sz="2400" b="1" dirty="0" smtClean="0"/>
              <a:t>Narození a úmrtí K.J. Erbena .</a:t>
            </a:r>
          </a:p>
          <a:p>
            <a:pPr marL="457200" indent="-457200">
              <a:buAutoNum type="arabicPeriod"/>
            </a:pPr>
            <a:endParaRPr lang="cs-CZ" sz="2400" b="1" dirty="0" smtClean="0"/>
          </a:p>
          <a:p>
            <a:pPr marL="457200" indent="-457200">
              <a:buAutoNum type="arabicPeriod"/>
            </a:pPr>
            <a:r>
              <a:rPr lang="cs-CZ" sz="2400" b="1" dirty="0" smtClean="0"/>
              <a:t>Co jste si zapamatovali ze z jeho života a studií ? (volná odpověď) </a:t>
            </a:r>
          </a:p>
          <a:p>
            <a:pPr marL="457200" indent="-457200">
              <a:buAutoNum type="arabicPeriod"/>
            </a:pPr>
            <a:endParaRPr lang="cs-CZ" sz="2400" b="1" dirty="0" smtClean="0"/>
          </a:p>
          <a:p>
            <a:pPr marL="457200" indent="-457200">
              <a:buAutoNum type="arabicPeriod"/>
            </a:pPr>
            <a:r>
              <a:rPr lang="cs-CZ" sz="2400" b="1" dirty="0" smtClean="0"/>
              <a:t>Jaké  jeho díla jste si zapamatovali ?</a:t>
            </a:r>
          </a:p>
          <a:p>
            <a:pPr marL="457200" indent="-457200">
              <a:buAutoNum type="arabicPeriod"/>
            </a:pPr>
            <a:endParaRPr lang="cs-CZ" sz="2400" b="1" dirty="0" smtClean="0"/>
          </a:p>
          <a:p>
            <a:pPr marL="457200" indent="-457200">
              <a:buAutoNum type="arabicPeriod"/>
            </a:pPr>
            <a:r>
              <a:rPr lang="cs-CZ" sz="2400" b="1" dirty="0" smtClean="0"/>
              <a:t>Jak zní celý název Kytice ?</a:t>
            </a:r>
          </a:p>
          <a:p>
            <a:pPr marL="457200" indent="-457200">
              <a:buAutoNum type="arabicPeriod"/>
            </a:pPr>
            <a:endParaRPr lang="cs-CZ" sz="2400" b="1" dirty="0" smtClean="0"/>
          </a:p>
          <a:p>
            <a:pPr marL="457200" indent="-457200">
              <a:buAutoNum type="arabicPeriod"/>
            </a:pPr>
            <a:r>
              <a:rPr lang="cs-CZ" sz="2400" b="1" dirty="0" smtClean="0"/>
              <a:t>Vyjmenuje některé básně z díla 	Kytice.</a:t>
            </a:r>
          </a:p>
          <a:p>
            <a:pPr marL="457200" indent="-457200">
              <a:buAutoNum type="arabicPeriod"/>
            </a:pPr>
            <a:endParaRPr lang="cs-CZ" sz="2400" b="1" dirty="0" smtClean="0"/>
          </a:p>
          <a:p>
            <a:pPr marL="457200" indent="-457200">
              <a:buAutoNum type="arabicPeriod"/>
            </a:pPr>
            <a:endParaRPr lang="cs-CZ" sz="2400" b="1" dirty="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6192688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endParaRPr lang="cs-CZ" sz="2400" b="1" dirty="0" smtClean="0"/>
          </a:p>
          <a:p>
            <a:pPr marL="457200" indent="-457200">
              <a:buNone/>
            </a:pPr>
            <a:r>
              <a:rPr lang="cs-CZ" sz="2400" b="1" dirty="0" smtClean="0"/>
              <a:t>Úkol na příští hodinu</a:t>
            </a:r>
          </a:p>
          <a:p>
            <a:pPr marL="457200" indent="-457200">
              <a:buNone/>
            </a:pPr>
            <a:endParaRPr lang="cs-CZ" sz="2400" b="1" dirty="0" smtClean="0"/>
          </a:p>
          <a:p>
            <a:pPr marL="457200" indent="-457200" algn="just">
              <a:buNone/>
            </a:pPr>
            <a:r>
              <a:rPr lang="cs-CZ" sz="2400" b="1" dirty="0" smtClean="0"/>
              <a:t>Podle svého uvážení si vyberte jakoukoliv báseň z díla Kytice </a:t>
            </a:r>
          </a:p>
          <a:p>
            <a:pPr marL="457200" indent="-457200" algn="just">
              <a:buNone/>
            </a:pPr>
            <a:r>
              <a:rPr lang="cs-CZ" sz="2400" b="1" dirty="0" smtClean="0"/>
              <a:t>Naučte se  alespoň 12 slok ( přednes před třídou)</a:t>
            </a:r>
          </a:p>
          <a:p>
            <a:pPr marL="457200" indent="-457200" algn="just">
              <a:buNone/>
            </a:pPr>
            <a:r>
              <a:rPr lang="cs-CZ" sz="2400" b="1" dirty="0" smtClean="0"/>
              <a:t>Hodnoceno známkou</a:t>
            </a:r>
          </a:p>
          <a:p>
            <a:pPr marL="457200" indent="-457200" algn="just">
              <a:buNone/>
            </a:pPr>
            <a:endParaRPr lang="cs-CZ" sz="2400" b="1" dirty="0" smtClean="0"/>
          </a:p>
          <a:p>
            <a:pPr marL="457200" indent="-457200" algn="just">
              <a:buNone/>
            </a:pPr>
            <a:r>
              <a:rPr lang="cs-CZ" sz="2400" b="1" dirty="0" smtClean="0"/>
              <a:t>Děkuji za pozornost </a:t>
            </a:r>
            <a:r>
              <a:rPr lang="cs-CZ" sz="2400" b="1" dirty="0" smtClean="0">
                <a:sym typeface="Wingdings" pitchFamily="2" charset="2"/>
              </a:rPr>
              <a:t></a:t>
            </a:r>
            <a:endParaRPr lang="cs-CZ" sz="2400" b="1" dirty="0" smtClean="0"/>
          </a:p>
          <a:p>
            <a:pPr marL="457200" indent="-457200" algn="just">
              <a:buNone/>
            </a:pPr>
            <a:endParaRPr lang="cs-CZ" sz="2400" b="1" dirty="0" smtClean="0"/>
          </a:p>
          <a:p>
            <a:pPr marL="457200" indent="-457200" algn="just">
              <a:buNone/>
            </a:pPr>
            <a:r>
              <a:rPr lang="cs-CZ" sz="2400" b="1" dirty="0" smtClean="0"/>
              <a:t>Slováková Tereza</a:t>
            </a:r>
          </a:p>
          <a:p>
            <a:pPr marL="457200" indent="-457200" algn="just">
              <a:buAutoNum type="arabicPeriod"/>
            </a:pPr>
            <a:endParaRPr lang="cs-CZ" sz="2400" b="1" dirty="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Karel Jaromír Erben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924944"/>
            <a:ext cx="8452048" cy="315518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 Byl to český historik, právník, archivář, spisovatel, básník, překladatel a sběratel českých lidových písní a pohádek, představitel literárního romantismu.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Erben je znám především jako sběratel lidové poezie.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043608" y="1412776"/>
            <a:ext cx="71287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sz="2400" b="1" dirty="0" smtClean="0">
                <a:solidFill>
                  <a:schemeClr val="accent2"/>
                </a:solidFill>
              </a:rPr>
              <a:t>narozen: 7. listopadu 1811, Hořice v Podkrkonoší</a:t>
            </a:r>
          </a:p>
          <a:p>
            <a:pPr algn="just">
              <a:buNone/>
            </a:pPr>
            <a:endParaRPr lang="cs-CZ" sz="2400" b="1" dirty="0" smtClean="0">
              <a:solidFill>
                <a:schemeClr val="accent2"/>
              </a:solidFill>
            </a:endParaRPr>
          </a:p>
          <a:p>
            <a:pPr algn="just">
              <a:buNone/>
            </a:pPr>
            <a:r>
              <a:rPr lang="cs-CZ" sz="2400" b="1" dirty="0" smtClean="0">
                <a:solidFill>
                  <a:schemeClr val="accent2"/>
                </a:solidFill>
              </a:rPr>
              <a:t> zemřel: 21. listopadu 1870, Praha</a:t>
            </a:r>
          </a:p>
          <a:p>
            <a:pPr algn="just">
              <a:buNone/>
            </a:pPr>
            <a:r>
              <a:rPr lang="cs-CZ" dirty="0" smtClean="0"/>
              <a:t>   </a:t>
            </a:r>
            <a:endParaRPr lang="cs-CZ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412776"/>
            <a:ext cx="8668072" cy="511256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7400" b="1" dirty="0" smtClean="0"/>
              <a:t>      ŽIVOT K.J. ERBENA </a:t>
            </a:r>
          </a:p>
          <a:p>
            <a:pPr>
              <a:buNone/>
            </a:pPr>
            <a:r>
              <a:rPr lang="cs-CZ" sz="7400" b="1" dirty="0" smtClean="0"/>
              <a:t> </a:t>
            </a:r>
          </a:p>
          <a:p>
            <a:pPr algn="just">
              <a:buNone/>
            </a:pPr>
            <a:r>
              <a:rPr lang="cs-CZ" sz="8600" dirty="0" smtClean="0"/>
              <a:t>	</a:t>
            </a:r>
            <a:r>
              <a:rPr lang="cs-CZ" sz="9800" b="1" dirty="0" smtClean="0">
                <a:solidFill>
                  <a:schemeClr val="accent1"/>
                </a:solidFill>
              </a:rPr>
              <a:t>-</a:t>
            </a:r>
            <a:r>
              <a:rPr lang="cs-CZ" sz="8600" dirty="0" smtClean="0"/>
              <a:t> Karel Jaromír Erben se narodil  ševci a sadaři Janu</a:t>
            </a:r>
          </a:p>
          <a:p>
            <a:pPr algn="just">
              <a:buNone/>
            </a:pPr>
            <a:r>
              <a:rPr lang="cs-CZ" sz="8600" dirty="0" smtClean="0"/>
              <a:t>      Erbenovi a jeho ženě Anně ( dvojčata Karel a Jan)</a:t>
            </a:r>
          </a:p>
          <a:p>
            <a:pPr algn="just">
              <a:buNone/>
            </a:pPr>
            <a:endParaRPr lang="cs-CZ" sz="8600" dirty="0" smtClean="0"/>
          </a:p>
          <a:p>
            <a:pPr algn="just">
              <a:buNone/>
            </a:pPr>
            <a:r>
              <a:rPr lang="cs-CZ" sz="8600" dirty="0" smtClean="0"/>
              <a:t> </a:t>
            </a:r>
            <a:r>
              <a:rPr lang="cs-CZ" sz="8600" b="1" dirty="0" smtClean="0">
                <a:solidFill>
                  <a:schemeClr val="accent1"/>
                </a:solidFill>
              </a:rPr>
              <a:t>	</a:t>
            </a:r>
            <a:r>
              <a:rPr lang="cs-CZ" sz="9800" b="1" dirty="0" smtClean="0">
                <a:solidFill>
                  <a:schemeClr val="accent1"/>
                </a:solidFill>
              </a:rPr>
              <a:t>-</a:t>
            </a:r>
            <a:r>
              <a:rPr lang="cs-CZ" sz="8600" b="1" dirty="0" smtClean="0">
                <a:solidFill>
                  <a:schemeClr val="accent1"/>
                </a:solidFill>
              </a:rPr>
              <a:t> </a:t>
            </a:r>
            <a:r>
              <a:rPr lang="cs-CZ" sz="8600" dirty="0" smtClean="0"/>
              <a:t>Jan však později bohužel zemřel a ani jeho bratr </a:t>
            </a:r>
          </a:p>
          <a:p>
            <a:pPr algn="just">
              <a:buNone/>
            </a:pPr>
            <a:r>
              <a:rPr lang="cs-CZ" sz="8600" dirty="0" smtClean="0"/>
              <a:t>      Karel na tom nebyl zdravotně dobře, často churavěl</a:t>
            </a:r>
          </a:p>
          <a:p>
            <a:pPr algn="just">
              <a:buNone/>
            </a:pPr>
            <a:r>
              <a:rPr lang="cs-CZ" sz="8600" dirty="0" smtClean="0"/>
              <a:t>      a trpěl vadou výslovnosti.</a:t>
            </a:r>
          </a:p>
          <a:p>
            <a:pPr algn="just">
              <a:buNone/>
            </a:pPr>
            <a:endParaRPr lang="cs-CZ" sz="8000" b="1" dirty="0" smtClean="0"/>
          </a:p>
          <a:p>
            <a:pPr algn="just">
              <a:buNone/>
            </a:pPr>
            <a:r>
              <a:rPr lang="cs-CZ" sz="8000" b="1" dirty="0" smtClean="0"/>
              <a:t>	</a:t>
            </a:r>
            <a:endParaRPr lang="cs-CZ" sz="8000" b="1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412776"/>
            <a:ext cx="8668072" cy="544522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sz="7400" b="1" dirty="0" smtClean="0"/>
              <a:t>   ŽIVOT K.J. ERBENA </a:t>
            </a:r>
          </a:p>
          <a:p>
            <a:pPr>
              <a:buNone/>
            </a:pPr>
            <a:endParaRPr lang="cs-CZ" sz="5000" b="1" dirty="0" smtClean="0"/>
          </a:p>
          <a:p>
            <a:pPr algn="just">
              <a:buNone/>
            </a:pPr>
            <a:r>
              <a:rPr lang="cs-CZ" sz="9600" b="1" dirty="0" smtClean="0">
                <a:solidFill>
                  <a:schemeClr val="accent1"/>
                </a:solidFill>
              </a:rPr>
              <a:t> -</a:t>
            </a:r>
            <a:r>
              <a:rPr lang="cs-CZ" sz="8000" dirty="0" smtClean="0"/>
              <a:t> </a:t>
            </a:r>
            <a:r>
              <a:rPr lang="cs-CZ" sz="8600" dirty="0" smtClean="0"/>
              <a:t>Základního vzdělání se mu dostalo v miletínské </a:t>
            </a:r>
          </a:p>
          <a:p>
            <a:pPr algn="just">
              <a:buNone/>
            </a:pPr>
            <a:r>
              <a:rPr lang="cs-CZ" sz="8600" dirty="0" smtClean="0"/>
              <a:t>   škole, zde postupně rozvíjeli všechna jeho nadání</a:t>
            </a:r>
          </a:p>
          <a:p>
            <a:pPr algn="just">
              <a:buNone/>
            </a:pPr>
            <a:r>
              <a:rPr lang="cs-CZ" sz="8600" dirty="0" smtClean="0"/>
              <a:t>   včetně hudebního. </a:t>
            </a:r>
          </a:p>
          <a:p>
            <a:pPr algn="just">
              <a:buNone/>
            </a:pPr>
            <a:endParaRPr lang="cs-CZ" sz="8600" dirty="0" smtClean="0"/>
          </a:p>
          <a:p>
            <a:pPr algn="just">
              <a:buNone/>
            </a:pPr>
            <a:r>
              <a:rPr lang="cs-CZ" sz="9600" b="1" dirty="0" smtClean="0">
                <a:solidFill>
                  <a:schemeClr val="accent1"/>
                </a:solidFill>
              </a:rPr>
              <a:t> -</a:t>
            </a:r>
            <a:r>
              <a:rPr lang="cs-CZ" sz="8000" dirty="0" smtClean="0"/>
              <a:t> </a:t>
            </a:r>
            <a:r>
              <a:rPr lang="cs-CZ" sz="8600" dirty="0" smtClean="0"/>
              <a:t>Aby mohl studovat na hradeckém gymnáziu, musel </a:t>
            </a:r>
          </a:p>
          <a:p>
            <a:pPr algn="just">
              <a:buNone/>
            </a:pPr>
            <a:r>
              <a:rPr lang="cs-CZ" sz="8600" dirty="0" smtClean="0"/>
              <a:t>   si sám obstarat nějaký výdělek – a to hraním na klavír.</a:t>
            </a:r>
          </a:p>
          <a:p>
            <a:pPr algn="just">
              <a:buNone/>
            </a:pPr>
            <a:endParaRPr lang="cs-CZ" sz="8600" dirty="0" smtClean="0"/>
          </a:p>
          <a:p>
            <a:pPr algn="just">
              <a:buNone/>
            </a:pPr>
            <a:r>
              <a:rPr lang="cs-CZ" sz="9600" b="1" dirty="0" smtClean="0">
                <a:solidFill>
                  <a:schemeClr val="accent1"/>
                </a:solidFill>
              </a:rPr>
              <a:t>-</a:t>
            </a:r>
            <a:r>
              <a:rPr lang="cs-CZ" sz="8000" dirty="0" smtClean="0"/>
              <a:t> </a:t>
            </a:r>
            <a:r>
              <a:rPr lang="cs-CZ" sz="8600" dirty="0" smtClean="0"/>
              <a:t>Na toto gymnázium nastoupil roku 1825.</a:t>
            </a:r>
          </a:p>
          <a:p>
            <a:pPr>
              <a:buNone/>
            </a:pPr>
            <a:endParaRPr lang="cs-CZ" sz="6000" dirty="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412776"/>
            <a:ext cx="9073008" cy="59046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2400" b="1" dirty="0" smtClean="0"/>
          </a:p>
          <a:p>
            <a:pPr algn="just">
              <a:buNone/>
            </a:pPr>
            <a:r>
              <a:rPr lang="cs-CZ" sz="2400" b="1" dirty="0" smtClean="0"/>
              <a:t>   ŽIVOT K.J. ERBENA </a:t>
            </a:r>
          </a:p>
          <a:p>
            <a:pPr algn="just">
              <a:buNone/>
            </a:pPr>
            <a:r>
              <a:rPr lang="cs-CZ" sz="2800" b="1" dirty="0" smtClean="0">
                <a:solidFill>
                  <a:schemeClr val="accent1"/>
                </a:solidFill>
              </a:rPr>
              <a:t> -</a:t>
            </a:r>
            <a:r>
              <a:rPr lang="cs-CZ" sz="2400" dirty="0" smtClean="0"/>
              <a:t> </a:t>
            </a:r>
            <a:r>
              <a:rPr lang="cs-CZ" sz="2800" dirty="0" smtClean="0"/>
              <a:t>Roku 1831 nastoupil Erben na filozofickou fakultu v</a:t>
            </a:r>
          </a:p>
          <a:p>
            <a:pPr algn="just">
              <a:buNone/>
            </a:pPr>
            <a:r>
              <a:rPr lang="cs-CZ" sz="2800" dirty="0" smtClean="0"/>
              <a:t>   Praze. Zde také započal studium práv.</a:t>
            </a:r>
          </a:p>
          <a:p>
            <a:pPr algn="just">
              <a:buNone/>
            </a:pPr>
            <a:endParaRPr lang="cs-CZ" sz="3000" dirty="0" smtClean="0"/>
          </a:p>
          <a:p>
            <a:pPr algn="just">
              <a:buNone/>
            </a:pPr>
            <a:r>
              <a:rPr lang="cs-CZ" sz="2800" b="1" dirty="0" smtClean="0">
                <a:solidFill>
                  <a:schemeClr val="accent1"/>
                </a:solidFill>
              </a:rPr>
              <a:t> -</a:t>
            </a:r>
            <a:r>
              <a:rPr lang="cs-CZ" sz="2400" dirty="0" smtClean="0"/>
              <a:t> </a:t>
            </a:r>
            <a:r>
              <a:rPr lang="cs-CZ" sz="2800" dirty="0" smtClean="0"/>
              <a:t>Při tomto studiu se projevily jeho historické </a:t>
            </a:r>
          </a:p>
          <a:p>
            <a:pPr algn="just">
              <a:buNone/>
            </a:pPr>
            <a:r>
              <a:rPr lang="cs-CZ" sz="2800" dirty="0" smtClean="0"/>
              <a:t>   a přírodovědecké zájmy.V této době také Erben</a:t>
            </a:r>
          </a:p>
          <a:p>
            <a:pPr algn="just">
              <a:buNone/>
            </a:pPr>
            <a:r>
              <a:rPr lang="cs-CZ" sz="2800" dirty="0" smtClean="0"/>
              <a:t>   začal svými básněmi přispívat do  českých časopisů</a:t>
            </a:r>
            <a:r>
              <a:rPr lang="cs-CZ" sz="3000" dirty="0" smtClean="0"/>
              <a:t>.</a:t>
            </a:r>
          </a:p>
          <a:p>
            <a:pPr algn="just">
              <a:buNone/>
            </a:pPr>
            <a:endParaRPr lang="cs-CZ" sz="2800" dirty="0" smtClean="0"/>
          </a:p>
          <a:p>
            <a:pPr algn="just">
              <a:buNone/>
            </a:pPr>
            <a:r>
              <a:rPr lang="cs-CZ" sz="2800" dirty="0" smtClean="0"/>
              <a:t> </a:t>
            </a:r>
            <a:r>
              <a:rPr lang="cs-CZ" sz="2800" b="1" dirty="0" smtClean="0">
                <a:solidFill>
                  <a:schemeClr val="accent1"/>
                </a:solidFill>
              </a:rPr>
              <a:t> -</a:t>
            </a:r>
            <a:r>
              <a:rPr lang="cs-CZ" sz="2000" dirty="0" smtClean="0"/>
              <a:t> </a:t>
            </a:r>
            <a:r>
              <a:rPr lang="cs-CZ" sz="2800" dirty="0" smtClean="0"/>
              <a:t>Roku 1837, poté co dokončil svá právnická studia</a:t>
            </a:r>
            <a:endParaRPr lang="cs-CZ" sz="3000" b="1" dirty="0" smtClean="0"/>
          </a:p>
          <a:p>
            <a:pPr algn="just">
              <a:buNone/>
            </a:pPr>
            <a:endParaRPr lang="cs-CZ" sz="3000" b="1" dirty="0" smtClean="0"/>
          </a:p>
          <a:p>
            <a:pPr algn="just">
              <a:buNone/>
            </a:pPr>
            <a:r>
              <a:rPr lang="cs-CZ" sz="3000" dirty="0" smtClean="0"/>
              <a:t>	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412776"/>
            <a:ext cx="9073008" cy="590465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    ŽIVOT K.J. ERBENA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1"/>
                </a:solidFill>
              </a:rPr>
              <a:t>  - </a:t>
            </a:r>
            <a:r>
              <a:rPr lang="cs-CZ" sz="2800" dirty="0" smtClean="0"/>
              <a:t>Roku 1842 se Erben po téměř desetileté známosti </a:t>
            </a:r>
          </a:p>
          <a:p>
            <a:pPr>
              <a:buNone/>
            </a:pPr>
            <a:r>
              <a:rPr lang="cs-CZ" sz="2800" dirty="0" smtClean="0"/>
              <a:t>    oženil s Barborou Mečířovou.</a:t>
            </a:r>
          </a:p>
          <a:p>
            <a:pPr>
              <a:buFontTx/>
              <a:buChar char="-"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chemeClr val="accent1"/>
                </a:solidFill>
              </a:rPr>
              <a:t>  - </a:t>
            </a:r>
            <a:r>
              <a:rPr lang="cs-CZ" sz="2800" dirty="0" smtClean="0"/>
              <a:t>Byl jmenován překladatelem u zemské vlády archivářem města Prahy, Erben se také podílel na projektu vědeckého a kritického časopisu </a:t>
            </a:r>
            <a:r>
              <a:rPr lang="cs-CZ" sz="2800" i="1" dirty="0" smtClean="0"/>
              <a:t>Obzor</a:t>
            </a:r>
            <a:r>
              <a:rPr lang="cs-CZ" sz="2800" dirty="0" smtClean="0"/>
              <a:t>.</a:t>
            </a:r>
          </a:p>
          <a:p>
            <a:pPr>
              <a:buFontTx/>
              <a:buChar char="-"/>
            </a:pPr>
            <a:endParaRPr lang="cs-CZ" sz="2800" dirty="0" smtClean="0"/>
          </a:p>
          <a:p>
            <a:pPr>
              <a:buNone/>
            </a:pPr>
            <a:r>
              <a:rPr lang="cs-CZ" sz="2800" b="1" dirty="0" smtClean="0">
                <a:solidFill>
                  <a:schemeClr val="accent1"/>
                </a:solidFill>
              </a:rPr>
              <a:t>  - </a:t>
            </a:r>
            <a:r>
              <a:rPr lang="cs-CZ" sz="2800" dirty="0" smtClean="0"/>
              <a:t>Po smrti své první ženy v roce 1859 se oženil s Žofií Mastnou 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412776"/>
            <a:ext cx="9073008" cy="590465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sz="3400" b="1" dirty="0" smtClean="0"/>
          </a:p>
          <a:p>
            <a:pPr>
              <a:buNone/>
            </a:pPr>
            <a:r>
              <a:rPr lang="cs-CZ" sz="3800" b="1" dirty="0" smtClean="0"/>
              <a:t>DÍLO K.J. ERBENA</a:t>
            </a:r>
          </a:p>
          <a:p>
            <a:pPr>
              <a:buNone/>
            </a:pPr>
            <a:endParaRPr lang="cs-CZ" sz="3400" b="1" dirty="0" smtClean="0"/>
          </a:p>
          <a:p>
            <a:pPr algn="just">
              <a:buNone/>
            </a:pPr>
            <a:r>
              <a:rPr lang="cs-CZ" sz="5100" dirty="0" smtClean="0"/>
              <a:t>Těžiště svého odborného zájmu Erben spatřoval v edicích</a:t>
            </a:r>
          </a:p>
          <a:p>
            <a:pPr algn="just">
              <a:buNone/>
            </a:pPr>
            <a:r>
              <a:rPr lang="cs-CZ" sz="5100" dirty="0" smtClean="0"/>
              <a:t>folklórních materiálů, především českých lidových písní.</a:t>
            </a:r>
          </a:p>
          <a:p>
            <a:pPr algn="just">
              <a:buNone/>
            </a:pPr>
            <a:endParaRPr lang="cs-CZ" sz="5100" b="1" dirty="0" smtClean="0"/>
          </a:p>
          <a:p>
            <a:pPr algn="just">
              <a:buNone/>
            </a:pPr>
            <a:r>
              <a:rPr lang="cs-CZ" sz="5100" b="1" dirty="0" smtClean="0"/>
              <a:t>Díla:</a:t>
            </a:r>
            <a:r>
              <a:rPr lang="cs-CZ" sz="5100" i="1" dirty="0" smtClean="0"/>
              <a:t> </a:t>
            </a:r>
          </a:p>
          <a:p>
            <a:pPr algn="just"/>
            <a:r>
              <a:rPr lang="cs-CZ" sz="5100" i="1" dirty="0" smtClean="0"/>
              <a:t>Sto prostonárodních pohádek a pověstí</a:t>
            </a:r>
            <a:endParaRPr lang="cs-CZ" sz="5100" dirty="0" smtClean="0"/>
          </a:p>
          <a:p>
            <a:pPr algn="just"/>
            <a:r>
              <a:rPr lang="cs-CZ" sz="5100" i="1" dirty="0" smtClean="0"/>
              <a:t>Kytice z pověstí národních</a:t>
            </a:r>
            <a:r>
              <a:rPr lang="cs-CZ" sz="5100" dirty="0" smtClean="0"/>
              <a:t> (1853, rozšířené vyd.1861) </a:t>
            </a:r>
          </a:p>
          <a:p>
            <a:pPr algn="just"/>
            <a:r>
              <a:rPr lang="cs-CZ" sz="5100" i="1" dirty="0" smtClean="0"/>
              <a:t>Písně národní v Čechách</a:t>
            </a:r>
            <a:r>
              <a:rPr lang="cs-CZ" sz="5100" dirty="0" smtClean="0"/>
              <a:t>- obsahuje 500 písní</a:t>
            </a:r>
          </a:p>
          <a:p>
            <a:pPr algn="just"/>
            <a:r>
              <a:rPr lang="cs-CZ" sz="5100" i="1" dirty="0" smtClean="0"/>
              <a:t>Prostonárodní české písně a říkadla</a:t>
            </a:r>
            <a:r>
              <a:rPr lang="cs-CZ" sz="5100" dirty="0" smtClean="0"/>
              <a:t> (1864)</a:t>
            </a:r>
          </a:p>
          <a:p>
            <a:pPr algn="just">
              <a:buNone/>
            </a:pPr>
            <a:endParaRPr lang="cs-CZ" sz="5100" b="1" dirty="0" smtClean="0"/>
          </a:p>
          <a:p>
            <a:pPr>
              <a:buNone/>
            </a:pPr>
            <a:endParaRPr lang="cs-CZ" sz="5100" b="1" dirty="0" smtClean="0"/>
          </a:p>
          <a:p>
            <a:pPr>
              <a:buFontTx/>
              <a:buChar char="-"/>
            </a:pPr>
            <a:endParaRPr lang="cs-CZ" sz="2800" b="1" dirty="0" smtClean="0"/>
          </a:p>
          <a:p>
            <a:pPr>
              <a:buNone/>
            </a:pPr>
            <a:r>
              <a:rPr lang="cs-CZ" sz="2800" dirty="0" smtClean="0"/>
              <a:t>	</a:t>
            </a:r>
            <a:endParaRPr lang="cs-CZ" sz="2800" b="1" dirty="0" smtClean="0"/>
          </a:p>
          <a:p>
            <a:pPr>
              <a:buNone/>
            </a:pPr>
            <a:r>
              <a:rPr lang="cs-CZ" sz="3000" dirty="0" smtClean="0"/>
              <a:t>	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412776"/>
            <a:ext cx="9073008" cy="5904656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DÍLO K.J. ERBENA</a:t>
            </a:r>
          </a:p>
          <a:p>
            <a:pPr>
              <a:buNone/>
            </a:pPr>
            <a:r>
              <a:rPr lang="cs-CZ" sz="2800" dirty="0" smtClean="0"/>
              <a:t>Erben se nespokojil s tím, že by lidovou tvorbu pouze</a:t>
            </a:r>
          </a:p>
          <a:p>
            <a:pPr>
              <a:buNone/>
            </a:pPr>
            <a:r>
              <a:rPr lang="cs-CZ" sz="2800" dirty="0" smtClean="0"/>
              <a:t> sbíral, snažil se ji kriticky zkoumat a tím ji i ovlivňovat.</a:t>
            </a:r>
            <a:endParaRPr lang="cs-CZ" sz="2800" b="1" dirty="0" smtClean="0"/>
          </a:p>
          <a:p>
            <a:pPr>
              <a:buNone/>
            </a:pPr>
            <a:r>
              <a:rPr lang="cs-CZ" sz="3000" b="1" dirty="0" smtClean="0"/>
              <a:t>    Díla</a:t>
            </a:r>
            <a:r>
              <a:rPr lang="cs-CZ" sz="3000" dirty="0" smtClean="0"/>
              <a:t>:	</a:t>
            </a:r>
          </a:p>
          <a:p>
            <a:r>
              <a:rPr lang="cs-CZ" sz="2800" i="1" dirty="0" smtClean="0"/>
              <a:t>Mladší bratr</a:t>
            </a:r>
            <a:r>
              <a:rPr lang="cs-CZ" sz="2800" dirty="0" smtClean="0"/>
              <a:t> – vlastenecké dílo</a:t>
            </a:r>
          </a:p>
          <a:p>
            <a:r>
              <a:rPr lang="cs-CZ" sz="2800" i="1" dirty="0" smtClean="0"/>
              <a:t>Večer</a:t>
            </a:r>
            <a:r>
              <a:rPr lang="cs-CZ" sz="2800" dirty="0" smtClean="0"/>
              <a:t> – vlastenecké dílo</a:t>
            </a:r>
          </a:p>
          <a:p>
            <a:r>
              <a:rPr lang="cs-CZ" sz="2800" i="1" dirty="0" smtClean="0"/>
              <a:t>Tulák</a:t>
            </a:r>
            <a:endParaRPr lang="cs-CZ" sz="2800" dirty="0" smtClean="0"/>
          </a:p>
          <a:p>
            <a:r>
              <a:rPr lang="cs-CZ" sz="2800" i="1" dirty="0" smtClean="0"/>
              <a:t>Na hřbitově</a:t>
            </a:r>
            <a:endParaRPr lang="cs-CZ" sz="2800" dirty="0" smtClean="0"/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dirty="0" smtClean="0"/>
              <a:t>	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/>
              <a:t>Karel Jaromír Erben</a:t>
            </a:r>
            <a:endParaRPr lang="cs-CZ" sz="4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1412776"/>
            <a:ext cx="9073008" cy="59046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sz="2400" b="1" dirty="0" smtClean="0"/>
          </a:p>
          <a:p>
            <a:pPr algn="just">
              <a:buNone/>
            </a:pPr>
            <a:r>
              <a:rPr lang="cs-CZ" sz="2600" b="1" dirty="0" smtClean="0"/>
              <a:t>DÍLO K.J. ERBENA</a:t>
            </a:r>
          </a:p>
          <a:p>
            <a:pPr algn="just">
              <a:buNone/>
            </a:pPr>
            <a:endParaRPr lang="cs-CZ" sz="2400" b="1" dirty="0" smtClean="0"/>
          </a:p>
          <a:p>
            <a:pPr algn="just">
              <a:buNone/>
            </a:pPr>
            <a:r>
              <a:rPr lang="cs-CZ" sz="2800" b="1" dirty="0" smtClean="0"/>
              <a:t>Historická díla</a:t>
            </a:r>
          </a:p>
          <a:p>
            <a:pPr algn="just"/>
            <a:r>
              <a:rPr lang="cs-CZ" sz="2800" i="1" dirty="0" smtClean="0"/>
              <a:t>Rukopis musejní letopisů Kosmových</a:t>
            </a:r>
            <a:endParaRPr lang="cs-CZ" sz="2800" dirty="0" smtClean="0"/>
          </a:p>
          <a:p>
            <a:pPr algn="just"/>
            <a:r>
              <a:rPr lang="cs-CZ" sz="2800" i="1" dirty="0" smtClean="0"/>
              <a:t>Ondřej Puklice ze Vstruh</a:t>
            </a:r>
            <a:endParaRPr lang="cs-CZ" sz="2800" dirty="0" smtClean="0"/>
          </a:p>
          <a:p>
            <a:pPr algn="just"/>
            <a:r>
              <a:rPr lang="cs-CZ" sz="2800" i="1" dirty="0" smtClean="0"/>
              <a:t>Příspěvky k dějepisu českému, sebrané ze </a:t>
            </a:r>
          </a:p>
          <a:p>
            <a:pPr algn="just">
              <a:buNone/>
            </a:pPr>
            <a:r>
              <a:rPr lang="cs-CZ" sz="2800" i="1" dirty="0" smtClean="0"/>
              <a:t>    starých letopisů ruských</a:t>
            </a:r>
            <a:endParaRPr lang="cs-CZ" sz="2800" dirty="0" smtClean="0"/>
          </a:p>
          <a:p>
            <a:pPr algn="just"/>
            <a:r>
              <a:rPr lang="cs-CZ" sz="2800" i="1" dirty="0" smtClean="0"/>
              <a:t>Měsíčník hodin staročeských na Staroměstské radnici</a:t>
            </a:r>
            <a:endParaRPr lang="cs-CZ" sz="2800" dirty="0" smtClean="0"/>
          </a:p>
          <a:p>
            <a:pPr algn="just">
              <a:buNone/>
            </a:pPr>
            <a:endParaRPr lang="cs-CZ" sz="2800" dirty="0" smtClean="0"/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dirty="0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151</TotalTime>
  <Words>595</Words>
  <Application>Microsoft Office PowerPoint</Application>
  <PresentationFormat>Předvádění na obrazovce (4:3)</PresentationFormat>
  <Paragraphs>162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Karel Jaromír Erben</vt:lpstr>
      <vt:lpstr>Karel Jaromír Erben</vt:lpstr>
      <vt:lpstr>Karel Jaromír Erben</vt:lpstr>
      <vt:lpstr>Karel Jaromír Erben</vt:lpstr>
      <vt:lpstr>Karel Jaromír Erben</vt:lpstr>
      <vt:lpstr>Karel Jaromír Erben</vt:lpstr>
      <vt:lpstr>Karel Jaromír Erben</vt:lpstr>
      <vt:lpstr>Karel Jaromír Erben</vt:lpstr>
      <vt:lpstr>Karel Jaromír Erben</vt:lpstr>
      <vt:lpstr>Karel Jaromír Erben</vt:lpstr>
      <vt:lpstr>Karel Jaromír Erben</vt:lpstr>
      <vt:lpstr>Karel Jaromír Erben</vt:lpstr>
      <vt:lpstr>Karel Jaromír Erben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TEREZKA</dc:creator>
  <cp:lastModifiedBy>student</cp:lastModifiedBy>
  <cp:revision>57</cp:revision>
  <dcterms:created xsi:type="dcterms:W3CDTF">2012-05-13T19:10:45Z</dcterms:created>
  <dcterms:modified xsi:type="dcterms:W3CDTF">2014-02-05T13:33:13Z</dcterms:modified>
</cp:coreProperties>
</file>