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1866E3-E3B6-434B-8018-DEF4AB811CCF}" type="datetimeFigureOut">
              <a:rPr lang="cs-CZ" smtClean="0"/>
              <a:pPr/>
              <a:t>5.3.2014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Dítě v dnešním světě</a:t>
            </a:r>
            <a:br>
              <a:rPr lang="cs-CZ" dirty="0" smtClean="0"/>
            </a:br>
            <a:r>
              <a:rPr lang="cs-CZ" sz="3200" dirty="0" smtClean="0"/>
              <a:t>- obrat k dítěti v pedagogice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500306"/>
            <a:ext cx="7406640" cy="1571636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Epistemologická  východiska vyučování</a:t>
            </a:r>
          </a:p>
          <a:p>
            <a:r>
              <a:rPr lang="cs-CZ" sz="2400" b="1" smtClean="0"/>
              <a:t>Jaro </a:t>
            </a:r>
            <a:r>
              <a:rPr lang="cs-CZ" sz="2400" b="1" dirty="0" smtClean="0"/>
              <a:t>2014</a:t>
            </a:r>
          </a:p>
          <a:p>
            <a:r>
              <a:rPr lang="cs-CZ" sz="2400" b="1" dirty="0" smtClean="0"/>
              <a:t>H. Filová,  Kat. prim. pedagogiky </a:t>
            </a:r>
            <a:r>
              <a:rPr lang="cs-CZ" sz="2400" b="1" dirty="0" err="1" smtClean="0"/>
              <a:t>PdF</a:t>
            </a:r>
            <a:r>
              <a:rPr lang="cs-CZ" sz="2400" b="1" dirty="0" smtClean="0"/>
              <a:t> MU</a:t>
            </a:r>
            <a:endParaRPr lang="cs-CZ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je třeba uvažovat: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 si vlastně stojí dítě v naší (západní) kultuře</a:t>
            </a:r>
          </a:p>
          <a:p>
            <a:r>
              <a:rPr lang="cs-CZ" dirty="0" smtClean="0"/>
              <a:t>Jakými změnami v poslední době prošlo „pojetí dítěte“</a:t>
            </a:r>
          </a:p>
          <a:p>
            <a:r>
              <a:rPr lang="cs-CZ" dirty="0" smtClean="0"/>
              <a:t>Jaké to mělo dopady na školní vzdělávání dětí</a:t>
            </a:r>
          </a:p>
          <a:p>
            <a:r>
              <a:rPr lang="cs-CZ" dirty="0" smtClean="0"/>
              <a:t>Jaký je dnes oficiální obraz „dítěte školou povinného“ </a:t>
            </a:r>
          </a:p>
          <a:p>
            <a:r>
              <a:rPr lang="cs-CZ" dirty="0" smtClean="0"/>
              <a:t>Co z toho pro nás vyplývá jako pro budoucí učitele (1. st. ZŠ)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Pozice dítěte ve společnosti: všeobecné znepokojení </a:t>
            </a:r>
            <a:r>
              <a:rPr lang="cs-CZ" sz="2400" dirty="0" smtClean="0"/>
              <a:t>(</a:t>
            </a:r>
            <a:r>
              <a:rPr lang="cs-CZ" sz="2400" dirty="0" err="1" smtClean="0"/>
              <a:t>Helus</a:t>
            </a:r>
            <a:r>
              <a:rPr lang="cs-CZ" sz="2400" dirty="0" smtClean="0"/>
              <a:t> 2OO4, s. 63) – důvody: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Přílišná </a:t>
            </a:r>
            <a:r>
              <a:rPr lang="cs-CZ" sz="2400" dirty="0" err="1" smtClean="0"/>
              <a:t>medializovanost</a:t>
            </a:r>
            <a:r>
              <a:rPr lang="cs-CZ" sz="2400" dirty="0" smtClean="0"/>
              <a:t> života dítěte </a:t>
            </a:r>
            <a:r>
              <a:rPr lang="cs-CZ" sz="2000" i="1" dirty="0" smtClean="0"/>
              <a:t>(počítače, </a:t>
            </a:r>
            <a:r>
              <a:rPr lang="cs-CZ" sz="2000" i="1" dirty="0" err="1" smtClean="0"/>
              <a:t>Tv</a:t>
            </a:r>
            <a:r>
              <a:rPr lang="cs-CZ" sz="2000" i="1" dirty="0" smtClean="0"/>
              <a:t>, informace, nekontrolované zkušenosti, quasi-realita,…) </a:t>
            </a:r>
            <a:r>
              <a:rPr lang="cs-CZ" sz="2400" dirty="0" smtClean="0"/>
              <a:t>–  narušení pozornosti, citlivosti na zážitky, redukce řeči, agresivita a ztráta sebekontroly v chování, karikovaná představa dětství (dětství má mít svou vážnost, hloubku a důstojnost)</a:t>
            </a:r>
          </a:p>
          <a:p>
            <a:r>
              <a:rPr lang="cs-CZ" sz="2400" dirty="0" smtClean="0"/>
              <a:t>Konzumní dětství – spotřebitelský životní styl, reklama</a:t>
            </a:r>
          </a:p>
          <a:p>
            <a:r>
              <a:rPr lang="cs-CZ" sz="2400" dirty="0" err="1" smtClean="0"/>
              <a:t>Jedináčkovství</a:t>
            </a:r>
            <a:endParaRPr lang="cs-CZ" sz="2400" dirty="0" smtClean="0"/>
          </a:p>
          <a:p>
            <a:r>
              <a:rPr lang="cs-CZ" sz="2400" dirty="0" smtClean="0"/>
              <a:t>„opečovávání „ X zanedbávání</a:t>
            </a:r>
          </a:p>
          <a:p>
            <a:r>
              <a:rPr lang="cs-CZ" sz="2400" dirty="0" err="1" smtClean="0"/>
              <a:t>Scholarizace</a:t>
            </a:r>
            <a:r>
              <a:rPr lang="cs-CZ" sz="2400" dirty="0" smtClean="0"/>
              <a:t> dětství – škola = určující součást života dítěte</a:t>
            </a:r>
          </a:p>
          <a:p>
            <a:r>
              <a:rPr lang="cs-CZ" sz="2400" dirty="0" smtClean="0"/>
              <a:t>Emociální přetíženost</a:t>
            </a:r>
          </a:p>
          <a:p>
            <a:r>
              <a:rPr lang="cs-CZ" sz="2400" dirty="0" smtClean="0"/>
              <a:t>Agresivita  (brutalita) x viktimizace (dítě v pozici oběti)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Objevování dítěte: každé dítě je cenná osobnost v každé fázi svého vývoje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Osobnostní pojetí dítěte – </a:t>
            </a:r>
            <a:r>
              <a:rPr lang="cs-CZ" sz="2200" dirty="0" smtClean="0"/>
              <a:t>3 charakteristiky</a:t>
            </a:r>
            <a:r>
              <a:rPr lang="cs-CZ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Helus</a:t>
            </a:r>
            <a:r>
              <a:rPr lang="cs-CZ" sz="1600" dirty="0" smtClean="0"/>
              <a:t> 2004, s. 91):</a:t>
            </a:r>
          </a:p>
          <a:p>
            <a:pPr>
              <a:buNone/>
            </a:pPr>
            <a:r>
              <a:rPr lang="cs-CZ" dirty="0" smtClean="0"/>
              <a:t>1.Odkázanost </a:t>
            </a:r>
            <a:r>
              <a:rPr lang="cs-CZ" sz="2400" dirty="0" smtClean="0"/>
              <a:t>– uspokojování potřeb dítěte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dospívání = vymaňování se z odkázanosti</a:t>
            </a:r>
          </a:p>
          <a:p>
            <a:pPr>
              <a:buNone/>
            </a:pPr>
            <a:r>
              <a:rPr lang="cs-CZ" dirty="0" smtClean="0"/>
              <a:t>2. Směřování</a:t>
            </a:r>
          </a:p>
          <a:p>
            <a:pPr>
              <a:buNone/>
            </a:pPr>
            <a:r>
              <a:rPr lang="cs-CZ" dirty="0" smtClean="0"/>
              <a:t> – k dospělosti</a:t>
            </a:r>
          </a:p>
          <a:p>
            <a:pPr>
              <a:buNone/>
            </a:pPr>
            <a:r>
              <a:rPr lang="cs-CZ" dirty="0" smtClean="0"/>
              <a:t> – k </a:t>
            </a:r>
            <a:r>
              <a:rPr lang="cs-CZ" dirty="0" err="1" smtClean="0"/>
              <a:t>sebepojetí</a:t>
            </a:r>
            <a:r>
              <a:rPr lang="cs-CZ" dirty="0" smtClean="0"/>
              <a:t> a  autentičnosti</a:t>
            </a:r>
          </a:p>
          <a:p>
            <a:pPr>
              <a:buNone/>
            </a:pPr>
            <a:r>
              <a:rPr lang="cs-CZ" dirty="0" smtClean="0"/>
              <a:t> – k nezávislosti</a:t>
            </a:r>
          </a:p>
          <a:p>
            <a:pPr>
              <a:buNone/>
            </a:pPr>
            <a:r>
              <a:rPr lang="cs-CZ" dirty="0" smtClean="0"/>
              <a:t>3. Potenciality růstu a rozvoje (vnitřní možnosti)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Osobnostní zřetele v přístupu k dítěti: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Zřetel k celistvosti osobnosti</a:t>
            </a:r>
          </a:p>
          <a:p>
            <a:r>
              <a:rPr lang="cs-CZ" dirty="0" smtClean="0"/>
              <a:t>Zřetel k zaměřenosti osobnosti</a:t>
            </a:r>
          </a:p>
          <a:p>
            <a:r>
              <a:rPr lang="cs-CZ" dirty="0" smtClean="0"/>
              <a:t>Zřetel k mezilidským vztahům</a:t>
            </a:r>
          </a:p>
          <a:p>
            <a:r>
              <a:rPr lang="cs-CZ" dirty="0" smtClean="0"/>
              <a:t>Zřetel k pohlaví (</a:t>
            </a:r>
            <a:r>
              <a:rPr lang="cs-CZ" dirty="0" err="1" smtClean="0"/>
              <a:t>gender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Zřetel k identitě</a:t>
            </a:r>
          </a:p>
          <a:p>
            <a:r>
              <a:rPr lang="cs-CZ" dirty="0" smtClean="0"/>
              <a:t>Zřetel k autoregulaci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Humanistická psychologie a pohled na dítě v situaci výchovy a vzdělání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Výchova jako pomoc jedinci při jeho rozvoji a růstu</a:t>
            </a:r>
          </a:p>
          <a:p>
            <a:r>
              <a:rPr lang="cs-CZ" sz="2400" dirty="0" smtClean="0"/>
              <a:t>Výchova a vzdělávání jako realizace vnitřních potencí</a:t>
            </a:r>
          </a:p>
          <a:p>
            <a:r>
              <a:rPr lang="cs-CZ" sz="2400" dirty="0" smtClean="0"/>
              <a:t>Dětské potřeby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pyramida</a:t>
            </a:r>
          </a:p>
          <a:p>
            <a:pPr>
              <a:buNone/>
            </a:pPr>
            <a:r>
              <a:rPr lang="cs-CZ" u="sng" dirty="0" smtClean="0"/>
              <a:t>Nároky na učitele:</a:t>
            </a:r>
          </a:p>
          <a:p>
            <a:pPr>
              <a:buNone/>
            </a:pPr>
            <a:r>
              <a:rPr lang="cs-CZ" sz="2400" dirty="0" smtClean="0"/>
              <a:t>Pedagogické kompetence: vše ku prospěchu dítěte</a:t>
            </a:r>
          </a:p>
          <a:p>
            <a:pPr>
              <a:buNone/>
            </a:pPr>
            <a:r>
              <a:rPr lang="cs-CZ" sz="2400" dirty="0" smtClean="0"/>
              <a:t>(překonat rutinní prakticismus) a význam pedagogické reflexe a sebereflexe</a:t>
            </a:r>
          </a:p>
          <a:p>
            <a:pPr>
              <a:buNone/>
            </a:pPr>
            <a:r>
              <a:rPr lang="cs-CZ" sz="2400" dirty="0" smtClean="0"/>
              <a:t>Pedagogické ctnosti (4) – </a:t>
            </a:r>
            <a:r>
              <a:rPr lang="cs-CZ" sz="2400" dirty="0" err="1" smtClean="0"/>
              <a:t>Křivohlavý</a:t>
            </a:r>
            <a:r>
              <a:rPr lang="cs-CZ" sz="2400" dirty="0" smtClean="0"/>
              <a:t> : </a:t>
            </a:r>
          </a:p>
          <a:p>
            <a:pPr>
              <a:buFontTx/>
              <a:buChar char="-"/>
            </a:pPr>
            <a:r>
              <a:rPr lang="cs-CZ" sz="2400" dirty="0" smtClean="0"/>
              <a:t>pedagogická láska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moudrost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odvaha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důvěryhodnost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Vychovávat = věřit v možnost zlepšení </a:t>
            </a:r>
            <a:r>
              <a:rPr lang="cs-CZ" sz="2700" dirty="0" smtClean="0"/>
              <a:t>(</a:t>
            </a:r>
            <a:r>
              <a:rPr lang="cs-CZ" sz="2700" dirty="0" err="1" smtClean="0"/>
              <a:t>Feuerstein</a:t>
            </a:r>
            <a:r>
              <a:rPr lang="cs-CZ" sz="2700" smtClean="0"/>
              <a:t>  in </a:t>
            </a:r>
            <a:r>
              <a:rPr lang="cs-CZ" sz="2700" dirty="0" err="1" smtClean="0"/>
              <a:t>Laniado</a:t>
            </a:r>
            <a:r>
              <a:rPr lang="cs-CZ" sz="2700" dirty="0" smtClean="0"/>
              <a:t>, 2004, s. 27)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u="sng" dirty="0" smtClean="0"/>
              <a:t>5 postojů dobrého vychovatele</a:t>
            </a:r>
            <a:r>
              <a:rPr lang="cs-CZ" dirty="0" smtClean="0"/>
              <a:t>:</a:t>
            </a:r>
          </a:p>
          <a:p>
            <a:r>
              <a:rPr lang="cs-CZ" dirty="0" smtClean="0"/>
              <a:t>Lidské bytosti se mohou měnit</a:t>
            </a:r>
          </a:p>
          <a:p>
            <a:r>
              <a:rPr lang="cs-CZ" dirty="0" smtClean="0"/>
              <a:t>Měnit se může i osoba, kterou vychovávám</a:t>
            </a:r>
          </a:p>
          <a:p>
            <a:r>
              <a:rPr lang="cs-CZ" dirty="0" smtClean="0"/>
              <a:t>Mohu změnit osobu, kterou vychovávám</a:t>
            </a:r>
          </a:p>
          <a:p>
            <a:r>
              <a:rPr lang="cs-CZ" dirty="0" smtClean="0"/>
              <a:t>Já sám/sama se mohu (a musím) měnit</a:t>
            </a:r>
          </a:p>
          <a:p>
            <a:r>
              <a:rPr lang="cs-CZ" dirty="0" smtClean="0"/>
              <a:t>Společnost může (a musí) být měněna jednotlivci, z nichž se skládá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HELUS, Z. Dítě v osobnostním pojetí. Praha : Portál, 2004.</a:t>
            </a:r>
          </a:p>
          <a:p>
            <a:pPr>
              <a:buNone/>
            </a:pPr>
            <a:r>
              <a:rPr lang="cs-CZ" dirty="0" smtClean="0"/>
              <a:t>LANIADO, N. Jak odmalička rozvíjet inteligenci dětí. Praha : Portál, 2004.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538</TotalTime>
  <Words>457</Words>
  <Application>Microsoft Office PowerPoint</Application>
  <PresentationFormat>Předvádění na obrazovce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Dítě v dnešním světě - obrat k dítěti v pedagogice</vt:lpstr>
      <vt:lpstr>O čem je třeba uvažovat:</vt:lpstr>
      <vt:lpstr>Pozice dítěte ve společnosti: všeobecné znepokojení (Helus 2OO4, s. 63) – důvody: </vt:lpstr>
      <vt:lpstr>Objevování dítěte: každé dítě je cenná osobnost v každé fázi svého vývoje</vt:lpstr>
      <vt:lpstr>Osobnostní zřetele v přístupu k dítěti:</vt:lpstr>
      <vt:lpstr>Humanistická psychologie a pohled na dítě v situaci výchovy a vzdělání</vt:lpstr>
      <vt:lpstr>Vychovávat = věřit v možnost zlepšení (Feuerstein  in Laniado, 2004, s. 27)</vt:lpstr>
      <vt:lpstr>Literatura: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v dnešním světě - obrat k dítěti v pedagogice</dc:title>
  <dc:creator>filova</dc:creator>
  <cp:lastModifiedBy>lektor</cp:lastModifiedBy>
  <cp:revision>32</cp:revision>
  <dcterms:created xsi:type="dcterms:W3CDTF">2009-02-20T09:35:21Z</dcterms:created>
  <dcterms:modified xsi:type="dcterms:W3CDTF">2014-03-05T15:33:51Z</dcterms:modified>
</cp:coreProperties>
</file>