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47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38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75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24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6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38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93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09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3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80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00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DEE41-83FE-43CF-B90F-92E2BC8AA6C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0927D-14C1-481F-A4AE-1CDEF03A7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4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Co potřebujeme k interpretaci výrazové tvorby?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412776"/>
            <a:ext cx="6400800" cy="1752600"/>
          </a:xfrm>
        </p:spPr>
        <p:txBody>
          <a:bodyPr/>
          <a:lstStyle/>
          <a:p>
            <a:r>
              <a:rPr lang="cs-CZ" dirty="0" smtClean="0"/>
              <a:t>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42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Tvůrčí aktivita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Vyžaduje: </a:t>
            </a:r>
            <a:r>
              <a:rPr lang="cs-CZ" sz="3000" i="1" dirty="0" smtClean="0">
                <a:solidFill>
                  <a:schemeClr val="accent3">
                    <a:lumMod val="75000"/>
                  </a:schemeClr>
                </a:solidFill>
              </a:rPr>
              <a:t>aktivitu, trpělivost, nezdolnost a sebekázeň</a:t>
            </a:r>
            <a:r>
              <a:rPr lang="cs-CZ" sz="3000" dirty="0" smtClean="0"/>
              <a:t>, </a:t>
            </a:r>
          </a:p>
          <a:p>
            <a:pPr marL="0" indent="0">
              <a:buNone/>
            </a:pPr>
            <a:r>
              <a:rPr lang="cs-CZ" dirty="0" smtClean="0"/>
              <a:t>Projevují se v ní: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------------------</a:t>
            </a:r>
            <a:r>
              <a:rPr lang="cs-CZ" u="sng" dirty="0" smtClean="0"/>
              <a:t>osobní dispozice</a:t>
            </a:r>
            <a:r>
              <a:rPr lang="cs-CZ" dirty="0" smtClean="0"/>
              <a:t>------------------------------------------------------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Psychické funkce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„Já“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vědomí –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„já vím“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vůle –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„já chci“</a:t>
            </a:r>
          </a:p>
          <a:p>
            <a:pPr marL="0" indent="0">
              <a:buNone/>
            </a:pPr>
            <a:r>
              <a:rPr lang="cs-CZ" dirty="0" smtClean="0"/>
              <a:t> - mobilita –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„já mohu“</a:t>
            </a:r>
          </a:p>
          <a:p>
            <a:pPr marL="0" indent="0">
              <a:buNone/>
            </a:pPr>
            <a:endParaRPr lang="cs-CZ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 smtClean="0"/>
              <a:t>-------------------</a:t>
            </a:r>
            <a:r>
              <a:rPr lang="cs-CZ" u="sng" dirty="0" smtClean="0"/>
              <a:t>nevědomé procesy</a:t>
            </a:r>
            <a:r>
              <a:rPr lang="cs-CZ" dirty="0" smtClean="0"/>
              <a:t>-</a:t>
            </a:r>
            <a:r>
              <a:rPr lang="cs-CZ" i="1" dirty="0" smtClean="0"/>
              <a:t>------------------------------------------------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Interpretace nám otevírá bránu do našeho vnitřního světa – slouží k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sebepoznávání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24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Tvořivě výrazová výchova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budovat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realistický 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</a:rPr>
              <a:t>sebeobraz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osiluje snahu otevřít se vnějšímu světu –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prostředek komunikace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dirty="0"/>
              <a:t>p</a:t>
            </a:r>
            <a:r>
              <a:rPr lang="cs-CZ" dirty="0" smtClean="0"/>
              <a:t>odporuje úsilí o autonomii a stabilitu vnitřního psychického já – 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uvědomování si sebe samého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2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Identifikace a distance v tvorbě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u="sng" dirty="0" smtClean="0"/>
              <a:t>Prožitková identifikace se zážitkem 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„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pohlcenost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“</a:t>
            </a:r>
          </a:p>
          <a:p>
            <a:pPr marL="0" indent="0" algn="ctr">
              <a:buNone/>
            </a:pPr>
            <a:r>
              <a:rPr lang="cs-CZ" dirty="0" smtClean="0"/>
              <a:t>citové východisko veškerých hodnotících soudů</a:t>
            </a:r>
          </a:p>
          <a:p>
            <a:pPr marL="0" indent="0" algn="ctr">
              <a:buNone/>
            </a:pPr>
            <a:r>
              <a:rPr lang="cs-CZ" sz="2800" dirty="0" smtClean="0"/>
              <a:t>(Jaký to na mě má vliv? Co mi to přináší? K čemu to je?)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u="sng" dirty="0" smtClean="0"/>
              <a:t>Poznávací distance spojená s reflexí zážitku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„nazíravý odstup“</a:t>
            </a:r>
          </a:p>
          <a:p>
            <a:pPr marL="0" indent="0" algn="ctr">
              <a:buNone/>
            </a:pPr>
            <a:r>
              <a:rPr lang="cs-CZ" dirty="0" smtClean="0"/>
              <a:t>rozumová reflexe výrazového zážitku</a:t>
            </a:r>
          </a:p>
          <a:p>
            <a:pPr marL="0" indent="0" algn="ctr">
              <a:buNone/>
            </a:pPr>
            <a:r>
              <a:rPr lang="cs-CZ" sz="2800" dirty="0" smtClean="0"/>
              <a:t>(Co to je? K čemu to patří? K čemu se to vztahuje?)</a:t>
            </a:r>
          </a:p>
          <a:p>
            <a:pPr marL="0" indent="0"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348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Porozumění a chápání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Chápat formu </a:t>
            </a:r>
            <a:r>
              <a:rPr lang="cs-CZ" dirty="0" smtClean="0"/>
              <a:t>– sžít se s ní, „přivést k řeči“ svoje vlastní a prožitkové síly – je spojeno s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identifikací</a:t>
            </a:r>
            <a:r>
              <a:rPr lang="cs-CZ" dirty="0" smtClean="0"/>
              <a:t> se světem, empatii ke světu (viz video Síla empatie).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Porozumět formě</a:t>
            </a:r>
            <a:r>
              <a:rPr lang="cs-CZ" dirty="0" smtClean="0"/>
              <a:t> – znamená odhalit její významy, umět ji pojmenovat, vysvětlit -vyžaduje poznávací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distanci</a:t>
            </a:r>
            <a:r>
              <a:rPr lang="cs-CZ" dirty="0" smtClean="0"/>
              <a:t> a vede ke porozumění světa.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7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Mezi obsahem a formou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>
          <a:xfrm>
            <a:off x="1043608" y="1790463"/>
            <a:ext cx="1440160" cy="2952328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F</a:t>
            </a:r>
          </a:p>
          <a:p>
            <a:pPr algn="ctr"/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o</a:t>
            </a:r>
          </a:p>
          <a:p>
            <a:pPr algn="ctr"/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r</a:t>
            </a:r>
          </a:p>
          <a:p>
            <a:pPr algn="ctr"/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m</a:t>
            </a:r>
          </a:p>
          <a:p>
            <a:pPr algn="ctr"/>
            <a:r>
              <a:rPr lang="cs-CZ" sz="3200" dirty="0">
                <a:solidFill>
                  <a:schemeClr val="accent3">
                    <a:lumMod val="50000"/>
                  </a:schemeClr>
                </a:solidFill>
              </a:rPr>
              <a:t>a</a:t>
            </a:r>
            <a:endParaRPr lang="cs-CZ" sz="32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772816"/>
            <a:ext cx="1463167" cy="29751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Vývojový diagram: postup 7"/>
          <p:cNvSpPr/>
          <p:nvPr/>
        </p:nvSpPr>
        <p:spPr>
          <a:xfrm>
            <a:off x="5220072" y="1790463"/>
            <a:ext cx="1440159" cy="1584176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ROZUMĚT</a:t>
            </a:r>
          </a:p>
          <a:p>
            <a:pPr algn="ctr"/>
            <a:r>
              <a:rPr lang="cs-CZ" dirty="0" smtClean="0"/>
              <a:t>„VÍM“</a:t>
            </a:r>
            <a:endParaRPr lang="cs-CZ" dirty="0"/>
          </a:p>
        </p:txBody>
      </p:sp>
      <p:sp>
        <p:nvSpPr>
          <p:cNvPr id="11" name="Vývojový diagram: postup 10"/>
          <p:cNvSpPr/>
          <p:nvPr/>
        </p:nvSpPr>
        <p:spPr>
          <a:xfrm>
            <a:off x="5220072" y="3248980"/>
            <a:ext cx="1440159" cy="1476164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CHÁPAT</a:t>
            </a:r>
          </a:p>
          <a:p>
            <a:pPr algn="ctr"/>
            <a:r>
              <a:rPr lang="cs-CZ" dirty="0" smtClean="0"/>
              <a:t>„CÍTÍM“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059832" y="2060848"/>
            <a:ext cx="180020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  <a:r>
              <a:rPr lang="cs-CZ" dirty="0" smtClean="0"/>
              <a:t>yšlenky, slova</a:t>
            </a:r>
          </a:p>
          <a:p>
            <a:pPr algn="ctr"/>
            <a:r>
              <a:rPr lang="cs-CZ" dirty="0" smtClean="0"/>
              <a:t>(distance)</a:t>
            </a:r>
            <a:endParaRPr lang="cs-CZ" dirty="0"/>
          </a:p>
        </p:txBody>
      </p:sp>
      <p:sp>
        <p:nvSpPr>
          <p:cNvPr id="12" name="Vývojový diagram: postup 11"/>
          <p:cNvSpPr/>
          <p:nvPr/>
        </p:nvSpPr>
        <p:spPr>
          <a:xfrm>
            <a:off x="3059832" y="3789040"/>
            <a:ext cx="1800200" cy="648072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(identifikace)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rožitky, výrazy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236296" y="1911247"/>
            <a:ext cx="43204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O</a:t>
            </a:r>
          </a:p>
          <a:p>
            <a:r>
              <a:rPr lang="cs-CZ" sz="3200" dirty="0" smtClean="0">
                <a:solidFill>
                  <a:schemeClr val="bg1"/>
                </a:solidFill>
              </a:rPr>
              <a:t>b</a:t>
            </a:r>
          </a:p>
          <a:p>
            <a:r>
              <a:rPr lang="cs-CZ" sz="3200" dirty="0" smtClean="0">
                <a:solidFill>
                  <a:schemeClr val="bg1"/>
                </a:solidFill>
              </a:rPr>
              <a:t>s</a:t>
            </a:r>
          </a:p>
          <a:p>
            <a:r>
              <a:rPr lang="cs-CZ" sz="3200" dirty="0">
                <a:solidFill>
                  <a:schemeClr val="bg1"/>
                </a:solidFill>
              </a:rPr>
              <a:t>a</a:t>
            </a:r>
            <a:endParaRPr lang="cs-CZ" sz="3200" dirty="0" smtClean="0">
              <a:solidFill>
                <a:schemeClr val="bg1"/>
              </a:solidFill>
            </a:endParaRPr>
          </a:p>
          <a:p>
            <a:r>
              <a:rPr lang="cs-CZ" sz="3200" dirty="0" smtClean="0">
                <a:solidFill>
                  <a:schemeClr val="bg1"/>
                </a:solidFill>
              </a:rPr>
              <a:t>h</a:t>
            </a:r>
          </a:p>
          <a:p>
            <a:endParaRPr lang="cs-CZ" dirty="0"/>
          </a:p>
        </p:txBody>
      </p:sp>
      <p:cxnSp>
        <p:nvCxnSpPr>
          <p:cNvPr id="15" name="Přímá spojnice se šipkou 14"/>
          <p:cNvCxnSpPr>
            <a:endCxn id="12" idx="1"/>
          </p:cNvCxnSpPr>
          <p:nvPr/>
        </p:nvCxnSpPr>
        <p:spPr>
          <a:xfrm>
            <a:off x="2483768" y="411307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10" idx="3"/>
          </p:cNvCxnSpPr>
          <p:nvPr/>
        </p:nvCxnSpPr>
        <p:spPr>
          <a:xfrm>
            <a:off x="4860032" y="23848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0" idx="1"/>
          </p:cNvCxnSpPr>
          <p:nvPr/>
        </p:nvCxnSpPr>
        <p:spPr>
          <a:xfrm flipH="1">
            <a:off x="2483768" y="238488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12" idx="3"/>
          </p:cNvCxnSpPr>
          <p:nvPr/>
        </p:nvCxnSpPr>
        <p:spPr>
          <a:xfrm flipH="1">
            <a:off x="4860032" y="411307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971600" y="5229200"/>
            <a:ext cx="7244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Výrazová tvorba je nástrojem, který propůjčuje obsahům</a:t>
            </a:r>
          </a:p>
          <a:p>
            <a:pPr algn="ctr"/>
            <a:r>
              <a:rPr lang="cs-CZ" sz="2400" dirty="0" smtClean="0"/>
              <a:t> – konceptům zřetelnou, účinnou a přiléhavou formu </a:t>
            </a:r>
          </a:p>
          <a:p>
            <a:pPr algn="ctr"/>
            <a:r>
              <a:rPr lang="cs-CZ" sz="2400" dirty="0" smtClean="0"/>
              <a:t>a tak zviditelňuje jejich existenci.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80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Použitá literatura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Slavík, J. (1994). </a:t>
            </a:r>
            <a:r>
              <a:rPr lang="cs-CZ" sz="2400" i="1" dirty="0" smtClean="0"/>
              <a:t>Kapitoly z výtvarné výchova II. (hodnota, osobnost, motivace)</a:t>
            </a:r>
            <a:r>
              <a:rPr lang="cs-CZ" sz="2400" dirty="0" smtClean="0"/>
              <a:t>. Praha: Univerzita Karlova.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131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319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Co potřebujeme k interpretaci výrazové tvorby?</vt:lpstr>
      <vt:lpstr>Tvůrčí aktivita </vt:lpstr>
      <vt:lpstr>Tvořivě výrazová výchova</vt:lpstr>
      <vt:lpstr>Identifikace a distance v tvorbě</vt:lpstr>
      <vt:lpstr>Porozumění a chápání</vt:lpstr>
      <vt:lpstr>Mezi obsahem a formou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Macarátek</dc:creator>
  <cp:lastModifiedBy>Macarátek</cp:lastModifiedBy>
  <cp:revision>12</cp:revision>
  <dcterms:created xsi:type="dcterms:W3CDTF">2014-02-18T23:54:09Z</dcterms:created>
  <dcterms:modified xsi:type="dcterms:W3CDTF">2014-02-19T07:12:30Z</dcterms:modified>
</cp:coreProperties>
</file>