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AFA-9B11-4772-A0CF-80AA49D007C7}" type="datetimeFigureOut">
              <a:rPr lang="cs-CZ" smtClean="0"/>
              <a:pPr/>
              <a:t>15.6.2014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0F5A136-7213-45AF-903E-280E42C545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AFA-9B11-4772-A0CF-80AA49D007C7}" type="datetimeFigureOut">
              <a:rPr lang="cs-CZ" smtClean="0"/>
              <a:pPr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A136-7213-45AF-903E-280E42C54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AFA-9B11-4772-A0CF-80AA49D007C7}" type="datetimeFigureOut">
              <a:rPr lang="cs-CZ" smtClean="0"/>
              <a:pPr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A136-7213-45AF-903E-280E42C54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AFA-9B11-4772-A0CF-80AA49D007C7}" type="datetimeFigureOut">
              <a:rPr lang="cs-CZ" smtClean="0"/>
              <a:pPr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A136-7213-45AF-903E-280E42C545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AFA-9B11-4772-A0CF-80AA49D007C7}" type="datetimeFigureOut">
              <a:rPr lang="cs-CZ" smtClean="0"/>
              <a:pPr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F5A136-7213-45AF-903E-280E42C54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AFA-9B11-4772-A0CF-80AA49D007C7}" type="datetimeFigureOut">
              <a:rPr lang="cs-CZ" smtClean="0"/>
              <a:pPr/>
              <a:t>15.6.2014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A136-7213-45AF-903E-280E42C545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AFA-9B11-4772-A0CF-80AA49D007C7}" type="datetimeFigureOut">
              <a:rPr lang="cs-CZ" smtClean="0"/>
              <a:pPr/>
              <a:t>15.6.2014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A136-7213-45AF-903E-280E42C545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AFA-9B11-4772-A0CF-80AA49D007C7}" type="datetimeFigureOut">
              <a:rPr lang="cs-CZ" smtClean="0"/>
              <a:pPr/>
              <a:t>15.6.2014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A136-7213-45AF-903E-280E42C54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AFA-9B11-4772-A0CF-80AA49D007C7}" type="datetimeFigureOut">
              <a:rPr lang="cs-CZ" smtClean="0"/>
              <a:pPr/>
              <a:t>15.6.2014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A136-7213-45AF-903E-280E42C54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AFA-9B11-4772-A0CF-80AA49D007C7}" type="datetimeFigureOut">
              <a:rPr lang="cs-CZ" smtClean="0"/>
              <a:pPr/>
              <a:t>15.6.2014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A136-7213-45AF-903E-280E42C545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AFA-9B11-4772-A0CF-80AA49D007C7}" type="datetimeFigureOut">
              <a:rPr lang="cs-CZ" smtClean="0"/>
              <a:pPr/>
              <a:t>15.6.2014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F5A136-7213-45AF-903E-280E42C545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AADAFA-9B11-4772-A0CF-80AA49D007C7}" type="datetimeFigureOut">
              <a:rPr lang="cs-CZ" smtClean="0"/>
              <a:pPr/>
              <a:t>15.6.2014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0F5A136-7213-45AF-903E-280E42C54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Výuka předmětů o přírodě a společnosti ve Španělsku</a:t>
            </a:r>
            <a:endParaRPr lang="cs-CZ" dirty="0"/>
          </a:p>
        </p:txBody>
      </p:sp>
      <p:pic>
        <p:nvPicPr>
          <p:cNvPr id="1026" name="Picture 2" descr="C:\Users\anna\AppData\Local\Microsoft\Windows\Temporary Internet Files\Content.IE5\XJG5NX1J\MC90038969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429000"/>
            <a:ext cx="2294463" cy="264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SC043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19164" y="952483"/>
            <a:ext cx="6477045" cy="48577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DSC043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78695" y="964389"/>
            <a:ext cx="6572296" cy="492922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Profesní příprava učitelů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Čtyřleté studium</a:t>
            </a:r>
          </a:p>
          <a:p>
            <a:r>
              <a:rPr lang="cs-CZ" dirty="0" smtClean="0"/>
              <a:t>Povinné kurzy:</a:t>
            </a:r>
          </a:p>
          <a:p>
            <a:pPr lvl="1"/>
            <a:r>
              <a:rPr lang="cs-CZ" sz="2000" dirty="0" smtClean="0"/>
              <a:t>Historické a kulturní dědictví a jeho didaktika (2. semestr)</a:t>
            </a:r>
          </a:p>
          <a:p>
            <a:pPr lvl="1"/>
            <a:r>
              <a:rPr lang="cs-CZ" sz="2000" dirty="0" smtClean="0"/>
              <a:t>Didaktika věd o společnosti (3. semestr)</a:t>
            </a:r>
          </a:p>
          <a:p>
            <a:pPr lvl="1"/>
            <a:r>
              <a:rPr lang="es-ES" sz="2000" dirty="0" smtClean="0"/>
              <a:t>Didáctica de las Ciencias Experimentales</a:t>
            </a:r>
            <a:r>
              <a:rPr lang="cs-CZ" sz="2000" dirty="0" smtClean="0"/>
              <a:t> (5., 6. semestr)</a:t>
            </a:r>
          </a:p>
          <a:p>
            <a:pPr lvl="1"/>
            <a:r>
              <a:rPr lang="cs-CZ" sz="2000" dirty="0" smtClean="0"/>
              <a:t>Kultura Andalusie (7. semestr)</a:t>
            </a:r>
          </a:p>
          <a:p>
            <a:pPr lvl="1"/>
            <a:r>
              <a:rPr lang="es-ES" sz="2000" dirty="0" smtClean="0"/>
              <a:t>Experimental Sciences and Transversal Subjects</a:t>
            </a:r>
            <a:r>
              <a:rPr lang="cs-CZ" sz="2000" dirty="0" smtClean="0"/>
              <a:t> (7. semestr)</a:t>
            </a:r>
          </a:p>
          <a:p>
            <a:pPr lvl="1"/>
            <a:r>
              <a:rPr lang="cs-CZ" sz="2000" dirty="0" smtClean="0"/>
              <a:t>Náboženství, kultura a hodnoty (7. semestr)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Soukromé školy x státní školy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Škola San </a:t>
            </a:r>
            <a:r>
              <a:rPr lang="cs-CZ" dirty="0" err="1" smtClean="0"/>
              <a:t>Isidro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Soukromá katolická (ve Španělsku cca 50 %)</a:t>
            </a:r>
          </a:p>
          <a:p>
            <a:r>
              <a:rPr lang="cs-CZ" dirty="0" smtClean="0"/>
              <a:t>Mateřská škola + Základní škola – 1. i 2. stupeň</a:t>
            </a:r>
          </a:p>
          <a:p>
            <a:endParaRPr lang="cs-CZ" dirty="0" smtClean="0"/>
          </a:p>
        </p:txBody>
      </p:sp>
      <p:pic>
        <p:nvPicPr>
          <p:cNvPr id="4" name="Obrázek 3" descr="DSC04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714620"/>
            <a:ext cx="4643438" cy="3482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Fotografie-0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191029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 descr="DSC04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290"/>
            <a:ext cx="4214810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 descr="DSC04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876"/>
            <a:ext cx="4143372" cy="3107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ek 8" descr="Fotografie-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71876"/>
            <a:ext cx="4143404" cy="3107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Primární vzdělávání – 3 cykly</a:t>
            </a:r>
          </a:p>
          <a:p>
            <a:r>
              <a:rPr lang="cs-CZ" dirty="0" smtClean="0"/>
              <a:t>Problémy s kurikulem: časté změny</a:t>
            </a:r>
          </a:p>
          <a:p>
            <a:r>
              <a:rPr lang="cs-CZ" dirty="0" smtClean="0"/>
              <a:t>Denní rozvrh: </a:t>
            </a:r>
            <a:r>
              <a:rPr lang="cs-CZ" sz="2200" dirty="0" smtClean="0"/>
              <a:t>9:00 – 11:15, 11:45 – 14:00</a:t>
            </a:r>
          </a:p>
          <a:p>
            <a:r>
              <a:rPr lang="cs-CZ" dirty="0" smtClean="0"/>
              <a:t>Předměty na 1. st. ZŠ</a:t>
            </a:r>
          </a:p>
          <a:p>
            <a:pPr lvl="1"/>
            <a:r>
              <a:rPr lang="cs-CZ" sz="2200" dirty="0" err="1" smtClean="0"/>
              <a:t>Matemáticas</a:t>
            </a:r>
            <a:r>
              <a:rPr lang="cs-CZ" sz="2200" dirty="0" smtClean="0"/>
              <a:t> (5,6,5)</a:t>
            </a:r>
          </a:p>
          <a:p>
            <a:pPr lvl="1"/>
            <a:r>
              <a:rPr lang="cs-CZ" sz="2200" dirty="0" err="1" smtClean="0"/>
              <a:t>Educación</a:t>
            </a:r>
            <a:r>
              <a:rPr lang="cs-CZ" sz="2200" dirty="0" smtClean="0"/>
              <a:t> </a:t>
            </a:r>
            <a:r>
              <a:rPr lang="cs-CZ" sz="2200" dirty="0" err="1" smtClean="0"/>
              <a:t>artística</a:t>
            </a:r>
            <a:r>
              <a:rPr lang="cs-CZ" sz="2200" dirty="0" smtClean="0"/>
              <a:t> (3,3,3)</a:t>
            </a:r>
          </a:p>
          <a:p>
            <a:pPr lvl="1"/>
            <a:r>
              <a:rPr lang="cs-CZ" sz="2200" dirty="0" err="1" smtClean="0"/>
              <a:t>Lengua</a:t>
            </a:r>
            <a:r>
              <a:rPr lang="cs-CZ" sz="2200" dirty="0" smtClean="0"/>
              <a:t> (9,8,8)</a:t>
            </a:r>
          </a:p>
          <a:p>
            <a:pPr lvl="1"/>
            <a:r>
              <a:rPr lang="cs-CZ" sz="2200" dirty="0" err="1" smtClean="0"/>
              <a:t>Inglés</a:t>
            </a:r>
            <a:r>
              <a:rPr lang="cs-CZ" sz="2200" dirty="0" smtClean="0"/>
              <a:t> (3,4,4)</a:t>
            </a:r>
          </a:p>
          <a:p>
            <a:pPr lvl="1"/>
            <a:r>
              <a:rPr lang="cs-CZ" sz="2200" dirty="0" err="1" smtClean="0"/>
              <a:t>Educación</a:t>
            </a:r>
            <a:r>
              <a:rPr lang="cs-CZ" sz="2200" dirty="0" smtClean="0"/>
              <a:t> </a:t>
            </a:r>
            <a:r>
              <a:rPr lang="cs-CZ" sz="2200" dirty="0" err="1" smtClean="0"/>
              <a:t>física</a:t>
            </a:r>
            <a:r>
              <a:rPr lang="cs-CZ" sz="2200" dirty="0" smtClean="0"/>
              <a:t> (3,3,3)</a:t>
            </a:r>
          </a:p>
          <a:p>
            <a:pPr lvl="1"/>
            <a:r>
              <a:rPr lang="cs-CZ" sz="2200" dirty="0" err="1" smtClean="0"/>
              <a:t>Religión</a:t>
            </a:r>
            <a:r>
              <a:rPr lang="cs-CZ" sz="2200" dirty="0" smtClean="0"/>
              <a:t> (3,3,3)</a:t>
            </a:r>
          </a:p>
          <a:p>
            <a:pPr lvl="1"/>
            <a:r>
              <a:rPr lang="cs-CZ" sz="2200" b="1" dirty="0" err="1" smtClean="0"/>
              <a:t>Conocimiento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del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médio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natural</a:t>
            </a:r>
            <a:r>
              <a:rPr lang="cs-CZ" sz="2200" b="1" dirty="0" smtClean="0"/>
              <a:t>, </a:t>
            </a:r>
            <a:r>
              <a:rPr lang="cs-CZ" sz="2200" b="1" dirty="0" err="1" smtClean="0"/>
              <a:t>social</a:t>
            </a:r>
            <a:r>
              <a:rPr lang="cs-CZ" sz="2200" b="1" dirty="0" smtClean="0"/>
              <a:t> y </a:t>
            </a:r>
            <a:r>
              <a:rPr lang="cs-CZ" sz="2200" b="1" dirty="0" err="1" smtClean="0"/>
              <a:t>cultural</a:t>
            </a:r>
            <a:r>
              <a:rPr lang="cs-CZ" sz="2200" b="1" dirty="0" smtClean="0"/>
              <a:t> (5,5,4)</a:t>
            </a:r>
          </a:p>
          <a:p>
            <a:pPr lvl="1"/>
            <a:r>
              <a:rPr lang="cs-CZ" sz="2200" b="1" dirty="0" err="1" smtClean="0"/>
              <a:t>Educación</a:t>
            </a:r>
            <a:r>
              <a:rPr lang="cs-CZ" sz="2200" b="1" dirty="0" smtClean="0"/>
              <a:t> para la </a:t>
            </a:r>
            <a:r>
              <a:rPr lang="cs-CZ" sz="2200" b="1" dirty="0" err="1" smtClean="0"/>
              <a:t>ciudadanía</a:t>
            </a:r>
            <a:r>
              <a:rPr lang="cs-CZ" sz="2200" b="1" dirty="0" smtClean="0"/>
              <a:t> y los </a:t>
            </a:r>
            <a:r>
              <a:rPr lang="cs-CZ" sz="2200" b="1" dirty="0" err="1" smtClean="0"/>
              <a:t>derechos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humanos</a:t>
            </a:r>
            <a:r>
              <a:rPr lang="cs-CZ" sz="2200" b="1" dirty="0" smtClean="0"/>
              <a:t> (3. cyklus – 1.5)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Předměty o přírodě a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Práce s učebnicí, mapou, </a:t>
            </a:r>
            <a:r>
              <a:rPr lang="cs-CZ" dirty="0" err="1" smtClean="0"/>
              <a:t>memorizování</a:t>
            </a:r>
            <a:endParaRPr lang="cs-CZ" dirty="0" smtClean="0"/>
          </a:p>
          <a:p>
            <a:r>
              <a:rPr lang="cs-CZ" dirty="0" smtClean="0"/>
              <a:t>Učebnice rozdělená na okruhy, po každém okruhu test (systém známkování: 0 – 10)</a:t>
            </a:r>
          </a:p>
          <a:p>
            <a:r>
              <a:rPr lang="cs-CZ" dirty="0" smtClean="0"/>
              <a:t>Rozdíl učebnic pro 1. a 2.-3. cyklus</a:t>
            </a:r>
          </a:p>
          <a:p>
            <a:r>
              <a:rPr lang="cs-CZ" dirty="0" smtClean="0"/>
              <a:t>Principy ve výuce:</a:t>
            </a:r>
          </a:p>
          <a:p>
            <a:pPr lvl="1"/>
            <a:r>
              <a:rPr lang="cs-CZ" dirty="0" smtClean="0"/>
              <a:t>Regionální princip – dán učebnicí</a:t>
            </a:r>
          </a:p>
          <a:p>
            <a:pPr lvl="1"/>
            <a:r>
              <a:rPr lang="cs-CZ" dirty="0" smtClean="0"/>
              <a:t>Fenologický princip – nedodržován!</a:t>
            </a:r>
          </a:p>
          <a:p>
            <a:pPr lvl="1"/>
            <a:r>
              <a:rPr lang="cs-CZ" dirty="0" smtClean="0"/>
              <a:t>Princip aktuálnosti - ?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SC042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3171" y="285728"/>
            <a:ext cx="8583671" cy="6437754"/>
          </a:xfrm>
        </p:spPr>
      </p:pic>
      <p:sp>
        <p:nvSpPr>
          <p:cNvPr id="5" name="TextovéPole 4"/>
          <p:cNvSpPr txBox="1"/>
          <p:nvPr/>
        </p:nvSpPr>
        <p:spPr>
          <a:xfrm>
            <a:off x="285720" y="28572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</a:rPr>
              <a:t>4. třída</a:t>
            </a:r>
            <a:endParaRPr lang="cs-CZ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SC042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94061"/>
            <a:ext cx="8572560" cy="642942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SC043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345384" y="1012015"/>
            <a:ext cx="6381795" cy="4786346"/>
          </a:xfrm>
        </p:spPr>
      </p:pic>
      <p:sp>
        <p:nvSpPr>
          <p:cNvPr id="5" name="TextovéPole 4"/>
          <p:cNvSpPr txBox="1"/>
          <p:nvPr/>
        </p:nvSpPr>
        <p:spPr>
          <a:xfrm>
            <a:off x="357158" y="57148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1. třída</a:t>
            </a:r>
            <a:endParaRPr lang="cs-CZ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</TotalTime>
  <Words>252</Words>
  <Application>Microsoft Office PowerPoint</Application>
  <PresentationFormat>Předvádění na obrazovce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Jmění</vt:lpstr>
      <vt:lpstr>Výuka předmětů o přírodě a společnosti ve Španělsku</vt:lpstr>
      <vt:lpstr>Systém vzdělávání</vt:lpstr>
      <vt:lpstr>Škola San Isidro</vt:lpstr>
      <vt:lpstr>Snímek 4</vt:lpstr>
      <vt:lpstr>Systém vzdělávání</vt:lpstr>
      <vt:lpstr>Předměty o přírodě a společnosti</vt:lpstr>
      <vt:lpstr>Snímek 7</vt:lpstr>
      <vt:lpstr>Snímek 8</vt:lpstr>
      <vt:lpstr>Snímek 9</vt:lpstr>
      <vt:lpstr>Snímek 10</vt:lpstr>
      <vt:lpstr>Snímek 11</vt:lpstr>
      <vt:lpstr>Profesní příprava učitelů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Výuka předmětů o přírodě a společnosti ve Španělsku</dc:title>
  <dc:creator>Anička</dc:creator>
  <cp:lastModifiedBy>Anička</cp:lastModifiedBy>
  <cp:revision>11</cp:revision>
  <dcterms:created xsi:type="dcterms:W3CDTF">2014-05-26T08:28:14Z</dcterms:created>
  <dcterms:modified xsi:type="dcterms:W3CDTF">2014-06-15T14:08:42Z</dcterms:modified>
</cp:coreProperties>
</file>