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handoutMasterIdLst>
    <p:handoutMasterId r:id="rId15"/>
  </p:handoutMasterIdLst>
  <p:sldIdLst>
    <p:sldId id="256" r:id="rId2"/>
    <p:sldId id="257" r:id="rId3"/>
    <p:sldId id="258" r:id="rId4"/>
    <p:sldId id="268" r:id="rId5"/>
    <p:sldId id="265" r:id="rId6"/>
    <p:sldId id="259" r:id="rId7"/>
    <p:sldId id="260" r:id="rId8"/>
    <p:sldId id="262" r:id="rId9"/>
    <p:sldId id="261" r:id="rId10"/>
    <p:sldId id="263" r:id="rId11"/>
    <p:sldId id="264" r:id="rId12"/>
    <p:sldId id="266" r:id="rId13"/>
    <p:sldId id="267" r:id="rId14"/>
  </p:sldIdLst>
  <p:sldSz cx="9144000" cy="6858000" type="screen4x3"/>
  <p:notesSz cx="6662738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6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773488" y="0"/>
            <a:ext cx="28876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E6E685-03B6-4AD4-90C8-901C4EA48664}" type="datetimeFigureOut">
              <a:rPr lang="cs-CZ" smtClean="0"/>
              <a:pPr/>
              <a:t>29.3.2014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8876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773488" y="9428163"/>
            <a:ext cx="2887662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7333E-FDEA-4F4E-B1F2-0BA2F230856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oramenný trojúhelník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7D217AAB-528C-449E-B328-77FC8B1AF05C}" type="datetimeFigureOut">
              <a:rPr lang="cs-CZ" smtClean="0"/>
              <a:pPr/>
              <a:t>29.3.2014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600871E8-F2CF-4893-A248-0E98DD33869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17AAB-528C-449E-B328-77FC8B1AF05C}" type="datetimeFigureOut">
              <a:rPr lang="cs-CZ" smtClean="0"/>
              <a:pPr/>
              <a:t>29.3.2014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871E8-F2CF-4893-A248-0E98DD33869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17AAB-528C-449E-B328-77FC8B1AF05C}" type="datetimeFigureOut">
              <a:rPr lang="cs-CZ" smtClean="0"/>
              <a:pPr/>
              <a:t>29.3.2014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871E8-F2CF-4893-A248-0E98DD33869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7D217AAB-528C-449E-B328-77FC8B1AF05C}" type="datetimeFigureOut">
              <a:rPr lang="cs-CZ" smtClean="0"/>
              <a:pPr/>
              <a:t>29.3.2014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871E8-F2CF-4893-A248-0E98DD33869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úhlý trojúhelník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ovnoramenný trojúhelník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7D217AAB-528C-449E-B328-77FC8B1AF05C}" type="datetimeFigureOut">
              <a:rPr lang="cs-CZ" smtClean="0"/>
              <a:pPr/>
              <a:t>29.3.2014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600871E8-F2CF-4893-A248-0E98DD338698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1" name="Přímá spojovací čára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čára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7D217AAB-528C-449E-B328-77FC8B1AF05C}" type="datetimeFigureOut">
              <a:rPr lang="cs-CZ" smtClean="0"/>
              <a:pPr/>
              <a:t>29.3.2014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600871E8-F2CF-4893-A248-0E98DD33869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7D217AAB-528C-449E-B328-77FC8B1AF05C}" type="datetimeFigureOut">
              <a:rPr lang="cs-CZ" smtClean="0"/>
              <a:pPr/>
              <a:t>29.3.2014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600871E8-F2CF-4893-A248-0E98DD33869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17AAB-528C-449E-B328-77FC8B1AF05C}" type="datetimeFigureOut">
              <a:rPr lang="cs-CZ" smtClean="0"/>
              <a:pPr/>
              <a:t>29.3.2014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871E8-F2CF-4893-A248-0E98DD33869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7D217AAB-528C-449E-B328-77FC8B1AF05C}" type="datetimeFigureOut">
              <a:rPr lang="cs-CZ" smtClean="0"/>
              <a:pPr/>
              <a:t>29.3.2014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600871E8-F2CF-4893-A248-0E98DD33869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7D217AAB-528C-449E-B328-77FC8B1AF05C}" type="datetimeFigureOut">
              <a:rPr lang="cs-CZ" smtClean="0"/>
              <a:pPr/>
              <a:t>29.3.2014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600871E8-F2CF-4893-A248-0E98DD33869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7D217AAB-528C-449E-B328-77FC8B1AF05C}" type="datetimeFigureOut">
              <a:rPr lang="cs-CZ" smtClean="0"/>
              <a:pPr/>
              <a:t>29.3.2014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600871E8-F2CF-4893-A248-0E98DD33869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avoúhlý trojúhelník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čára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7D217AAB-528C-449E-B328-77FC8B1AF05C}" type="datetimeFigureOut">
              <a:rPr lang="cs-CZ" smtClean="0"/>
              <a:pPr/>
              <a:t>29.3.2014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600871E8-F2CF-4893-A248-0E98DD338698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eronica.cz/?id=354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sopevneni.xf.cz/Prirucka/Prirucka-nacrt.htm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0641" t="14007" r="22959" b="17357"/>
          <a:stretch>
            <a:fillRect/>
          </a:stretch>
        </p:blipFill>
        <p:spPr bwMode="auto">
          <a:xfrm>
            <a:off x="0" y="-1"/>
            <a:ext cx="9144000" cy="6889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371600" y="4293097"/>
            <a:ext cx="7772400" cy="1944215"/>
          </a:xfrm>
          <a:noFill/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k-SK" b="1" cap="all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Využití panoramatického náčrtu </a:t>
            </a:r>
            <a:r>
              <a:rPr lang="sk-SK" b="1" cap="all" dirty="0" err="1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ve</a:t>
            </a:r>
            <a:r>
              <a:rPr lang="sk-SK" b="1" cap="all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sk-SK" b="1" cap="all" dirty="0" err="1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výuce</a:t>
            </a:r>
            <a:r>
              <a:rPr lang="sk-SK" b="1" cap="all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 geografie</a:t>
            </a:r>
            <a:endParaRPr lang="cs-CZ" b="1" cap="all" dirty="0">
              <a:ln w="0"/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6237312"/>
            <a:ext cx="3131840" cy="620688"/>
          </a:xfrm>
        </p:spPr>
        <p:txBody>
          <a:bodyPr>
            <a:normAutofit/>
          </a:bodyPr>
          <a:lstStyle/>
          <a:p>
            <a:pPr algn="ctr"/>
            <a:r>
              <a:rPr lang="cs-CZ" sz="12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Eduard </a:t>
            </a:r>
            <a:r>
              <a:rPr lang="cs-CZ" sz="1200" dirty="0" err="1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Hofmann</a:t>
            </a:r>
            <a:r>
              <a:rPr lang="cs-CZ" sz="12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2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&amp;</a:t>
            </a:r>
            <a:r>
              <a:rPr lang="cs-CZ" sz="12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Hana Svobodová </a:t>
            </a:r>
          </a:p>
          <a:p>
            <a:pPr algn="ctr"/>
            <a:r>
              <a:rPr lang="cs-CZ" sz="12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Katedra geografie </a:t>
            </a:r>
            <a:r>
              <a:rPr lang="cs-CZ" sz="1200" dirty="0" err="1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PdF</a:t>
            </a:r>
            <a:r>
              <a:rPr lang="cs-CZ" sz="12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MU, Brno</a:t>
            </a:r>
            <a:endParaRPr lang="cs-CZ" sz="12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obr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8" y="0"/>
            <a:ext cx="8790758" cy="3140968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6" name="Zástupný symbol pro obsah 3" descr="Krtiny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02687" y="3140968"/>
            <a:ext cx="8334155" cy="3717033"/>
          </a:xfrm>
          <a:ln>
            <a:solidFill>
              <a:srgbClr val="00B0F0"/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285720" y="3071810"/>
            <a:ext cx="285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Mnohem snadněji se zachycuje menší území. 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36512" y="116632"/>
            <a:ext cx="8229600" cy="1399032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cs-CZ" b="1" cap="all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Závěr</a:t>
            </a:r>
            <a:endParaRPr lang="cs-CZ" b="1" cap="all" dirty="0">
              <a:ln w="0"/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43808" y="404664"/>
            <a:ext cx="5976664" cy="6050144"/>
          </a:xfrm>
        </p:spPr>
        <p:txBody>
          <a:bodyPr>
            <a:noAutofit/>
          </a:bodyPr>
          <a:lstStyle/>
          <a:p>
            <a:pPr>
              <a:buClr>
                <a:srgbClr val="00B0F0"/>
              </a:buClr>
            </a:pPr>
            <a:r>
              <a:rPr lang="cs-CZ" sz="1800" dirty="0" smtClean="0"/>
              <a:t>Výukou v městské krajině prošlo od května do října 2012 40 žáků ZŠ, 4 účastníci světové ZO a více než 100 studentů učitelství pro první a druhý stupeň ZŠ</a:t>
            </a:r>
          </a:p>
          <a:p>
            <a:pPr>
              <a:buClr>
                <a:srgbClr val="00B0F0"/>
              </a:buClr>
            </a:pPr>
            <a:endParaRPr lang="cs-CZ" sz="1000" dirty="0" smtClean="0"/>
          </a:p>
          <a:p>
            <a:pPr>
              <a:buClr>
                <a:srgbClr val="00B0F0"/>
              </a:buClr>
            </a:pPr>
            <a:r>
              <a:rPr lang="cs-CZ" sz="18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Výřez krajiny technikou panoramatického náčrtu nikdy předtím nezpracovávali</a:t>
            </a:r>
          </a:p>
          <a:p>
            <a:pPr>
              <a:buClr>
                <a:srgbClr val="00B0F0"/>
              </a:buClr>
            </a:pPr>
            <a:endParaRPr lang="cs-CZ" sz="10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>
              <a:buClr>
                <a:srgbClr val="00B0F0"/>
              </a:buClr>
            </a:pPr>
            <a:r>
              <a:rPr lang="cs-CZ" sz="1800" dirty="0" smtClean="0"/>
              <a:t>Z jejich reakcí a výsledků však bylo patrné, že je práce bavila! </a:t>
            </a:r>
            <a:r>
              <a:rPr lang="cs-CZ" sz="1800" i="1" dirty="0" smtClean="0"/>
              <a:t>(A nás </a:t>
            </a:r>
            <a:r>
              <a:rPr lang="cs-CZ" sz="1800" i="1" dirty="0" err="1" smtClean="0"/>
              <a:t>také</a:t>
            </a:r>
            <a:r>
              <a:rPr lang="cs-CZ" sz="1800" i="1" dirty="0" smtClean="0">
                <a:sym typeface="Wingdings" pitchFamily="2" charset="2"/>
              </a:rPr>
              <a:t> </a:t>
            </a:r>
            <a:r>
              <a:rPr lang="cs-CZ" sz="1800" i="1" dirty="0" smtClean="0"/>
              <a:t>)</a:t>
            </a:r>
          </a:p>
          <a:p>
            <a:pPr>
              <a:buClr>
                <a:srgbClr val="00B0F0"/>
              </a:buClr>
            </a:pPr>
            <a:endParaRPr lang="cs-CZ" sz="1000" i="1" dirty="0" smtClean="0"/>
          </a:p>
          <a:p>
            <a:pPr>
              <a:buClr>
                <a:srgbClr val="00B0F0"/>
              </a:buClr>
            </a:pPr>
            <a:r>
              <a:rPr lang="cs-CZ" sz="2000" dirty="0" smtClean="0"/>
              <a:t>U tohoto stylu výuky k bližšímu poznání učitele a žáka </a:t>
            </a:r>
            <a:r>
              <a:rPr lang="cs-CZ" sz="2000" i="1" dirty="0" smtClean="0"/>
              <a:t>(často učitel objeví některé vlastnosti a schopnosti žáka/studenta až v terénu)</a:t>
            </a:r>
          </a:p>
          <a:p>
            <a:pPr>
              <a:buClr>
                <a:srgbClr val="00B0F0"/>
              </a:buClr>
            </a:pPr>
            <a:endParaRPr lang="cs-CZ" sz="1050" dirty="0" smtClean="0"/>
          </a:p>
          <a:p>
            <a:pPr>
              <a:buClr>
                <a:srgbClr val="00B0F0"/>
              </a:buClr>
            </a:pPr>
            <a:r>
              <a:rPr lang="cs-CZ" sz="2000" dirty="0" smtClean="0"/>
              <a:t>Tato výuka vede k rozvoji myšlení a ne k memorování určitých faktů. Je to výuka, na kterou nejsme tak úplně zvyklí. Je to výuka s </a:t>
            </a:r>
            <a:r>
              <a:rPr lang="cs-CZ" sz="2000" cap="all" dirty="0" smtClean="0"/>
              <a:t>otevřeným koncem</a:t>
            </a:r>
            <a:r>
              <a:rPr lang="cs-CZ" sz="2000" dirty="0" smtClean="0"/>
              <a:t>…</a:t>
            </a:r>
            <a:endParaRPr lang="cs-CZ" sz="2000" b="1" dirty="0" smtClean="0"/>
          </a:p>
        </p:txBody>
      </p:sp>
      <p:pic>
        <p:nvPicPr>
          <p:cNvPr id="5" name="Obrázek 4" descr="P1100120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27163" r="34250"/>
          <a:stretch>
            <a:fillRect/>
          </a:stretch>
        </p:blipFill>
        <p:spPr>
          <a:xfrm>
            <a:off x="144016" y="1340768"/>
            <a:ext cx="2771800" cy="53874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67494"/>
            <a:ext cx="8229600" cy="1399032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cs-CZ" b="1" cap="all" dirty="0" smtClean="0">
                <a:ln w="0">
                  <a:noFill/>
                </a:ln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A co dál…?</a:t>
            </a:r>
            <a:endParaRPr lang="cs-CZ" b="1" cap="all" dirty="0">
              <a:ln w="0">
                <a:noFill/>
              </a:ln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060848"/>
            <a:ext cx="6768752" cy="4797152"/>
          </a:xfrm>
        </p:spPr>
        <p:txBody>
          <a:bodyPr>
            <a:normAutofit fontScale="47500" lnSpcReduction="20000"/>
          </a:bodyPr>
          <a:lstStyle/>
          <a:p>
            <a:pPr>
              <a:buClr>
                <a:srgbClr val="00B0F0"/>
              </a:buClr>
            </a:pPr>
            <a:r>
              <a:rPr lang="cs-CZ" sz="3800" dirty="0" smtClean="0"/>
              <a:t>Možná se bude použití této techniky zdát v dnešní době zastaralé a nevhodné, opak je pravdou</a:t>
            </a:r>
          </a:p>
          <a:p>
            <a:pPr>
              <a:buClr>
                <a:srgbClr val="00B0F0"/>
              </a:buClr>
            </a:pPr>
            <a:endParaRPr lang="cs-CZ" sz="3800" dirty="0" smtClean="0"/>
          </a:p>
          <a:p>
            <a:pPr>
              <a:buClr>
                <a:srgbClr val="00B0F0"/>
              </a:buClr>
            </a:pPr>
            <a:r>
              <a:rPr lang="cs-CZ" sz="3800" dirty="0" smtClean="0"/>
              <a:t>Zaměřování a zakreslování významných bodových objektů, linií a ploch se používalo v armádě pro zaměřování strategických objektů v krajině</a:t>
            </a:r>
          </a:p>
          <a:p>
            <a:pPr>
              <a:buClr>
                <a:srgbClr val="00B0F0"/>
              </a:buClr>
            </a:pPr>
            <a:endParaRPr lang="cs-CZ" sz="3800" dirty="0" smtClean="0"/>
          </a:p>
          <a:p>
            <a:pPr>
              <a:buClr>
                <a:srgbClr val="00B0F0"/>
              </a:buClr>
            </a:pPr>
            <a:r>
              <a:rPr lang="cs-CZ" sz="3800" b="1" dirty="0" smtClean="0"/>
              <a:t>Pro účely výuky je tvorba náčrtů pouze počátkem k dalším činnostem </a:t>
            </a:r>
            <a:r>
              <a:rPr lang="cs-CZ" sz="3800" dirty="0" smtClean="0"/>
              <a:t>v městské krajině, např.:</a:t>
            </a:r>
          </a:p>
          <a:p>
            <a:pPr>
              <a:buClr>
                <a:srgbClr val="00B0F0"/>
              </a:buClr>
            </a:pPr>
            <a:endParaRPr lang="cs-CZ" sz="3800" dirty="0" smtClean="0"/>
          </a:p>
          <a:p>
            <a:pPr lvl="1">
              <a:buClr>
                <a:srgbClr val="00B0F0"/>
              </a:buClr>
            </a:pPr>
            <a:r>
              <a:rPr lang="cs-CZ" sz="3800" dirty="0" smtClean="0"/>
              <a:t>Určení diferencovaných rolí jednotlivých částí městské krajiny, sledování proměn krajiny</a:t>
            </a:r>
          </a:p>
          <a:p>
            <a:pPr lvl="1">
              <a:buClr>
                <a:srgbClr val="00B0F0"/>
              </a:buClr>
            </a:pPr>
            <a:endParaRPr lang="cs-CZ" sz="1100" dirty="0" smtClean="0"/>
          </a:p>
          <a:p>
            <a:pPr lvl="1">
              <a:buClr>
                <a:srgbClr val="00B0F0"/>
              </a:buClr>
            </a:pPr>
            <a:endParaRPr lang="cs-CZ" sz="1100" dirty="0" smtClean="0"/>
          </a:p>
          <a:p>
            <a:pPr lvl="1">
              <a:buClr>
                <a:srgbClr val="00B0F0"/>
              </a:buClr>
            </a:pPr>
            <a:r>
              <a:rPr lang="cs-CZ" sz="3800" dirty="0" smtClean="0"/>
              <a:t>Srovnání minulých a současných průmyslových aktivit</a:t>
            </a:r>
          </a:p>
          <a:p>
            <a:pPr lvl="1">
              <a:buClr>
                <a:srgbClr val="00B0F0"/>
              </a:buClr>
            </a:pPr>
            <a:endParaRPr lang="cs-CZ" sz="1100" dirty="0" smtClean="0"/>
          </a:p>
          <a:p>
            <a:pPr lvl="1">
              <a:buClr>
                <a:srgbClr val="00B0F0"/>
              </a:buClr>
            </a:pPr>
            <a:r>
              <a:rPr lang="cs-CZ" sz="3800" b="1" dirty="0" smtClean="0"/>
              <a:t>Tato činnost může být také odpovědí na časté otázky učitelů – co máme učit v geografii průmyslu? </a:t>
            </a:r>
          </a:p>
          <a:p>
            <a:pPr lvl="1"/>
            <a:endParaRPr lang="cs-CZ" sz="3700" dirty="0" smtClean="0"/>
          </a:p>
          <a:p>
            <a:endParaRPr lang="cs-CZ" b="1" dirty="0" smtClean="0"/>
          </a:p>
          <a:p>
            <a:endParaRPr lang="cs-CZ" dirty="0"/>
          </a:p>
        </p:txBody>
      </p:sp>
      <p:pic>
        <p:nvPicPr>
          <p:cNvPr id="4" name="Obrázek 3" descr="P1090729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t="23750" b="23750"/>
          <a:stretch>
            <a:fillRect/>
          </a:stretch>
        </p:blipFill>
        <p:spPr>
          <a:xfrm>
            <a:off x="4275787" y="0"/>
            <a:ext cx="4868213" cy="1916832"/>
          </a:xfrm>
          <a:prstGeom prst="rect">
            <a:avLst/>
          </a:prstGeom>
        </p:spPr>
      </p:pic>
      <p:pic>
        <p:nvPicPr>
          <p:cNvPr id="6" name="Obrázek 5" descr="P1100839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r="29543"/>
          <a:stretch>
            <a:fillRect/>
          </a:stretch>
        </p:blipFill>
        <p:spPr>
          <a:xfrm>
            <a:off x="6804248" y="2348880"/>
            <a:ext cx="2194072" cy="4153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t="5625" r="18794" b="66320"/>
          <a:stretch>
            <a:fillRect/>
          </a:stretch>
        </p:blipFill>
        <p:spPr bwMode="auto">
          <a:xfrm>
            <a:off x="-1" y="0"/>
            <a:ext cx="9144001" cy="2492896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6024" y="2420888"/>
            <a:ext cx="4427984" cy="1399032"/>
          </a:xfrm>
        </p:spPr>
        <p:txBody>
          <a:bodyPr>
            <a:normAutofit/>
          </a:bodyPr>
          <a:lstStyle/>
          <a:p>
            <a:pPr marL="88900"/>
            <a:r>
              <a:rPr lang="cs-CZ" sz="2400" b="1" dirty="0" smtClean="0">
                <a:ln w="6350">
                  <a:noFill/>
                </a:ln>
                <a:solidFill>
                  <a:srgbClr val="00B0F0"/>
                </a:solidFill>
              </a:rPr>
              <a:t>Děkujeme za přečtení</a:t>
            </a:r>
            <a:endParaRPr lang="cs-CZ" sz="2400" b="1" dirty="0">
              <a:ln w="6350">
                <a:noFill/>
              </a:ln>
              <a:solidFill>
                <a:srgbClr val="00B0F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640" t="22606" b="18333"/>
          <a:stretch>
            <a:fillRect/>
          </a:stretch>
        </p:blipFill>
        <p:spPr bwMode="auto">
          <a:xfrm>
            <a:off x="4355976" y="4581128"/>
            <a:ext cx="4788024" cy="2276872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t="6703" b="2829"/>
          <a:stretch>
            <a:fillRect/>
          </a:stretch>
        </p:blipFill>
        <p:spPr bwMode="auto">
          <a:xfrm>
            <a:off x="0" y="3717032"/>
            <a:ext cx="4339905" cy="3140967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l="4767" t="12577" b="35505"/>
          <a:stretch>
            <a:fillRect/>
          </a:stretch>
        </p:blipFill>
        <p:spPr bwMode="auto">
          <a:xfrm>
            <a:off x="4355976" y="2492896"/>
            <a:ext cx="4788024" cy="2088232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 descr="P1090676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t="6951" r="22438" b="71399"/>
          <a:stretch>
            <a:fillRect/>
          </a:stretch>
        </p:blipFill>
        <p:spPr>
          <a:xfrm>
            <a:off x="2051720" y="0"/>
            <a:ext cx="7092280" cy="1484784"/>
          </a:xfrm>
          <a:prstGeom prst="rect">
            <a:avLst/>
          </a:prstGeom>
        </p:spPr>
      </p:pic>
      <p:pic>
        <p:nvPicPr>
          <p:cNvPr id="7" name="Zástupný symbol pro obsah 5" descr="P1090676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t="38849" b="38450"/>
          <a:stretch>
            <a:fillRect/>
          </a:stretch>
        </p:blipFill>
        <p:spPr>
          <a:xfrm>
            <a:off x="0" y="5301208"/>
            <a:ext cx="9144000" cy="155679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08520" y="267494"/>
            <a:ext cx="2530624" cy="1399032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l"/>
            <a:r>
              <a:rPr lang="cs-CZ" sz="4000" b="1" cap="all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Úvod</a:t>
            </a:r>
            <a:endParaRPr lang="cs-CZ" sz="4000" b="1" cap="all" dirty="0">
              <a:ln w="0"/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3670033"/>
          </a:xfrm>
        </p:spPr>
        <p:txBody>
          <a:bodyPr>
            <a:normAutofit fontScale="47500" lnSpcReduction="20000"/>
          </a:bodyPr>
          <a:lstStyle/>
          <a:p>
            <a:pPr>
              <a:buClr>
                <a:srgbClr val="00B0F0"/>
              </a:buClr>
            </a:pPr>
            <a:r>
              <a:rPr lang="cs-CZ" sz="3300" b="1" dirty="0" smtClean="0"/>
              <a:t>Terénní výuka</a:t>
            </a:r>
            <a:r>
              <a:rPr lang="cs-CZ" sz="3300" dirty="0" smtClean="0"/>
              <a:t>:</a:t>
            </a:r>
          </a:p>
          <a:p>
            <a:pPr lvl="1">
              <a:buClr>
                <a:srgbClr val="00B0F0"/>
              </a:buClr>
            </a:pPr>
            <a:r>
              <a:rPr lang="cs-CZ" sz="2900" b="1" dirty="0" smtClean="0"/>
              <a:t>ve venkovské krajině </a:t>
            </a:r>
            <a:r>
              <a:rPr lang="cs-CZ" sz="2900" dirty="0" smtClean="0"/>
              <a:t>– interdisciplinární poznávání jevů a procesů v krajině, některé socioekonomické  jevy chybí</a:t>
            </a:r>
          </a:p>
          <a:p>
            <a:pPr lvl="1">
              <a:buClr>
                <a:srgbClr val="00B0F0"/>
              </a:buClr>
            </a:pPr>
            <a:r>
              <a:rPr lang="cs-CZ" sz="2900" dirty="0" smtClean="0"/>
              <a:t>v </a:t>
            </a:r>
            <a:r>
              <a:rPr lang="cs-CZ" sz="2900" b="1" dirty="0" smtClean="0"/>
              <a:t>městské krajině </a:t>
            </a:r>
            <a:r>
              <a:rPr lang="cs-CZ" sz="2900" dirty="0" smtClean="0"/>
              <a:t>– často opomíjená, přestože se v ní pohybujeme častěji</a:t>
            </a:r>
          </a:p>
          <a:p>
            <a:pPr>
              <a:buClr>
                <a:srgbClr val="00B0F0"/>
              </a:buClr>
            </a:pPr>
            <a:endParaRPr lang="cs-CZ" sz="3300" dirty="0" smtClean="0"/>
          </a:p>
          <a:p>
            <a:pPr>
              <a:buClr>
                <a:srgbClr val="00B0F0"/>
              </a:buClr>
            </a:pPr>
            <a:r>
              <a:rPr lang="cs-CZ" sz="3300" b="1" dirty="0" smtClean="0"/>
              <a:t>Přírodovědná gramotnost </a:t>
            </a:r>
            <a:r>
              <a:rPr lang="cs-CZ" sz="3300" dirty="0" smtClean="0"/>
              <a:t>– měla zahrnovat hodnocení obou typů krajin </a:t>
            </a:r>
            <a:r>
              <a:rPr lang="cs-CZ" sz="3300" dirty="0" smtClean="0">
                <a:sym typeface="Symbol"/>
              </a:rPr>
              <a:t></a:t>
            </a:r>
            <a:r>
              <a:rPr lang="cs-CZ" sz="3300" dirty="0" smtClean="0"/>
              <a:t> vysvětlení řady nejen FG i SE jevů a jejich vývoj v prostoru a čase</a:t>
            </a:r>
          </a:p>
          <a:p>
            <a:pPr>
              <a:buClr>
                <a:srgbClr val="00B0F0"/>
              </a:buClr>
            </a:pPr>
            <a:endParaRPr lang="cs-CZ" sz="3300" dirty="0" smtClean="0"/>
          </a:p>
          <a:p>
            <a:pPr>
              <a:buClr>
                <a:srgbClr val="00B0F0"/>
              </a:buClr>
            </a:pPr>
            <a:r>
              <a:rPr lang="cs-CZ" sz="4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Problém: často chybí vůle pracovat aktivizujícími metodami a technikami, které neposkytují okamžitý kladný výsledek, zejména proto, že nepředkládají dávno zjištěná fakta a skutečnosti, ale rozvíjejí tvořivost a především myšlení u žáků a studentů</a:t>
            </a:r>
            <a:endParaRPr lang="cs-CZ" sz="44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endParaRPr lang="cs-CZ" dirty="0" smtClean="0">
              <a:solidFill>
                <a:srgbClr val="00B0F0"/>
              </a:solidFill>
            </a:endParaRPr>
          </a:p>
          <a:p>
            <a:endParaRPr lang="cs-CZ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3" descr="P1090734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9763" r="24013"/>
          <a:stretch>
            <a:fillRect/>
          </a:stretch>
        </p:blipFill>
        <p:spPr>
          <a:xfrm>
            <a:off x="5831632" y="0"/>
            <a:ext cx="3312368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496" y="267494"/>
            <a:ext cx="6048672" cy="1399032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cs-CZ" sz="4000" b="1" cap="all" dirty="0" err="1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MetodIKA</a:t>
            </a:r>
            <a:endParaRPr lang="cs-CZ" b="1" cap="all" dirty="0">
              <a:ln w="0"/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28800"/>
            <a:ext cx="5194920" cy="4968552"/>
          </a:xfrm>
        </p:spPr>
        <p:txBody>
          <a:bodyPr>
            <a:normAutofit fontScale="55000" lnSpcReduction="20000"/>
          </a:bodyPr>
          <a:lstStyle/>
          <a:p>
            <a:pPr>
              <a:buClr>
                <a:srgbClr val="00B0F0"/>
              </a:buClr>
            </a:pPr>
            <a:r>
              <a:rPr lang="cs-CZ" sz="3300" dirty="0" smtClean="0"/>
              <a:t>K poznání městské krajiny byla použita technika zpracování </a:t>
            </a:r>
            <a:r>
              <a:rPr lang="cs-CZ" sz="3300" b="1" dirty="0" smtClean="0"/>
              <a:t>panoramatického náčrtu</a:t>
            </a:r>
          </a:p>
          <a:p>
            <a:pPr>
              <a:buClr>
                <a:srgbClr val="00B0F0"/>
              </a:buClr>
            </a:pPr>
            <a:endParaRPr lang="cs-CZ" sz="3300" dirty="0" smtClean="0"/>
          </a:p>
          <a:p>
            <a:pPr>
              <a:buClr>
                <a:srgbClr val="00B0F0"/>
              </a:buClr>
            </a:pPr>
            <a:r>
              <a:rPr lang="cs-CZ" sz="3300" dirty="0" smtClean="0"/>
              <a:t>Postup:</a:t>
            </a:r>
          </a:p>
          <a:p>
            <a:pPr lvl="1">
              <a:buClr>
                <a:srgbClr val="00B0F0"/>
              </a:buClr>
            </a:pPr>
            <a:r>
              <a:rPr lang="cs-CZ" sz="2900" dirty="0" smtClean="0"/>
              <a:t>Podklad: </a:t>
            </a:r>
            <a:r>
              <a:rPr lang="cs-CZ" sz="2900" dirty="0" smtClean="0">
                <a:hlinkClick r:id="rId3"/>
              </a:rPr>
              <a:t>www.</a:t>
            </a:r>
            <a:r>
              <a:rPr lang="cs-CZ" sz="2900" dirty="0" err="1" smtClean="0">
                <a:hlinkClick r:id="rId3"/>
              </a:rPr>
              <a:t>veronica.cz</a:t>
            </a:r>
            <a:r>
              <a:rPr lang="cs-CZ" sz="2900" dirty="0" smtClean="0">
                <a:hlinkClick r:id="rId3"/>
              </a:rPr>
              <a:t>/?id=354</a:t>
            </a:r>
            <a:r>
              <a:rPr lang="cs-CZ" sz="2900" dirty="0" smtClean="0"/>
              <a:t>, výběr vyhlídkových bodů</a:t>
            </a:r>
          </a:p>
          <a:p>
            <a:pPr lvl="1">
              <a:buClr>
                <a:srgbClr val="00B0F0"/>
              </a:buClr>
            </a:pPr>
            <a:r>
              <a:rPr lang="cs-CZ" sz="2900" dirty="0" smtClean="0"/>
              <a:t>Rekognoskace terénu</a:t>
            </a:r>
          </a:p>
          <a:p>
            <a:pPr lvl="1">
              <a:buClr>
                <a:srgbClr val="00B0F0"/>
              </a:buClr>
            </a:pPr>
            <a:r>
              <a:rPr lang="cs-CZ" sz="2900" dirty="0" smtClean="0"/>
              <a:t>Žáci/studenti z daného vyhlídkového bodu zakreslují dominanty v krajině v horizontálním řezu</a:t>
            </a:r>
          </a:p>
          <a:p>
            <a:pPr lvl="1">
              <a:buClr>
                <a:srgbClr val="00B0F0"/>
              </a:buClr>
            </a:pPr>
            <a:r>
              <a:rPr lang="cs-CZ" sz="2900" dirty="0" smtClean="0"/>
              <a:t>Identifikace objektů pomocí mapy / leteckého snímku / učitele, </a:t>
            </a:r>
          </a:p>
          <a:p>
            <a:pPr lvl="1">
              <a:buClr>
                <a:srgbClr val="00B0F0"/>
              </a:buClr>
            </a:pPr>
            <a:r>
              <a:rPr lang="cs-CZ" sz="2900" dirty="0" smtClean="0"/>
              <a:t>Přiřazení funkce objektů</a:t>
            </a:r>
          </a:p>
          <a:p>
            <a:pPr lvl="1">
              <a:buClr>
                <a:srgbClr val="00B0F0"/>
              </a:buClr>
            </a:pPr>
            <a:endParaRPr lang="cs-CZ" sz="2900" dirty="0" smtClean="0"/>
          </a:p>
          <a:p>
            <a:pPr lvl="1">
              <a:buClr>
                <a:srgbClr val="00B0F0"/>
              </a:buClr>
            </a:pPr>
            <a:endParaRPr lang="cs-CZ" sz="2900" dirty="0" smtClean="0"/>
          </a:p>
          <a:p>
            <a:pPr>
              <a:buClr>
                <a:srgbClr val="00B0F0"/>
              </a:buClr>
            </a:pPr>
            <a:r>
              <a:rPr lang="cs-CZ" sz="3300" dirty="0" smtClean="0"/>
              <a:t>Výsledek: zjištění, jak jsou žáci ZŠ a studenti VŠ schopni vnímat městskou krajinu, lokalizovat v ní významné prvky a struktury, identifikovat jejich funkce a vazby mezi nimi</a:t>
            </a:r>
          </a:p>
          <a:p>
            <a:endParaRPr lang="cs-CZ" dirty="0" smtClean="0">
              <a:solidFill>
                <a:srgbClr val="00B0F0"/>
              </a:solidFill>
            </a:endParaRPr>
          </a:p>
          <a:p>
            <a:endParaRPr lang="cs-CZ" dirty="0" smtClean="0">
              <a:solidFill>
                <a:srgbClr val="00B0F0"/>
              </a:solidFill>
            </a:endParaRPr>
          </a:p>
          <a:p>
            <a:endParaRPr lang="cs-CZ" dirty="0" smtClean="0">
              <a:solidFill>
                <a:srgbClr val="00B0F0"/>
              </a:solidFill>
            </a:endParaRP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Nacrt-faze 1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0" y="1"/>
            <a:ext cx="4572000" cy="2508886"/>
          </a:xfrm>
          <a:prstGeom prst="rect">
            <a:avLst/>
          </a:prstGeom>
        </p:spPr>
      </p:pic>
      <p:pic>
        <p:nvPicPr>
          <p:cNvPr id="5" name="Obrázek 4" descr="Nacrt-faze 2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523186" y="1196752"/>
            <a:ext cx="4620814" cy="2535673"/>
          </a:xfrm>
          <a:prstGeom prst="rect">
            <a:avLst/>
          </a:prstGeom>
        </p:spPr>
      </p:pic>
      <p:pic>
        <p:nvPicPr>
          <p:cNvPr id="6" name="Obrázek 5" descr="Nacrt-faze 3.jp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1" y="3068961"/>
            <a:ext cx="4580750" cy="2376264"/>
          </a:xfrm>
          <a:prstGeom prst="rect">
            <a:avLst/>
          </a:prstGeom>
        </p:spPr>
      </p:pic>
      <p:pic>
        <p:nvPicPr>
          <p:cNvPr id="7" name="Obrázek 6" descr="Nacrt-faze 4.jp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477227" y="4437112"/>
            <a:ext cx="4666773" cy="2420888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786314" y="0"/>
            <a:ext cx="39290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Techniky pořízení panoramatického náčrtu se nejčastěji objevovali ve vojenské přípravě a ve škole v branné přípravě. </a:t>
            </a:r>
            <a:endParaRPr lang="cs-CZ" sz="16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428596" y="5786454"/>
            <a:ext cx="3714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Obrázky jsou z metodiky, která je umístěna na: </a:t>
            </a:r>
            <a:r>
              <a:rPr lang="en-GB" sz="1600" u="sng" dirty="0" smtClean="0">
                <a:hlinkClick r:id="rId6"/>
              </a:rPr>
              <a:t>csopevneni.xf.cz/</a:t>
            </a:r>
            <a:r>
              <a:rPr lang="en-GB" sz="1600" u="sng" dirty="0" err="1" smtClean="0">
                <a:hlinkClick r:id="rId6"/>
              </a:rPr>
              <a:t>Prirucka</a:t>
            </a:r>
            <a:r>
              <a:rPr lang="en-GB" sz="1600" u="sng" dirty="0" smtClean="0">
                <a:hlinkClick r:id="rId6"/>
              </a:rPr>
              <a:t>/Prirucka-</a:t>
            </a:r>
            <a:r>
              <a:rPr lang="en-GB" sz="1600" b="1" u="sng" dirty="0" smtClean="0">
                <a:hlinkClick r:id="rId6"/>
              </a:rPr>
              <a:t>nacrt</a:t>
            </a:r>
            <a:r>
              <a:rPr lang="en-GB" sz="1600" u="sng" dirty="0" smtClean="0">
                <a:hlinkClick r:id="rId6"/>
              </a:rPr>
              <a:t>.htm</a:t>
            </a:r>
            <a:r>
              <a:rPr lang="en-GB" sz="1600" dirty="0" smtClean="0"/>
              <a:t>)</a:t>
            </a:r>
            <a:r>
              <a:rPr lang="cs-CZ" sz="1600" dirty="0" smtClean="0"/>
              <a:t> </a:t>
            </a:r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cs-CZ" b="1" cap="all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ZVOLENÉ VYHLÍDKOVÉ BODY</a:t>
            </a:r>
            <a:endParaRPr lang="cs-CZ" b="1" cap="all" dirty="0">
              <a:ln w="0"/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t="27805" r="5296" b="4637"/>
          <a:stretch>
            <a:fillRect/>
          </a:stretch>
        </p:blipFill>
        <p:spPr bwMode="auto">
          <a:xfrm>
            <a:off x="0" y="1545449"/>
            <a:ext cx="9144000" cy="5195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107" name="AutoShape 11"/>
          <p:cNvCxnSpPr>
            <a:cxnSpLocks noChangeShapeType="1"/>
            <a:stCxn id="4109" idx="6"/>
            <a:endCxn id="4112" idx="2"/>
          </p:cNvCxnSpPr>
          <p:nvPr/>
        </p:nvCxnSpPr>
        <p:spPr bwMode="auto">
          <a:xfrm>
            <a:off x="2007602" y="5110131"/>
            <a:ext cx="1988334" cy="150254"/>
          </a:xfrm>
          <a:prstGeom prst="straightConnector1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</p:cxnSp>
      <p:sp>
        <p:nvSpPr>
          <p:cNvPr id="4108" name="Rectangle 12"/>
          <p:cNvSpPr>
            <a:spLocks noChangeArrowheads="1"/>
          </p:cNvSpPr>
          <p:nvPr/>
        </p:nvSpPr>
        <p:spPr bwMode="auto">
          <a:xfrm>
            <a:off x="395536" y="4293096"/>
            <a:ext cx="2090027" cy="591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15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Hotel Myslivna,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15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MČ </a:t>
            </a:r>
            <a:r>
              <a:rPr kumimoji="0" lang="cs-CZ" sz="1500" b="1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Brno</a:t>
            </a:r>
            <a:r>
              <a:rPr kumimoji="0" lang="cs-CZ" sz="15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-Kohoutovice</a:t>
            </a:r>
            <a:endParaRPr kumimoji="0" lang="cs-CZ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09" name="Oval 13"/>
          <p:cNvSpPr>
            <a:spLocks noChangeArrowheads="1"/>
          </p:cNvSpPr>
          <p:nvPr/>
        </p:nvSpPr>
        <p:spPr bwMode="auto">
          <a:xfrm>
            <a:off x="1835696" y="5013176"/>
            <a:ext cx="171906" cy="193910"/>
          </a:xfrm>
          <a:prstGeom prst="ellips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110" name="Oval 14"/>
          <p:cNvSpPr>
            <a:spLocks noChangeArrowheads="1"/>
          </p:cNvSpPr>
          <p:nvPr/>
        </p:nvSpPr>
        <p:spPr bwMode="auto">
          <a:xfrm rot="1342809">
            <a:off x="7139451" y="3514558"/>
            <a:ext cx="518736" cy="350399"/>
          </a:xfrm>
          <a:prstGeom prst="ellips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111" name="Rectangle 15"/>
          <p:cNvSpPr>
            <a:spLocks noChangeArrowheads="1"/>
          </p:cNvSpPr>
          <p:nvPr/>
        </p:nvSpPr>
        <p:spPr bwMode="auto">
          <a:xfrm>
            <a:off x="5796136" y="2780928"/>
            <a:ext cx="3046070" cy="588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15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Hády – nevyužívaný  lom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15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MČ </a:t>
            </a:r>
            <a:r>
              <a:rPr kumimoji="0" lang="cs-CZ" sz="1500" b="1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Brno</a:t>
            </a:r>
            <a:r>
              <a:rPr kumimoji="0" lang="cs-CZ" sz="15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-Líšeň</a:t>
            </a:r>
            <a:endParaRPr kumimoji="0" lang="cs-CZ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12" name="Oval 16"/>
          <p:cNvSpPr>
            <a:spLocks noChangeArrowheads="1"/>
          </p:cNvSpPr>
          <p:nvPr/>
        </p:nvSpPr>
        <p:spPr bwMode="auto">
          <a:xfrm>
            <a:off x="3995936" y="5085184"/>
            <a:ext cx="319687" cy="350402"/>
          </a:xfrm>
          <a:prstGeom prst="ellips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cxnSp>
        <p:nvCxnSpPr>
          <p:cNvPr id="4113" name="AutoShape 17"/>
          <p:cNvCxnSpPr>
            <a:cxnSpLocks noChangeShapeType="1"/>
            <a:stCxn id="4112" idx="6"/>
            <a:endCxn id="4110" idx="4"/>
          </p:cNvCxnSpPr>
          <p:nvPr/>
        </p:nvCxnSpPr>
        <p:spPr bwMode="auto">
          <a:xfrm flipV="1">
            <a:off x="4315623" y="3851761"/>
            <a:ext cx="3016489" cy="1408624"/>
          </a:xfrm>
          <a:prstGeom prst="straightConnector1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</p:cxnSp>
      <p:sp>
        <p:nvSpPr>
          <p:cNvPr id="4114" name="Rectangle 18"/>
          <p:cNvSpPr>
            <a:spLocks noChangeArrowheads="1"/>
          </p:cNvSpPr>
          <p:nvPr/>
        </p:nvSpPr>
        <p:spPr bwMode="auto">
          <a:xfrm>
            <a:off x="3059832" y="4437112"/>
            <a:ext cx="1586369" cy="591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15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Hrad </a:t>
            </a:r>
            <a:r>
              <a:rPr kumimoji="0" lang="cs-CZ" sz="1500" b="1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Špilberk</a:t>
            </a:r>
            <a:r>
              <a:rPr kumimoji="0" lang="cs-CZ" sz="15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15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MČ Brno-střed</a:t>
            </a:r>
            <a:endParaRPr kumimoji="0" lang="cs-CZ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5" descr="P1100769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t="26900" b="54200"/>
          <a:stretch>
            <a:fillRect/>
          </a:stretch>
        </p:blipFill>
        <p:spPr>
          <a:xfrm>
            <a:off x="1" y="5561856"/>
            <a:ext cx="9143999" cy="129614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67494"/>
            <a:ext cx="8507288" cy="1399032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cs-CZ" sz="4000" b="1" cap="all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NONVERBÁLNÍ PRVKY ve výuce</a:t>
            </a:r>
            <a:endParaRPr lang="cs-CZ" sz="4000" b="1" cap="all" dirty="0">
              <a:ln w="0"/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21296"/>
            <a:ext cx="8229600" cy="4572000"/>
          </a:xfrm>
        </p:spPr>
        <p:txBody>
          <a:bodyPr>
            <a:normAutofit fontScale="62500" lnSpcReduction="20000"/>
          </a:bodyPr>
          <a:lstStyle/>
          <a:p>
            <a:pPr>
              <a:buClr>
                <a:srgbClr val="00B0F0"/>
              </a:buClr>
            </a:pPr>
            <a:r>
              <a:rPr lang="cs-CZ" dirty="0" smtClean="0"/>
              <a:t>19. stol. – vytváření zjednodušených obrysů jednotlivých kontinentů, států, tvaru reliéfu nebo tvorby jednoduchých schémat = „</a:t>
            </a:r>
            <a:r>
              <a:rPr lang="cs-CZ" b="1" dirty="0" smtClean="0"/>
              <a:t>didaktické obrazy</a:t>
            </a:r>
            <a:r>
              <a:rPr lang="cs-CZ" dirty="0" smtClean="0"/>
              <a:t>“ </a:t>
            </a:r>
          </a:p>
          <a:p>
            <a:pPr lvl="1">
              <a:buClr>
                <a:srgbClr val="00B0F0"/>
              </a:buClr>
            </a:pPr>
            <a:r>
              <a:rPr lang="cs-CZ" dirty="0" smtClean="0"/>
              <a:t>Přispívají k názornosti ve vyučovacím procesu – umožňují znázorňovat jevy, které by jinak byly obtížně pozorovatelné (např. protože jsou příliš malé nebo příliš velké)</a:t>
            </a:r>
          </a:p>
          <a:p>
            <a:pPr lvl="1">
              <a:buClr>
                <a:srgbClr val="00B0F0"/>
              </a:buClr>
            </a:pPr>
            <a:endParaRPr lang="cs-CZ" sz="1800" dirty="0" smtClean="0"/>
          </a:p>
          <a:p>
            <a:pPr>
              <a:buClr>
                <a:srgbClr val="00B0F0"/>
              </a:buClr>
            </a:pPr>
            <a:r>
              <a:rPr lang="cs-CZ" dirty="0" smtClean="0"/>
              <a:t>Během školní výuky se žáci učí porozumět </a:t>
            </a:r>
            <a:r>
              <a:rPr lang="cs-CZ" b="1" dirty="0" smtClean="0"/>
              <a:t>verbálnímu sdělení</a:t>
            </a:r>
            <a:r>
              <a:rPr lang="cs-CZ" dirty="0" smtClean="0"/>
              <a:t>, </a:t>
            </a:r>
            <a:r>
              <a:rPr lang="cs-CZ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porozumět nonverbálnímu sdělení se žáci téměř neučí </a:t>
            </a:r>
          </a:p>
          <a:p>
            <a:pPr lvl="1">
              <a:buClr>
                <a:srgbClr val="00B0F0"/>
              </a:buClr>
            </a:pPr>
            <a:r>
              <a:rPr lang="cs-CZ" dirty="0" smtClean="0"/>
              <a:t>Názorná paměť však pracuje se smyslovými obrazy, jejichž nosným pilířem je hl. citový dojem, ten je žákům ZŠ nejbližší</a:t>
            </a:r>
          </a:p>
          <a:p>
            <a:pPr lvl="1">
              <a:buClr>
                <a:srgbClr val="00B0F0"/>
              </a:buClr>
            </a:pPr>
            <a:r>
              <a:rPr lang="cs-CZ" dirty="0" smtClean="0"/>
              <a:t>Smyslový / didaktický obraz napomáhá při aktivním uchopování a poznávání a je tak pro žáky oporou na cestě za poznáním podstaty jevů</a:t>
            </a:r>
          </a:p>
          <a:p>
            <a:pPr>
              <a:buClr>
                <a:srgbClr val="00B0F0"/>
              </a:buClr>
            </a:pPr>
            <a:endParaRPr lang="cs-CZ" sz="1800" dirty="0" smtClean="0"/>
          </a:p>
          <a:p>
            <a:pPr>
              <a:buClr>
                <a:srgbClr val="00B0F0"/>
              </a:buClr>
            </a:pPr>
            <a:r>
              <a:rPr lang="cs-CZ" dirty="0" smtClean="0"/>
              <a:t>Žáci si takto, např. pomocí vlastních náčrtků, v podstatě nevědomě vytváří představu o prostorovém rozšíření jevů v krajině i o jejich vzájemné interakci</a:t>
            </a:r>
          </a:p>
          <a:p>
            <a:pPr>
              <a:buClr>
                <a:srgbClr val="00B0F0"/>
              </a:buClr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80528" y="267494"/>
            <a:ext cx="2674640" cy="1399032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cs-CZ" b="1" cap="all" dirty="0" smtClean="0">
                <a:ln w="0">
                  <a:noFill/>
                </a:ln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Žáci ZŠ</a:t>
            </a:r>
            <a:endParaRPr lang="cs-CZ" b="1" cap="all" dirty="0">
              <a:ln w="0">
                <a:noFill/>
              </a:ln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Clr>
                <a:srgbClr val="00B0F0"/>
              </a:buClr>
            </a:pPr>
            <a:r>
              <a:rPr lang="cs-CZ" dirty="0" smtClean="0"/>
              <a:t>Žáci si obsah (resp. význam) nonverbálních prvků často domýšlejí</a:t>
            </a:r>
          </a:p>
          <a:p>
            <a:pPr>
              <a:buClr>
                <a:srgbClr val="00B0F0"/>
              </a:buClr>
            </a:pPr>
            <a:endParaRPr lang="cs-CZ" dirty="0" smtClean="0"/>
          </a:p>
          <a:p>
            <a:pPr>
              <a:buClr>
                <a:srgbClr val="00B0F0"/>
              </a:buClr>
            </a:pPr>
            <a:r>
              <a:rPr lang="cs-CZ" dirty="0" smtClean="0"/>
              <a:t>Obsah nonverbálních prvků interpretují „po svém“ </a:t>
            </a:r>
            <a:r>
              <a:rPr lang="cs-CZ" dirty="0" smtClean="0">
                <a:sym typeface="Symbol"/>
              </a:rPr>
              <a:t></a:t>
            </a:r>
            <a:r>
              <a:rPr lang="cs-CZ" dirty="0" smtClean="0"/>
              <a:t> do obrázků promítají i to, co v realitě není zobrazeno </a:t>
            </a:r>
            <a:r>
              <a:rPr lang="cs-CZ" i="1" dirty="0" smtClean="0"/>
              <a:t>(kouř z komína, okna s mřížkou)</a:t>
            </a:r>
          </a:p>
          <a:p>
            <a:pPr>
              <a:buClr>
                <a:srgbClr val="00B0F0"/>
              </a:buClr>
            </a:pPr>
            <a:endParaRPr lang="cs-CZ" dirty="0" smtClean="0"/>
          </a:p>
          <a:p>
            <a:pPr>
              <a:buClr>
                <a:srgbClr val="00B0F0"/>
              </a:buClr>
            </a:pPr>
            <a:r>
              <a:rPr lang="cs-CZ" dirty="0" smtClean="0"/>
              <a:t>Interpretace vnímaného může být ovlivněna kulturními a sociálními pravidelnostmi „tradovanými“ ve společnosti</a:t>
            </a:r>
          </a:p>
          <a:p>
            <a:pPr>
              <a:buClr>
                <a:srgbClr val="00B0F0"/>
              </a:buClr>
            </a:pPr>
            <a:endParaRPr lang="cs-CZ" dirty="0" smtClean="0"/>
          </a:p>
          <a:p>
            <a:pPr>
              <a:buClr>
                <a:srgbClr val="00B0F0"/>
              </a:buClr>
            </a:pPr>
            <a:r>
              <a:rPr lang="cs-CZ" dirty="0" smtClean="0"/>
              <a:t>Pro učitele je potom zásadní dovedností, umět tyto pravidelnosti rozpoznat a pracovat s nimi ve výuce</a:t>
            </a:r>
            <a:endParaRPr lang="cs-CZ" dirty="0"/>
          </a:p>
        </p:txBody>
      </p:sp>
      <p:pic>
        <p:nvPicPr>
          <p:cNvPr id="4" name="Obrázek 3" descr="vyhlidky08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2529248" y="0"/>
            <a:ext cx="6614752" cy="1556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br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0"/>
            <a:ext cx="5112568" cy="383696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5" name="Picture 2" descr="obr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17032"/>
            <a:ext cx="8790758" cy="3140968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142844" y="500042"/>
            <a:ext cx="3071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Na prvním snímku je panoramatický náčrt žáka 7. třídy ZŠ.</a:t>
            </a:r>
            <a:endParaRPr lang="cs-CZ" sz="16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142844" y="1428736"/>
            <a:ext cx="3071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Na druhém snímku je zpracování náčrtu studenta VŠ.</a:t>
            </a:r>
            <a:endParaRPr lang="cs-CZ" sz="16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0" y="2500306"/>
            <a:ext cx="3428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Rozdíly jsou v generalizaci viděného, ve vnímání detailu, které si žáci dokreslují, i když nejsou vidět.</a:t>
            </a:r>
            <a:endParaRPr lang="cs-CZ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67494"/>
            <a:ext cx="3816424" cy="1399032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cs-CZ" b="1" cap="all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Studenti VŠ</a:t>
            </a:r>
            <a:endParaRPr lang="cs-CZ" b="1" cap="all" dirty="0">
              <a:ln w="0"/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" name="Zástupný symbol pro obsah 3" descr="vyhlidky2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931" r="44444"/>
          <a:stretch>
            <a:fillRect/>
          </a:stretch>
        </p:blipFill>
        <p:spPr>
          <a:xfrm>
            <a:off x="-36512" y="1759917"/>
            <a:ext cx="4248472" cy="2893219"/>
          </a:xfrm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4139952" y="404664"/>
            <a:ext cx="4824536" cy="6336704"/>
          </a:xfrm>
          <a:prstGeom prst="rect">
            <a:avLst/>
          </a:prstGeom>
        </p:spPr>
        <p:txBody>
          <a:bodyPr vert="horz" anchor="t">
            <a:normAutofit fontScale="92500" lnSpcReduction="10000"/>
          </a:bodyPr>
          <a:lstStyle/>
          <a:p>
            <a:pPr marL="448056" lvl="0" indent="-384048">
              <a:spcBef>
                <a:spcPct val="20000"/>
              </a:spcBef>
              <a:buClr>
                <a:srgbClr val="00B0F0"/>
              </a:buClr>
              <a:buSzPct val="80000"/>
              <a:buFont typeface="Wingdings 2"/>
              <a:buChar char=""/>
            </a:pPr>
            <a:r>
              <a:rPr lang="cs-CZ" sz="2400" dirty="0" smtClean="0"/>
              <a:t>Studenti</a:t>
            </a:r>
            <a:r>
              <a:rPr lang="cs-CZ" sz="2400" b="1" dirty="0" smtClean="0"/>
              <a:t> </a:t>
            </a:r>
            <a:r>
              <a:rPr lang="cs-CZ" sz="2400" dirty="0" smtClean="0"/>
              <a:t>mohou v porovnání s mladšími žáky při snaze o porozumění vyžadovat objemnější množství informací</a:t>
            </a:r>
          </a:p>
          <a:p>
            <a:pPr marL="448056" lvl="0" indent="-384048">
              <a:spcBef>
                <a:spcPct val="20000"/>
              </a:spcBef>
              <a:buClr>
                <a:srgbClr val="00B0F0"/>
              </a:buClr>
              <a:buSzPct val="80000"/>
              <a:buFont typeface="Wingdings 2"/>
              <a:buChar char=""/>
            </a:pPr>
            <a:endParaRPr lang="cs-CZ" sz="3200" dirty="0" smtClean="0"/>
          </a:p>
          <a:p>
            <a:pPr marL="448056" lvl="0" indent="-384048">
              <a:spcBef>
                <a:spcPct val="20000"/>
              </a:spcBef>
              <a:buClr>
                <a:srgbClr val="00B0F0"/>
              </a:buClr>
              <a:buSzPct val="80000"/>
              <a:buFont typeface="Wingdings 2"/>
              <a:buChar char=""/>
            </a:pPr>
            <a:r>
              <a:rPr lang="cs-CZ" sz="2500" dirty="0" smtClean="0"/>
              <a:t>Domnívají se, že výkladový text učebnice jim nabízí v porovnání s nonverbálními prvky větší množství informací</a:t>
            </a:r>
          </a:p>
          <a:p>
            <a:pPr marL="448056" lvl="0" indent="-384048">
              <a:spcBef>
                <a:spcPct val="20000"/>
              </a:spcBef>
              <a:buClr>
                <a:srgbClr val="00B0F0"/>
              </a:buClr>
              <a:buSzPct val="80000"/>
              <a:buFont typeface="Wingdings 2"/>
              <a:buChar char=""/>
            </a:pPr>
            <a:endParaRPr lang="cs-CZ" sz="2500" dirty="0" smtClean="0"/>
          </a:p>
          <a:p>
            <a:pPr marL="448056" lvl="0" indent="-384048">
              <a:spcBef>
                <a:spcPct val="20000"/>
              </a:spcBef>
              <a:buClr>
                <a:srgbClr val="00B0F0"/>
              </a:buClr>
              <a:buSzPct val="80000"/>
              <a:buFont typeface="Wingdings 2"/>
              <a:buChar char=""/>
            </a:pPr>
            <a:r>
              <a:rPr lang="cs-CZ" sz="2500" dirty="0" smtClean="0"/>
              <a:t>Edukační potenciál nonverbálního prvku si často plně neuvědomují</a:t>
            </a:r>
          </a:p>
          <a:p>
            <a:pPr marL="448056" lvl="0" indent="-384048">
              <a:spcBef>
                <a:spcPct val="20000"/>
              </a:spcBef>
              <a:buClr>
                <a:srgbClr val="00B0F0"/>
              </a:buClr>
              <a:buSzPct val="80000"/>
              <a:buFont typeface="Wingdings 2"/>
              <a:buChar char=""/>
            </a:pPr>
            <a:endParaRPr lang="cs-CZ" sz="2500" dirty="0" smtClean="0"/>
          </a:p>
          <a:p>
            <a:pPr marL="448056" lvl="0" indent="-384048">
              <a:spcBef>
                <a:spcPct val="20000"/>
              </a:spcBef>
              <a:buClr>
                <a:srgbClr val="00B0F0"/>
              </a:buClr>
              <a:buSzPct val="80000"/>
              <a:buFont typeface="Wingdings 2"/>
              <a:buChar char=""/>
            </a:pPr>
            <a:r>
              <a:rPr lang="cs-CZ" sz="2500" dirty="0" smtClean="0"/>
              <a:t>Není u nich rozvíjena vizuální gramotnost, k práci s nonverbálními prvky nebývají během výuky vedeni</a:t>
            </a:r>
            <a:endParaRPr kumimoji="0" lang="cs-CZ" sz="2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Obrázek 6" descr="800px-Brno_CZ_Exhibition_Grounds_from_S_118_-_výřez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t="26227" r="21650" b="23255"/>
          <a:stretch>
            <a:fillRect/>
          </a:stretch>
        </p:blipFill>
        <p:spPr>
          <a:xfrm>
            <a:off x="1" y="5085979"/>
            <a:ext cx="4211960" cy="1439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alent">
  <a:themeElements>
    <a:clrScheme name="Talent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Talent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Talent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328</TotalTime>
  <Words>410</Words>
  <Application>Microsoft Office PowerPoint</Application>
  <PresentationFormat>Předvádění na obrazovce (4:3)</PresentationFormat>
  <Paragraphs>88</Paragraphs>
  <Slides>13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4" baseType="lpstr">
      <vt:lpstr>Talent</vt:lpstr>
      <vt:lpstr>Využití panoramatického náčrtu ve výuce geografie</vt:lpstr>
      <vt:lpstr>Úvod</vt:lpstr>
      <vt:lpstr>MetodIKA</vt:lpstr>
      <vt:lpstr>Snímek 4</vt:lpstr>
      <vt:lpstr>ZVOLENÉ VYHLÍDKOVÉ BODY</vt:lpstr>
      <vt:lpstr>NONVERBÁLNÍ PRVKY ve výuce</vt:lpstr>
      <vt:lpstr>Žáci ZŠ</vt:lpstr>
      <vt:lpstr>Snímek 8</vt:lpstr>
      <vt:lpstr>Studenti VŠ</vt:lpstr>
      <vt:lpstr>Snímek 10</vt:lpstr>
      <vt:lpstr>Závěr</vt:lpstr>
      <vt:lpstr>A co dál…?</vt:lpstr>
      <vt:lpstr>Děkujeme za přečtení</vt:lpstr>
    </vt:vector>
  </TitlesOfParts>
  <Company>Pedagogicka fakulta MU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Svobodova</dc:creator>
  <cp:lastModifiedBy>EDA</cp:lastModifiedBy>
  <cp:revision>44</cp:revision>
  <dcterms:created xsi:type="dcterms:W3CDTF">2012-10-02T09:24:12Z</dcterms:created>
  <dcterms:modified xsi:type="dcterms:W3CDTF">2014-03-29T10:08:58Z</dcterms:modified>
</cp:coreProperties>
</file>