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national-curriculum-in-england-english-programmes-of-study" TargetMode="External"/><Relationship Id="rId2" Type="http://schemas.openxmlformats.org/officeDocument/2006/relationships/hyperlink" Target="https://www.gov.uk/national-curriculu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ports.ofsted.gov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smtClean="0"/>
              <a:t>SCHOOL EVALUATION IN UK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xmlns="" val="25886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Reform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1988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0191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600" i="1" dirty="0"/>
              <a:t>The Education Reform Act 1988 is widely regarded as the most important single piece of education legislation in England, Wales and Northern Ireland since the 'Butler' Education Act 1944.</a:t>
            </a:r>
            <a:endParaRPr lang="cs-CZ" sz="3600" i="1" dirty="0"/>
          </a:p>
          <a:p>
            <a:pPr marL="0" indent="0">
              <a:buNone/>
            </a:pPr>
            <a:endParaRPr lang="cs-CZ" sz="2200" i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sz="3000" dirty="0" smtClean="0">
                <a:solidFill>
                  <a:schemeClr val="bg1"/>
                </a:solidFill>
              </a:rPr>
              <a:t>The </a:t>
            </a:r>
            <a:r>
              <a:rPr lang="en-GB" sz="3000" dirty="0">
                <a:solidFill>
                  <a:schemeClr val="bg1"/>
                </a:solidFill>
              </a:rPr>
              <a:t>Education Reform Act 1988 requires that all state students be taught a </a:t>
            </a:r>
            <a:endParaRPr lang="cs-CZ" sz="30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5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</a:t>
            </a:r>
            <a:r>
              <a:rPr lang="en-GB" sz="5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Curriculum of Religious Education </a:t>
            </a:r>
            <a:r>
              <a:rPr lang="en-GB" sz="5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endParaRPr lang="cs-CZ" sz="5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5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5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Curriculum</a:t>
            </a:r>
            <a:r>
              <a:rPr lang="en-GB" sz="5700" b="1" dirty="0">
                <a:solidFill>
                  <a:schemeClr val="bg1"/>
                </a:solidFill>
              </a:rPr>
              <a:t>.</a:t>
            </a:r>
            <a:endParaRPr lang="cs-CZ" sz="57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3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sz="3400" dirty="0" smtClean="0">
                <a:solidFill>
                  <a:schemeClr val="bg1"/>
                </a:solidFill>
              </a:rPr>
              <a:t>'Key </a:t>
            </a:r>
            <a:r>
              <a:rPr lang="en-GB" sz="3400" dirty="0">
                <a:solidFill>
                  <a:schemeClr val="bg1"/>
                </a:solidFill>
              </a:rPr>
              <a:t>Stages' (KS) were introduced in schools. At each key stage a number of educational objectives were to be achieved.</a:t>
            </a:r>
            <a:endParaRPr lang="cs-CZ" sz="3400" dirty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34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3400" dirty="0" smtClean="0">
                <a:solidFill>
                  <a:schemeClr val="bg1"/>
                </a:solidFill>
              </a:rPr>
              <a:t>The </a:t>
            </a:r>
            <a:r>
              <a:rPr lang="en-GB" sz="3400" dirty="0">
                <a:solidFill>
                  <a:schemeClr val="bg1"/>
                </a:solidFill>
              </a:rPr>
              <a:t>National Curriculum (NC) was introduced.</a:t>
            </a:r>
            <a:endParaRPr lang="cs-CZ" sz="3400" dirty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3400" dirty="0">
                <a:solidFill>
                  <a:schemeClr val="bg1"/>
                </a:solidFill>
              </a:rPr>
              <a:t> </a:t>
            </a:r>
            <a:endParaRPr lang="cs-CZ" sz="3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210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Where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Curriculum </a:t>
            </a:r>
            <a:r>
              <a:rPr lang="cs-CZ" dirty="0" err="1" smtClean="0"/>
              <a:t>documents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cs-CZ" sz="3200" dirty="0" smtClean="0">
                <a:solidFill>
                  <a:srgbClr val="002060"/>
                </a:solidFill>
                <a:hlinkClick r:id="rId2"/>
              </a:rPr>
              <a:t>www.gov.uk/national-curriculum</a:t>
            </a:r>
            <a:endParaRPr lang="cs-CZ" sz="3200" dirty="0" smtClean="0">
              <a:solidFill>
                <a:srgbClr val="002060"/>
              </a:solidFill>
            </a:endParaRPr>
          </a:p>
          <a:p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www.gov.uk/government/publications/national-curriculum-in-england-english-programmes-of-study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– online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offline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672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OFSTED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>
                <a:solidFill>
                  <a:srgbClr val="002060"/>
                </a:solidFill>
              </a:rPr>
              <a:t>Ofsted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is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b="1" u="sng" dirty="0">
                <a:solidFill>
                  <a:srgbClr val="002060"/>
                </a:solidFill>
              </a:rPr>
              <a:t>Office </a:t>
            </a:r>
            <a:r>
              <a:rPr lang="cs-CZ" b="1" u="sng" dirty="0" err="1">
                <a:solidFill>
                  <a:srgbClr val="002060"/>
                </a:solidFill>
              </a:rPr>
              <a:t>for</a:t>
            </a:r>
            <a:r>
              <a:rPr lang="cs-CZ" b="1" u="sng" dirty="0">
                <a:solidFill>
                  <a:srgbClr val="002060"/>
                </a:solidFill>
              </a:rPr>
              <a:t> </a:t>
            </a:r>
            <a:r>
              <a:rPr lang="cs-CZ" b="1" u="sng" dirty="0" err="1">
                <a:solidFill>
                  <a:srgbClr val="002060"/>
                </a:solidFill>
              </a:rPr>
              <a:t>Standards</a:t>
            </a:r>
            <a:r>
              <a:rPr lang="cs-CZ" b="1" u="sng" dirty="0">
                <a:solidFill>
                  <a:srgbClr val="002060"/>
                </a:solidFill>
              </a:rPr>
              <a:t> in </a:t>
            </a:r>
            <a:r>
              <a:rPr lang="cs-CZ" b="1" u="sng" dirty="0" err="1">
                <a:solidFill>
                  <a:srgbClr val="002060"/>
                </a:solidFill>
              </a:rPr>
              <a:t>Education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Children’s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Services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Skills</a:t>
            </a:r>
            <a:r>
              <a:rPr lang="cs-CZ" dirty="0">
                <a:solidFill>
                  <a:srgbClr val="002060"/>
                </a:solidFill>
              </a:rPr>
              <a:t>. </a:t>
            </a:r>
            <a:r>
              <a:rPr lang="cs-CZ" dirty="0" err="1" smtClean="0">
                <a:solidFill>
                  <a:srgbClr val="002060"/>
                </a:solidFill>
              </a:rPr>
              <a:t>It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inspectd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2060"/>
                </a:solidFill>
              </a:rPr>
              <a:t>and </a:t>
            </a:r>
            <a:r>
              <a:rPr lang="cs-CZ" dirty="0" err="1" smtClean="0">
                <a:solidFill>
                  <a:srgbClr val="002060"/>
                </a:solidFill>
              </a:rPr>
              <a:t>regulates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services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that</a:t>
            </a:r>
            <a:r>
              <a:rPr lang="cs-CZ" dirty="0">
                <a:solidFill>
                  <a:srgbClr val="002060"/>
                </a:solidFill>
              </a:rPr>
              <a:t> care </a:t>
            </a:r>
            <a:r>
              <a:rPr lang="cs-CZ" dirty="0" err="1">
                <a:solidFill>
                  <a:srgbClr val="002060"/>
                </a:solidFill>
              </a:rPr>
              <a:t>for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children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young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people</a:t>
            </a:r>
            <a:r>
              <a:rPr lang="cs-CZ" dirty="0">
                <a:solidFill>
                  <a:srgbClr val="002060"/>
                </a:solidFill>
              </a:rPr>
              <a:t>, and </a:t>
            </a:r>
            <a:r>
              <a:rPr lang="cs-CZ" dirty="0" err="1">
                <a:solidFill>
                  <a:srgbClr val="002060"/>
                </a:solidFill>
              </a:rPr>
              <a:t>services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providing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education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skills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for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learners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all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ages</a:t>
            </a:r>
            <a:r>
              <a:rPr lang="cs-CZ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002060"/>
                </a:solidFill>
              </a:rPr>
              <a:t>Its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goal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is</a:t>
            </a:r>
            <a:r>
              <a:rPr lang="cs-CZ" dirty="0">
                <a:solidFill>
                  <a:srgbClr val="002060"/>
                </a:solidFill>
              </a:rPr>
              <a:t> to </a:t>
            </a:r>
            <a:r>
              <a:rPr lang="cs-CZ" dirty="0" err="1">
                <a:solidFill>
                  <a:srgbClr val="002060"/>
                </a:solidFill>
              </a:rPr>
              <a:t>achieve</a:t>
            </a:r>
            <a:r>
              <a:rPr lang="cs-CZ" dirty="0">
                <a:solidFill>
                  <a:srgbClr val="002060"/>
                </a:solidFill>
              </a:rPr>
              <a:t> excellence in </a:t>
            </a:r>
            <a:r>
              <a:rPr lang="cs-CZ" dirty="0" err="1">
                <a:solidFill>
                  <a:srgbClr val="002060"/>
                </a:solidFill>
              </a:rPr>
              <a:t>education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skills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for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learners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all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ages</a:t>
            </a:r>
            <a:r>
              <a:rPr lang="cs-CZ" dirty="0">
                <a:solidFill>
                  <a:srgbClr val="002060"/>
                </a:solidFill>
              </a:rPr>
              <a:t>, and in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care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children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young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people</a:t>
            </a:r>
            <a:r>
              <a:rPr lang="cs-CZ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002060"/>
                </a:solidFill>
              </a:rPr>
              <a:t>It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reports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directly</a:t>
            </a:r>
            <a:r>
              <a:rPr lang="cs-CZ" dirty="0">
                <a:solidFill>
                  <a:srgbClr val="002060"/>
                </a:solidFill>
              </a:rPr>
              <a:t> to </a:t>
            </a:r>
            <a:r>
              <a:rPr lang="cs-CZ" dirty="0" err="1">
                <a:solidFill>
                  <a:srgbClr val="002060"/>
                </a:solidFill>
              </a:rPr>
              <a:t>Parliament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independent </a:t>
            </a:r>
            <a:r>
              <a:rPr lang="cs-CZ" dirty="0">
                <a:solidFill>
                  <a:srgbClr val="002060"/>
                </a:solidFill>
              </a:rPr>
              <a:t>and </a:t>
            </a:r>
            <a:r>
              <a:rPr lang="cs-CZ" dirty="0" err="1">
                <a:solidFill>
                  <a:srgbClr val="002060"/>
                </a:solidFill>
              </a:rPr>
              <a:t>impartial</a:t>
            </a:r>
            <a:r>
              <a:rPr lang="cs-CZ" dirty="0">
                <a:solidFill>
                  <a:srgbClr val="002060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27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OFSTED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responsible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err="1">
                <a:solidFill>
                  <a:srgbClr val="002060"/>
                </a:solidFill>
              </a:rPr>
              <a:t>inspecting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maintained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schools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academies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some</a:t>
            </a:r>
            <a:r>
              <a:rPr lang="cs-CZ" dirty="0">
                <a:solidFill>
                  <a:srgbClr val="002060"/>
                </a:solidFill>
              </a:rPr>
              <a:t> independent </a:t>
            </a:r>
            <a:r>
              <a:rPr lang="cs-CZ" dirty="0" err="1">
                <a:solidFill>
                  <a:srgbClr val="002060"/>
                </a:solidFill>
              </a:rPr>
              <a:t>schools</a:t>
            </a:r>
            <a:r>
              <a:rPr lang="cs-CZ" dirty="0">
                <a:solidFill>
                  <a:srgbClr val="002060"/>
                </a:solidFill>
              </a:rPr>
              <a:t>, and many </a:t>
            </a:r>
            <a:r>
              <a:rPr lang="cs-CZ" dirty="0" err="1">
                <a:solidFill>
                  <a:srgbClr val="002060"/>
                </a:solidFill>
              </a:rPr>
              <a:t>other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educational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institutions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programmes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outside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higher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education</a:t>
            </a:r>
            <a:endParaRPr lang="cs-CZ" dirty="0">
              <a:solidFill>
                <a:srgbClr val="002060"/>
              </a:solidFill>
            </a:endParaRPr>
          </a:p>
          <a:p>
            <a:pPr lvl="0"/>
            <a:r>
              <a:rPr lang="cs-CZ" dirty="0" err="1">
                <a:solidFill>
                  <a:srgbClr val="002060"/>
                </a:solidFill>
              </a:rPr>
              <a:t>inspecting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childcare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adoption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fostering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agencies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initial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teacher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training</a:t>
            </a:r>
            <a:endParaRPr lang="cs-CZ" dirty="0">
              <a:solidFill>
                <a:srgbClr val="002060"/>
              </a:solidFill>
            </a:endParaRPr>
          </a:p>
          <a:p>
            <a:pPr lvl="0"/>
            <a:r>
              <a:rPr lang="cs-CZ" dirty="0" err="1">
                <a:solidFill>
                  <a:srgbClr val="002060"/>
                </a:solidFill>
              </a:rPr>
              <a:t>publishing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reports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our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findings</a:t>
            </a:r>
            <a:r>
              <a:rPr lang="cs-CZ" dirty="0">
                <a:solidFill>
                  <a:srgbClr val="002060"/>
                </a:solidFill>
              </a:rPr>
              <a:t> so </a:t>
            </a:r>
            <a:r>
              <a:rPr lang="cs-CZ" dirty="0" err="1">
                <a:solidFill>
                  <a:srgbClr val="002060"/>
                </a:solidFill>
              </a:rPr>
              <a:t>they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can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be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used</a:t>
            </a:r>
            <a:r>
              <a:rPr lang="cs-CZ" dirty="0">
                <a:solidFill>
                  <a:srgbClr val="002060"/>
                </a:solidFill>
              </a:rPr>
              <a:t> to </a:t>
            </a:r>
            <a:r>
              <a:rPr lang="cs-CZ" dirty="0" err="1">
                <a:solidFill>
                  <a:srgbClr val="002060"/>
                </a:solidFill>
              </a:rPr>
              <a:t>improve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overall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quality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education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training</a:t>
            </a:r>
            <a:endParaRPr lang="cs-CZ" dirty="0">
              <a:solidFill>
                <a:srgbClr val="002060"/>
              </a:solidFill>
            </a:endParaRPr>
          </a:p>
          <a:p>
            <a:pPr lvl="0"/>
            <a:r>
              <a:rPr lang="cs-CZ" dirty="0" err="1">
                <a:solidFill>
                  <a:srgbClr val="002060"/>
                </a:solidFill>
              </a:rPr>
              <a:t>regulating</a:t>
            </a:r>
            <a:r>
              <a:rPr lang="cs-CZ" dirty="0">
                <a:solidFill>
                  <a:srgbClr val="002060"/>
                </a:solidFill>
              </a:rPr>
              <a:t> a </a:t>
            </a:r>
            <a:r>
              <a:rPr lang="cs-CZ" dirty="0" err="1">
                <a:solidFill>
                  <a:srgbClr val="002060"/>
                </a:solidFill>
              </a:rPr>
              <a:t>range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early </a:t>
            </a:r>
            <a:r>
              <a:rPr lang="cs-CZ" dirty="0" err="1">
                <a:solidFill>
                  <a:srgbClr val="002060"/>
                </a:solidFill>
              </a:rPr>
              <a:t>years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children’s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social</a:t>
            </a:r>
            <a:r>
              <a:rPr lang="cs-CZ" dirty="0">
                <a:solidFill>
                  <a:srgbClr val="002060"/>
                </a:solidFill>
              </a:rPr>
              <a:t> care </a:t>
            </a:r>
            <a:r>
              <a:rPr lang="cs-CZ" dirty="0" err="1">
                <a:solidFill>
                  <a:srgbClr val="002060"/>
                </a:solidFill>
              </a:rPr>
              <a:t>services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making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sure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they’re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suitable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for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children</a:t>
            </a:r>
            <a:r>
              <a:rPr lang="cs-CZ" dirty="0">
                <a:solidFill>
                  <a:srgbClr val="002060"/>
                </a:solidFill>
              </a:rPr>
              <a:t> and </a:t>
            </a:r>
            <a:r>
              <a:rPr lang="cs-CZ" dirty="0" err="1">
                <a:solidFill>
                  <a:srgbClr val="002060"/>
                </a:solidFill>
              </a:rPr>
              <a:t>potentially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vulnerable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young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people</a:t>
            </a:r>
            <a:endParaRPr lang="cs-CZ" dirty="0">
              <a:solidFill>
                <a:srgbClr val="002060"/>
              </a:solidFill>
            </a:endParaRPr>
          </a:p>
          <a:p>
            <a:pPr lvl="0"/>
            <a:r>
              <a:rPr lang="cs-CZ" dirty="0">
                <a:solidFill>
                  <a:srgbClr val="002060"/>
                </a:solidFill>
              </a:rPr>
              <a:t>reporting to </a:t>
            </a:r>
            <a:r>
              <a:rPr lang="cs-CZ" dirty="0" err="1">
                <a:solidFill>
                  <a:srgbClr val="002060"/>
                </a:solidFill>
              </a:rPr>
              <a:t>policymakers</a:t>
            </a:r>
            <a:r>
              <a:rPr lang="cs-CZ" dirty="0">
                <a:solidFill>
                  <a:srgbClr val="002060"/>
                </a:solidFill>
              </a:rPr>
              <a:t> on </a:t>
            </a:r>
            <a:r>
              <a:rPr lang="cs-CZ" dirty="0" err="1">
                <a:solidFill>
                  <a:srgbClr val="002060"/>
                </a:solidFill>
              </a:rPr>
              <a:t>the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effectiveness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of</a:t>
            </a:r>
            <a:r>
              <a:rPr lang="cs-CZ" dirty="0">
                <a:solidFill>
                  <a:srgbClr val="002060"/>
                </a:solidFill>
              </a:rPr>
              <a:t> these </a:t>
            </a:r>
            <a:r>
              <a:rPr lang="cs-CZ" dirty="0" err="1">
                <a:solidFill>
                  <a:srgbClr val="002060"/>
                </a:solidFill>
              </a:rPr>
              <a:t>services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693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OFSTED </a:t>
            </a:r>
            <a:r>
              <a:rPr lang="cs-CZ" dirty="0" err="1" smtClean="0"/>
              <a:t>work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800" dirty="0">
                <a:hlinkClick r:id="rId2"/>
              </a:rPr>
              <a:t>http://reports.ofsted.gov.uk</a:t>
            </a:r>
            <a:r>
              <a:rPr lang="cs-CZ" sz="4800" dirty="0" smtClean="0">
                <a:hlinkClick r:id="rId2"/>
              </a:rPr>
              <a:t>/</a:t>
            </a:r>
            <a:endParaRPr lang="cs-CZ" sz="4800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193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32</TotalTime>
  <Words>256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Berlín</vt:lpstr>
      <vt:lpstr>SCHOOL EVALUATION IN UK</vt:lpstr>
      <vt:lpstr>Education Reform Act 1988</vt:lpstr>
      <vt:lpstr>Where to find the Curriculum documents ?</vt:lpstr>
      <vt:lpstr>OFSTED</vt:lpstr>
      <vt:lpstr>OFSTED is responsible for</vt:lpstr>
      <vt:lpstr>How does OFSTED work?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EVALUATION IN UK</dc:title>
  <dc:creator>Účet Microsoft</dc:creator>
  <cp:lastModifiedBy>E412781</cp:lastModifiedBy>
  <cp:revision>4</cp:revision>
  <dcterms:created xsi:type="dcterms:W3CDTF">2015-02-22T14:23:55Z</dcterms:created>
  <dcterms:modified xsi:type="dcterms:W3CDTF">2015-02-22T17:50:47Z</dcterms:modified>
</cp:coreProperties>
</file>