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69" r:id="rId3"/>
    <p:sldId id="277" r:id="rId4"/>
    <p:sldId id="278" r:id="rId5"/>
    <p:sldId id="279" r:id="rId6"/>
    <p:sldId id="280" r:id="rId7"/>
    <p:sldId id="281" r:id="rId8"/>
    <p:sldId id="289" r:id="rId9"/>
    <p:sldId id="284" r:id="rId10"/>
    <p:sldId id="286" r:id="rId11"/>
    <p:sldId id="285" r:id="rId12"/>
    <p:sldId id="287" r:id="rId13"/>
    <p:sldId id="288" r:id="rId14"/>
    <p:sldId id="290" r:id="rId15"/>
    <p:sldId id="292" r:id="rId16"/>
    <p:sldId id="295" r:id="rId17"/>
    <p:sldId id="294" r:id="rId18"/>
    <p:sldId id="291" r:id="rId19"/>
    <p:sldId id="297" r:id="rId20"/>
    <p:sldId id="296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266" r:id="rId33"/>
    <p:sldId id="265" r:id="rId34"/>
    <p:sldId id="275" r:id="rId35"/>
    <p:sldId id="274" r:id="rId36"/>
    <p:sldId id="276" r:id="rId37"/>
    <p:sldId id="272" r:id="rId38"/>
    <p:sldId id="258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c" initials="L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FF00"/>
    <a:srgbClr val="FF3300"/>
    <a:srgbClr val="236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05" autoAdjust="0"/>
  </p:normalViewPr>
  <p:slideViewPr>
    <p:cSldViewPr>
      <p:cViewPr>
        <p:scale>
          <a:sx n="76" d="100"/>
          <a:sy n="76" d="100"/>
        </p:scale>
        <p:origin x="-89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74DAB-0186-4721-94FE-D1E73B18802A}" type="datetimeFigureOut">
              <a:rPr lang="cs-CZ" smtClean="0"/>
              <a:pPr/>
              <a:t>27.2.2015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D310A-8C53-40CA-A280-1DE25BC06F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413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D310A-8C53-40CA-A280-1DE25BC06F32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743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D310A-8C53-40CA-A280-1DE25BC06F32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85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68CF-9D57-475F-80CA-65DCBE6A9321}" type="datetimeFigureOut">
              <a:rPr lang="cs-CZ" smtClean="0"/>
              <a:pPr/>
              <a:t>27.2.2015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36A4-2809-4EAD-AAA1-2E5C05D02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68CF-9D57-475F-80CA-65DCBE6A9321}" type="datetimeFigureOut">
              <a:rPr lang="cs-CZ" smtClean="0"/>
              <a:pPr/>
              <a:t>27.2.2015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36A4-2809-4EAD-AAA1-2E5C05D02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68CF-9D57-475F-80CA-65DCBE6A9321}" type="datetimeFigureOut">
              <a:rPr lang="cs-CZ" smtClean="0"/>
              <a:pPr/>
              <a:t>27.2.2015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36A4-2809-4EAD-AAA1-2E5C05D02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68CF-9D57-475F-80CA-65DCBE6A9321}" type="datetimeFigureOut">
              <a:rPr lang="cs-CZ" smtClean="0"/>
              <a:pPr/>
              <a:t>27.2.2015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36A4-2809-4EAD-AAA1-2E5C05D02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68CF-9D57-475F-80CA-65DCBE6A9321}" type="datetimeFigureOut">
              <a:rPr lang="cs-CZ" smtClean="0"/>
              <a:pPr/>
              <a:t>27.2.2015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36A4-2809-4EAD-AAA1-2E5C05D02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68CF-9D57-475F-80CA-65DCBE6A9321}" type="datetimeFigureOut">
              <a:rPr lang="cs-CZ" smtClean="0"/>
              <a:pPr/>
              <a:t>27.2.2015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36A4-2809-4EAD-AAA1-2E5C05D02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68CF-9D57-475F-80CA-65DCBE6A9321}" type="datetimeFigureOut">
              <a:rPr lang="cs-CZ" smtClean="0"/>
              <a:pPr/>
              <a:t>27.2.2015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36A4-2809-4EAD-AAA1-2E5C05D02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68CF-9D57-475F-80CA-65DCBE6A9321}" type="datetimeFigureOut">
              <a:rPr lang="cs-CZ" smtClean="0"/>
              <a:pPr/>
              <a:t>27.2.2015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36A4-2809-4EAD-AAA1-2E5C05D02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68CF-9D57-475F-80CA-65DCBE6A9321}" type="datetimeFigureOut">
              <a:rPr lang="cs-CZ" smtClean="0"/>
              <a:pPr/>
              <a:t>27.2.2015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36A4-2809-4EAD-AAA1-2E5C05D02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68CF-9D57-475F-80CA-65DCBE6A9321}" type="datetimeFigureOut">
              <a:rPr lang="cs-CZ" smtClean="0"/>
              <a:pPr/>
              <a:t>27.2.2015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36A4-2809-4EAD-AAA1-2E5C05D02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68CF-9D57-475F-80CA-65DCBE6A9321}" type="datetimeFigureOut">
              <a:rPr lang="cs-CZ" smtClean="0"/>
              <a:pPr/>
              <a:t>27.2.2015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36A4-2809-4EAD-AAA1-2E5C05D02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D68CF-9D57-475F-80CA-65DCBE6A9321}" type="datetimeFigureOut">
              <a:rPr lang="cs-CZ" smtClean="0"/>
              <a:pPr/>
              <a:t>27.2.2015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A36A4-2809-4EAD-AAA1-2E5C05D02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eEA8t1x2SI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agueweddingagency.com/czech-wedding-traditions/" TargetMode="External"/><Relationship Id="rId3" Type="http://schemas.openxmlformats.org/officeDocument/2006/relationships/hyperlink" Target="http://svatebni-tradice-a-zvyky.svatba.cz/" TargetMode="External"/><Relationship Id="rId7" Type="http://schemas.openxmlformats.org/officeDocument/2006/relationships/hyperlink" Target="http://www.bohemiaweddings.com/czech-weddings-traditions-s-15.html" TargetMode="External"/><Relationship Id="rId2" Type="http://schemas.openxmlformats.org/officeDocument/2006/relationships/hyperlink" Target="http://www.vocativ.com/world/india/5-surprising-facts-marriage-india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wedme.cz/magazin/historie/historie-svatby/201" TargetMode="External"/><Relationship Id="rId5" Type="http://schemas.openxmlformats.org/officeDocument/2006/relationships/hyperlink" Target="http://en.wikipedia.org/wiki/Same-sex_marriage" TargetMode="External"/><Relationship Id="rId10" Type="http://schemas.openxmlformats.org/officeDocument/2006/relationships/hyperlink" Target="http://www.yourtango.com/2013193457/12-strangest-wedding-traditions-around-world" TargetMode="External"/><Relationship Id="rId4" Type="http://schemas.openxmlformats.org/officeDocument/2006/relationships/hyperlink" Target="http://www.svatebniinfo.cz/svatebni-zvyky-v-cechach.html" TargetMode="External"/><Relationship Id="rId9" Type="http://schemas.openxmlformats.org/officeDocument/2006/relationships/hyperlink" Target="http://ibnlive.in.com/photogallery/2178-1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rgbClr val="FFFF00"/>
                </a:solidFill>
              </a:rPr>
              <a:t>Weddings around the world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57224" y="3886200"/>
            <a:ext cx="6915176" cy="1752600"/>
          </a:xfrm>
        </p:spPr>
        <p:txBody>
          <a:bodyPr>
            <a:normAutofit fontScale="85000" lnSpcReduction="10000"/>
          </a:bodyPr>
          <a:lstStyle/>
          <a:p>
            <a:pPr algn="r"/>
            <a:endParaRPr lang="cs-CZ" sz="2400" dirty="0" smtClean="0"/>
          </a:p>
          <a:p>
            <a:pPr algn="r"/>
            <a:endParaRPr lang="cs-CZ" sz="2400" dirty="0"/>
          </a:p>
          <a:p>
            <a:pPr algn="r">
              <a:lnSpc>
                <a:spcPct val="150000"/>
              </a:lnSpc>
            </a:pPr>
            <a:r>
              <a:rPr lang="cs-CZ" sz="2800" b="1" spc="30" dirty="0" smtClean="0">
                <a:solidFill>
                  <a:srgbClr val="FFFF00"/>
                </a:solidFill>
              </a:rPr>
              <a:t>Alexandra Jelínková, Zuzana Čechová, Lucie Kantor</a:t>
            </a:r>
            <a:endParaRPr lang="cs-CZ" sz="2800" b="1" spc="3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FFFF00"/>
                </a:solidFill>
              </a:rPr>
              <a:t>Self-marriage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7170" name="Picture 2" descr="http://wac.450f.edgecastcdn.net/80450F/thefw.com/files/2012/01/Chen-Wei-Yih-and-sel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00200"/>
            <a:ext cx="6672783" cy="444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395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FFFF00"/>
                </a:solidFill>
              </a:rPr>
              <a:t>Wedding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 err="1" smtClean="0">
                <a:solidFill>
                  <a:srgbClr val="FFFF00"/>
                </a:solidFill>
              </a:rPr>
              <a:t>with</a:t>
            </a:r>
            <a:r>
              <a:rPr lang="cs-CZ" b="1" dirty="0" smtClean="0">
                <a:solidFill>
                  <a:srgbClr val="FFFF00"/>
                </a:solidFill>
              </a:rPr>
              <a:t> a… dog?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6146" name="Picture 2" descr="https://thenypost.files.wordpress.com/2014/09/159129-22.jpg?w=8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7028034" cy="468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460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… a </a:t>
            </a:r>
            <a:r>
              <a:rPr lang="cs-CZ" b="1" dirty="0" err="1" smtClean="0">
                <a:solidFill>
                  <a:srgbClr val="FFFF00"/>
                </a:solidFill>
              </a:rPr>
              <a:t>goat</a:t>
            </a:r>
            <a:r>
              <a:rPr lang="cs-CZ" b="1" dirty="0" smtClean="0">
                <a:solidFill>
                  <a:srgbClr val="FFFF00"/>
                </a:solidFill>
              </a:rPr>
              <a:t>?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8194" name="Picture 2" descr="http://1.bp.blogspot.com/-FjwYDqMAldA/UPiGA8VldSI/AAAAAAAAZIA/2vLSkjpi0do/s1600/001charles-tombe-goat-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2" y="1844824"/>
            <a:ext cx="4448175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630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0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… </a:t>
            </a:r>
            <a:r>
              <a:rPr lang="cs-CZ" b="1" dirty="0" err="1" smtClean="0">
                <a:solidFill>
                  <a:srgbClr val="FFFF00"/>
                </a:solidFill>
              </a:rPr>
              <a:t>don‘t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 err="1" smtClean="0">
                <a:solidFill>
                  <a:srgbClr val="FFFF00"/>
                </a:solidFill>
              </a:rPr>
              <a:t>even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 err="1" smtClean="0">
                <a:solidFill>
                  <a:srgbClr val="FFFF00"/>
                </a:solidFill>
              </a:rPr>
              <a:t>get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 err="1" smtClean="0">
                <a:solidFill>
                  <a:srgbClr val="FFFF00"/>
                </a:solidFill>
              </a:rPr>
              <a:t>me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 err="1" smtClean="0">
                <a:solidFill>
                  <a:srgbClr val="FFFF00"/>
                </a:solidFill>
              </a:rPr>
              <a:t>started</a:t>
            </a:r>
            <a:r>
              <a:rPr lang="cs-CZ" b="1" dirty="0" smtClean="0">
                <a:solidFill>
                  <a:srgbClr val="FFFF00"/>
                </a:solidFill>
              </a:rPr>
              <a:t> on Japan.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9224" name="Picture 8" descr="http://www.womansday.com/cm/womansday/images/Yy/04-A-Body-Pillow-Inanimate-Object-Relationship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1" y="1143247"/>
            <a:ext cx="598170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sickchirpse.com/wp-content/uploads/2011/01/article-1268130775880-08A44469000005DC-332310_636x5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184" y="3203619"/>
            <a:ext cx="604837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499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213285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400" b="1" dirty="0" err="1" smtClean="0">
                <a:solidFill>
                  <a:srgbClr val="FFFF00"/>
                </a:solidFill>
              </a:rPr>
              <a:t>Wait</a:t>
            </a:r>
            <a:r>
              <a:rPr lang="cs-CZ" sz="4400" b="1" dirty="0" smtClean="0">
                <a:solidFill>
                  <a:srgbClr val="FFFF00"/>
                </a:solidFill>
              </a:rPr>
              <a:t>, </a:t>
            </a:r>
            <a:r>
              <a:rPr lang="cs-CZ" sz="4400" b="1" dirty="0" err="1" smtClean="0">
                <a:solidFill>
                  <a:srgbClr val="FFFF00"/>
                </a:solidFill>
              </a:rPr>
              <a:t>what</a:t>
            </a:r>
            <a:r>
              <a:rPr lang="cs-CZ" sz="4400" b="1" dirty="0" smtClean="0">
                <a:solidFill>
                  <a:srgbClr val="FFFF00"/>
                </a:solidFill>
              </a:rPr>
              <a:t>? </a:t>
            </a:r>
          </a:p>
          <a:p>
            <a:pPr marL="0" indent="0" algn="ctr">
              <a:buNone/>
            </a:pPr>
            <a:r>
              <a:rPr lang="cs-CZ" sz="4400" b="1" dirty="0" err="1" smtClean="0">
                <a:solidFill>
                  <a:srgbClr val="FFFF00"/>
                </a:solidFill>
              </a:rPr>
              <a:t>Better</a:t>
            </a:r>
            <a:r>
              <a:rPr lang="cs-CZ" sz="4400" b="1" dirty="0" smtClean="0">
                <a:solidFill>
                  <a:srgbClr val="FFFF00"/>
                </a:solidFill>
              </a:rPr>
              <a:t> </a:t>
            </a:r>
            <a:r>
              <a:rPr lang="cs-CZ" sz="4400" b="1" dirty="0" err="1" smtClean="0">
                <a:solidFill>
                  <a:srgbClr val="FFFF00"/>
                </a:solidFill>
              </a:rPr>
              <a:t>get</a:t>
            </a:r>
            <a:r>
              <a:rPr lang="cs-CZ" sz="4400" b="1" dirty="0" smtClean="0">
                <a:solidFill>
                  <a:srgbClr val="FFFF00"/>
                </a:solidFill>
              </a:rPr>
              <a:t> </a:t>
            </a:r>
            <a:r>
              <a:rPr lang="cs-CZ" sz="4400" b="1" dirty="0" err="1" smtClean="0">
                <a:solidFill>
                  <a:srgbClr val="FFFF00"/>
                </a:solidFill>
              </a:rPr>
              <a:t>back</a:t>
            </a:r>
            <a:r>
              <a:rPr lang="cs-CZ" sz="4400" b="1" dirty="0" smtClean="0">
                <a:solidFill>
                  <a:srgbClr val="FFFF00"/>
                </a:solidFill>
              </a:rPr>
              <a:t> to </a:t>
            </a:r>
            <a:r>
              <a:rPr lang="cs-CZ" sz="4400" b="1" dirty="0" err="1" smtClean="0">
                <a:solidFill>
                  <a:srgbClr val="FFFF00"/>
                </a:solidFill>
              </a:rPr>
              <a:t>normal</a:t>
            </a:r>
            <a:r>
              <a:rPr lang="cs-CZ" sz="4400" b="1" dirty="0" smtClean="0">
                <a:solidFill>
                  <a:srgbClr val="FFFF00"/>
                </a:solidFill>
              </a:rPr>
              <a:t> </a:t>
            </a:r>
            <a:r>
              <a:rPr lang="cs-CZ" sz="4400" b="1" dirty="0" err="1" smtClean="0">
                <a:solidFill>
                  <a:srgbClr val="FFFF00"/>
                </a:solidFill>
              </a:rPr>
              <a:t>weddings</a:t>
            </a:r>
            <a:r>
              <a:rPr lang="cs-CZ" sz="4400" b="1" dirty="0" smtClean="0">
                <a:solidFill>
                  <a:srgbClr val="FFFF00"/>
                </a:solidFill>
              </a:rPr>
              <a:t>.</a:t>
            </a:r>
          </a:p>
          <a:p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2949586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5400" b="1" dirty="0" err="1" smtClean="0">
                <a:solidFill>
                  <a:srgbClr val="FFFF00"/>
                </a:solidFill>
              </a:rPr>
              <a:t>Why</a:t>
            </a:r>
            <a:r>
              <a:rPr lang="cs-CZ" sz="5400" b="1" dirty="0" smtClean="0">
                <a:solidFill>
                  <a:srgbClr val="FFFF00"/>
                </a:solidFill>
              </a:rPr>
              <a:t> do </a:t>
            </a:r>
            <a:r>
              <a:rPr lang="cs-CZ" sz="5400" b="1" dirty="0" err="1" smtClean="0">
                <a:solidFill>
                  <a:srgbClr val="FFFF00"/>
                </a:solidFill>
              </a:rPr>
              <a:t>people</a:t>
            </a:r>
            <a:r>
              <a:rPr lang="cs-CZ" sz="5400" b="1" dirty="0" smtClean="0">
                <a:solidFill>
                  <a:srgbClr val="FFFF00"/>
                </a:solidFill>
              </a:rPr>
              <a:t> </a:t>
            </a:r>
            <a:r>
              <a:rPr lang="cs-CZ" sz="5400" b="1" dirty="0" err="1" smtClean="0">
                <a:solidFill>
                  <a:srgbClr val="FFFF00"/>
                </a:solidFill>
              </a:rPr>
              <a:t>get</a:t>
            </a:r>
            <a:r>
              <a:rPr lang="cs-CZ" sz="5400" b="1" dirty="0" smtClean="0">
                <a:solidFill>
                  <a:srgbClr val="FFFF00"/>
                </a:solidFill>
              </a:rPr>
              <a:t> </a:t>
            </a:r>
            <a:r>
              <a:rPr lang="cs-CZ" sz="5400" b="1" dirty="0" err="1" smtClean="0">
                <a:solidFill>
                  <a:srgbClr val="FFFF00"/>
                </a:solidFill>
              </a:rPr>
              <a:t>married</a:t>
            </a:r>
            <a:r>
              <a:rPr lang="cs-CZ" sz="5400" b="1" dirty="0" smtClean="0">
                <a:solidFill>
                  <a:srgbClr val="FFFF00"/>
                </a:solidFill>
              </a:rPr>
              <a:t>?</a:t>
            </a:r>
            <a:endParaRPr lang="cs-CZ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676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5400" b="1" dirty="0" smtClean="0">
                <a:solidFill>
                  <a:srgbClr val="FFFF00"/>
                </a:solidFill>
              </a:rPr>
              <a:t> </a:t>
            </a:r>
            <a:endParaRPr lang="cs-CZ" sz="54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why men get marri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0728"/>
            <a:ext cx="5472608" cy="534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153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80528" y="-99392"/>
            <a:ext cx="9324528" cy="6957392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26" name="Picture 2" descr="http://www.shanitasvoiceofreason.com/uploads/1/4/1/6/14169954/6215162.png?3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71464"/>
            <a:ext cx="4896544" cy="690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038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Czech </a:t>
            </a:r>
            <a:r>
              <a:rPr lang="cs-CZ" b="1" dirty="0" err="1" smtClean="0">
                <a:solidFill>
                  <a:srgbClr val="FFFF00"/>
                </a:solidFill>
              </a:rPr>
              <a:t>wedding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 err="1" smtClean="0">
                <a:solidFill>
                  <a:srgbClr val="FFFF00"/>
                </a:solidFill>
              </a:rPr>
              <a:t>traditions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sz="2800" dirty="0" err="1" smtClean="0">
                <a:solidFill>
                  <a:srgbClr val="FFFF00"/>
                </a:solidFill>
              </a:rPr>
              <a:t>Bretislaus</a:t>
            </a:r>
            <a:r>
              <a:rPr lang="cs-CZ" sz="2800" dirty="0" smtClean="0">
                <a:solidFill>
                  <a:srgbClr val="FFFF00"/>
                </a:solidFill>
              </a:rPr>
              <a:t> I., </a:t>
            </a:r>
            <a:r>
              <a:rPr lang="cs-CZ" sz="2800" dirty="0" err="1" smtClean="0">
                <a:solidFill>
                  <a:srgbClr val="FFFF00"/>
                </a:solidFill>
              </a:rPr>
              <a:t>Duke</a:t>
            </a:r>
            <a:r>
              <a:rPr lang="cs-CZ" sz="2800" dirty="0" smtClean="0">
                <a:solidFill>
                  <a:srgbClr val="FFFF00"/>
                </a:solidFill>
              </a:rPr>
              <a:t> </a:t>
            </a:r>
            <a:r>
              <a:rPr lang="cs-CZ" sz="2800" dirty="0" err="1" smtClean="0">
                <a:solidFill>
                  <a:srgbClr val="FFFF00"/>
                </a:solidFill>
              </a:rPr>
              <a:t>of</a:t>
            </a:r>
            <a:r>
              <a:rPr lang="cs-CZ" sz="2800" dirty="0" smtClean="0">
                <a:solidFill>
                  <a:srgbClr val="FFFF00"/>
                </a:solidFill>
              </a:rPr>
              <a:t> Bohemia – 12th </a:t>
            </a:r>
            <a:r>
              <a:rPr lang="cs-CZ" sz="2800" dirty="0" err="1" smtClean="0">
                <a:solidFill>
                  <a:srgbClr val="FFFF00"/>
                </a:solidFill>
              </a:rPr>
              <a:t>century</a:t>
            </a:r>
            <a:endParaRPr lang="cs-CZ" sz="2800" dirty="0" smtClean="0">
              <a:solidFill>
                <a:srgbClr val="FFFF00"/>
              </a:solidFill>
            </a:endParaRPr>
          </a:p>
          <a:p>
            <a:pPr algn="ctr"/>
            <a:r>
              <a:rPr lang="cs-CZ" sz="2800" dirty="0" err="1" smtClean="0">
                <a:solidFill>
                  <a:srgbClr val="FFFF00"/>
                </a:solidFill>
              </a:rPr>
              <a:t>Men</a:t>
            </a:r>
            <a:r>
              <a:rPr lang="cs-CZ" sz="2800" dirty="0" smtClean="0">
                <a:solidFill>
                  <a:srgbClr val="FFFF00"/>
                </a:solidFill>
              </a:rPr>
              <a:t> </a:t>
            </a:r>
            <a:r>
              <a:rPr lang="cs-CZ" sz="2800" dirty="0" err="1" smtClean="0">
                <a:solidFill>
                  <a:srgbClr val="FFFF00"/>
                </a:solidFill>
              </a:rPr>
              <a:t>married</a:t>
            </a:r>
            <a:r>
              <a:rPr lang="cs-CZ" sz="2800" dirty="0" smtClean="0">
                <a:solidFill>
                  <a:srgbClr val="FFFF00"/>
                </a:solidFill>
              </a:rPr>
              <a:t> </a:t>
            </a:r>
            <a:r>
              <a:rPr lang="cs-CZ" sz="2800" dirty="0" err="1" smtClean="0">
                <a:solidFill>
                  <a:srgbClr val="FFFF00"/>
                </a:solidFill>
              </a:rPr>
              <a:t>at</a:t>
            </a:r>
            <a:r>
              <a:rPr lang="cs-CZ" sz="2800" dirty="0" smtClean="0">
                <a:solidFill>
                  <a:srgbClr val="FFFF00"/>
                </a:solidFill>
              </a:rPr>
              <a:t> 16-18, </a:t>
            </a:r>
            <a:r>
              <a:rPr lang="cs-CZ" sz="2800" dirty="0" err="1" smtClean="0">
                <a:solidFill>
                  <a:srgbClr val="FFFF00"/>
                </a:solidFill>
              </a:rPr>
              <a:t>women</a:t>
            </a:r>
            <a:r>
              <a:rPr lang="cs-CZ" sz="2800" dirty="0" smtClean="0">
                <a:solidFill>
                  <a:srgbClr val="FFFF00"/>
                </a:solidFill>
              </a:rPr>
              <a:t> </a:t>
            </a:r>
            <a:r>
              <a:rPr lang="cs-CZ" sz="2800" dirty="0" err="1" smtClean="0">
                <a:solidFill>
                  <a:srgbClr val="FFFF00"/>
                </a:solidFill>
              </a:rPr>
              <a:t>at</a:t>
            </a:r>
            <a:r>
              <a:rPr lang="cs-CZ" sz="2800" dirty="0" smtClean="0">
                <a:solidFill>
                  <a:srgbClr val="FFFF00"/>
                </a:solidFill>
              </a:rPr>
              <a:t> 14-16</a:t>
            </a:r>
          </a:p>
          <a:p>
            <a:pPr algn="ctr"/>
            <a:r>
              <a:rPr lang="cs-CZ" sz="2800" dirty="0" smtClean="0">
                <a:solidFill>
                  <a:srgbClr val="FFFF00"/>
                </a:solidFill>
              </a:rPr>
              <a:t>Margaret </a:t>
            </a:r>
            <a:r>
              <a:rPr lang="cs-CZ" sz="2800" dirty="0" err="1" smtClean="0">
                <a:solidFill>
                  <a:srgbClr val="FFFF00"/>
                </a:solidFill>
              </a:rPr>
              <a:t>of</a:t>
            </a:r>
            <a:r>
              <a:rPr lang="cs-CZ" sz="2800" dirty="0" smtClean="0">
                <a:solidFill>
                  <a:srgbClr val="FFFF00"/>
                </a:solidFill>
              </a:rPr>
              <a:t> Bohemia </a:t>
            </a:r>
            <a:r>
              <a:rPr lang="cs-CZ" sz="2800" dirty="0" err="1" smtClean="0">
                <a:solidFill>
                  <a:srgbClr val="FFFF00"/>
                </a:solidFill>
              </a:rPr>
              <a:t>married</a:t>
            </a:r>
            <a:r>
              <a:rPr lang="cs-CZ" sz="2800" dirty="0" smtClean="0">
                <a:solidFill>
                  <a:srgbClr val="FFFF00"/>
                </a:solidFill>
              </a:rPr>
              <a:t> </a:t>
            </a:r>
            <a:r>
              <a:rPr lang="cs-CZ" sz="2800" dirty="0" err="1" smtClean="0">
                <a:solidFill>
                  <a:srgbClr val="FFFF00"/>
                </a:solidFill>
              </a:rPr>
              <a:t>at</a:t>
            </a:r>
            <a:r>
              <a:rPr lang="cs-CZ" sz="2800" dirty="0" smtClean="0">
                <a:solidFill>
                  <a:srgbClr val="FFFF00"/>
                </a:solidFill>
              </a:rPr>
              <a:t> 7 in 1328</a:t>
            </a:r>
          </a:p>
          <a:p>
            <a:endParaRPr lang="cs-CZ" dirty="0">
              <a:solidFill>
                <a:srgbClr val="FFFF00"/>
              </a:solidFill>
            </a:endParaRPr>
          </a:p>
          <a:p>
            <a:endParaRPr lang="cs-CZ" dirty="0">
              <a:solidFill>
                <a:srgbClr val="FFFF00"/>
              </a:solidFill>
            </a:endParaRPr>
          </a:p>
          <a:p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3076" name="Picture 4" descr="http://slovane.cz/foto/svatba/male-svatba-0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3284984"/>
            <a:ext cx="4968552" cy="331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210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http://www.kvasice.cz/foto/22/22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52" y="307561"/>
            <a:ext cx="8322096" cy="624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254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8896" y="429"/>
            <a:ext cx="7772400" cy="14700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b="1" dirty="0" err="1" smtClean="0">
                <a:solidFill>
                  <a:srgbClr val="FFFF00"/>
                </a:solidFill>
              </a:rPr>
              <a:t>What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 err="1" smtClean="0">
                <a:solidFill>
                  <a:srgbClr val="FFFF00"/>
                </a:solidFill>
              </a:rPr>
              <a:t>is</a:t>
            </a:r>
            <a:r>
              <a:rPr lang="cs-CZ" b="1" dirty="0" smtClean="0">
                <a:solidFill>
                  <a:srgbClr val="FFFF00"/>
                </a:solidFill>
              </a:rPr>
              <a:t> a </a:t>
            </a:r>
            <a:r>
              <a:rPr lang="cs-CZ" b="1" dirty="0" err="1" smtClean="0">
                <a:solidFill>
                  <a:srgbClr val="FFFF00"/>
                </a:solidFill>
              </a:rPr>
              <a:t>wedding</a:t>
            </a:r>
            <a:r>
              <a:rPr lang="cs-CZ" b="1" dirty="0" smtClean="0">
                <a:solidFill>
                  <a:srgbClr val="FFFF00"/>
                </a:solidFill>
              </a:rPr>
              <a:t>?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57224" y="3886200"/>
            <a:ext cx="6915176" cy="1752600"/>
          </a:xfrm>
        </p:spPr>
        <p:txBody>
          <a:bodyPr>
            <a:normAutofit/>
          </a:bodyPr>
          <a:lstStyle/>
          <a:p>
            <a:pPr marL="354013" indent="-354013" algn="l">
              <a:lnSpc>
                <a:spcPct val="150000"/>
              </a:lnSpc>
            </a:pPr>
            <a:r>
              <a:rPr lang="cs-CZ" sz="2800" b="1" spc="30" dirty="0" smtClean="0">
                <a:solidFill>
                  <a:srgbClr val="FFFF00"/>
                </a:solidFill>
              </a:rPr>
              <a:t> </a:t>
            </a:r>
            <a:endParaRPr lang="en-GB" sz="2800" b="1" spc="30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://malawi24.com/wp-content/uploads/2015/02/I-DO-Marriage-Ser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225" y="1411297"/>
            <a:ext cx="6599741" cy="494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0287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err="1">
                <a:solidFill>
                  <a:srgbClr val="FFFF00"/>
                </a:solidFill>
              </a:rPr>
              <a:t>We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>
                <a:solidFill>
                  <a:srgbClr val="FFFF00"/>
                </a:solidFill>
              </a:rPr>
              <a:t>all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>
                <a:solidFill>
                  <a:srgbClr val="FFFF00"/>
                </a:solidFill>
              </a:rPr>
              <a:t>know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>
                <a:solidFill>
                  <a:srgbClr val="FFFF00"/>
                </a:solidFill>
              </a:rPr>
              <a:t>some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>
                <a:solidFill>
                  <a:srgbClr val="FFFF00"/>
                </a:solidFill>
              </a:rPr>
              <a:t>typical</a:t>
            </a:r>
            <a:r>
              <a:rPr lang="cs-CZ" dirty="0">
                <a:solidFill>
                  <a:srgbClr val="FFFF00"/>
                </a:solidFill>
              </a:rPr>
              <a:t> Czech </a:t>
            </a:r>
            <a:r>
              <a:rPr lang="cs-CZ" dirty="0" err="1">
                <a:solidFill>
                  <a:srgbClr val="FFFF00"/>
                </a:solidFill>
              </a:rPr>
              <a:t>wedding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>
                <a:solidFill>
                  <a:srgbClr val="FFFF00"/>
                </a:solidFill>
              </a:rPr>
              <a:t>traditions</a:t>
            </a:r>
            <a:r>
              <a:rPr lang="cs-CZ" dirty="0">
                <a:solidFill>
                  <a:srgbClr val="FFFF00"/>
                </a:solidFill>
              </a:rPr>
              <a:t>. But do </a:t>
            </a:r>
            <a:r>
              <a:rPr lang="cs-CZ" dirty="0" err="1">
                <a:solidFill>
                  <a:srgbClr val="FFFF00"/>
                </a:solidFill>
              </a:rPr>
              <a:t>you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>
                <a:solidFill>
                  <a:srgbClr val="FFFF00"/>
                </a:solidFill>
              </a:rPr>
              <a:t>know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>
                <a:solidFill>
                  <a:srgbClr val="FFFF00"/>
                </a:solidFill>
              </a:rPr>
              <a:t>why</a:t>
            </a:r>
            <a:r>
              <a:rPr lang="cs-CZ" dirty="0">
                <a:solidFill>
                  <a:srgbClr val="FFFF00"/>
                </a:solidFill>
              </a:rPr>
              <a:t>…</a:t>
            </a:r>
            <a:r>
              <a:rPr lang="cs-CZ" b="1" dirty="0">
                <a:solidFill>
                  <a:srgbClr val="FFFF00"/>
                </a:solidFill>
              </a:rPr>
              <a:t/>
            </a:r>
            <a:br>
              <a:rPr lang="cs-CZ" b="1" dirty="0">
                <a:solidFill>
                  <a:srgbClr val="FFFF00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636912"/>
            <a:ext cx="8229600" cy="4525963"/>
          </a:xfrm>
        </p:spPr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… </a:t>
            </a:r>
            <a:r>
              <a:rPr lang="cs-CZ" dirty="0" err="1" smtClean="0">
                <a:solidFill>
                  <a:srgbClr val="FFFF00"/>
                </a:solidFill>
              </a:rPr>
              <a:t>the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bride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wears</a:t>
            </a:r>
            <a:r>
              <a:rPr lang="cs-CZ" dirty="0" smtClean="0">
                <a:solidFill>
                  <a:srgbClr val="FFFF00"/>
                </a:solidFill>
              </a:rPr>
              <a:t> a </a:t>
            </a:r>
            <a:r>
              <a:rPr lang="cs-CZ" dirty="0" err="1" smtClean="0">
                <a:solidFill>
                  <a:srgbClr val="FFFF00"/>
                </a:solidFill>
              </a:rPr>
              <a:t>veil</a:t>
            </a:r>
            <a:r>
              <a:rPr lang="cs-CZ" dirty="0" smtClean="0">
                <a:solidFill>
                  <a:srgbClr val="FFFF00"/>
                </a:solidFill>
              </a:rPr>
              <a:t>?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…. </a:t>
            </a:r>
            <a:r>
              <a:rPr lang="cs-CZ" dirty="0" err="1" smtClean="0">
                <a:solidFill>
                  <a:srgbClr val="FFFF00"/>
                </a:solidFill>
              </a:rPr>
              <a:t>there</a:t>
            </a:r>
            <a:r>
              <a:rPr lang="cs-CZ" dirty="0" smtClean="0">
                <a:solidFill>
                  <a:srgbClr val="FFFF00"/>
                </a:solidFill>
              </a:rPr>
              <a:t> are </a:t>
            </a:r>
            <a:r>
              <a:rPr lang="cs-CZ" dirty="0" err="1" smtClean="0">
                <a:solidFill>
                  <a:srgbClr val="FFFF00"/>
                </a:solidFill>
              </a:rPr>
              <a:t>bridesmaids</a:t>
            </a:r>
            <a:r>
              <a:rPr lang="cs-CZ" dirty="0" smtClean="0">
                <a:solidFill>
                  <a:srgbClr val="FFFF00"/>
                </a:solidFill>
              </a:rPr>
              <a:t>?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….do </a:t>
            </a:r>
            <a:r>
              <a:rPr lang="cs-CZ" dirty="0" err="1" smtClean="0">
                <a:solidFill>
                  <a:srgbClr val="FFFF00"/>
                </a:solidFill>
              </a:rPr>
              <a:t>we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throw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rice</a:t>
            </a:r>
            <a:r>
              <a:rPr lang="cs-CZ" dirty="0" smtClean="0">
                <a:solidFill>
                  <a:srgbClr val="FFFF00"/>
                </a:solidFill>
              </a:rPr>
              <a:t>?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….</a:t>
            </a:r>
            <a:r>
              <a:rPr lang="cs-CZ" dirty="0" err="1" smtClean="0">
                <a:solidFill>
                  <a:srgbClr val="FFFF00"/>
                </a:solidFill>
              </a:rPr>
              <a:t>sprinkle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the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newlyweds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with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flower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petals</a:t>
            </a:r>
            <a:r>
              <a:rPr lang="cs-CZ" dirty="0" smtClean="0">
                <a:solidFill>
                  <a:srgbClr val="FFFF00"/>
                </a:solidFill>
              </a:rPr>
              <a:t>?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….do </a:t>
            </a:r>
            <a:r>
              <a:rPr lang="cs-CZ" dirty="0" err="1" smtClean="0">
                <a:solidFill>
                  <a:srgbClr val="FFFF00"/>
                </a:solidFill>
              </a:rPr>
              <a:t>the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newlyweds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eat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the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soup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jointly</a:t>
            </a:r>
            <a:r>
              <a:rPr lang="cs-CZ" dirty="0" smtClean="0">
                <a:solidFill>
                  <a:srgbClr val="FFFF00"/>
                </a:solidFill>
              </a:rPr>
              <a:t>?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….do </a:t>
            </a:r>
            <a:r>
              <a:rPr lang="cs-CZ" dirty="0" err="1" smtClean="0">
                <a:solidFill>
                  <a:srgbClr val="FFFF00"/>
                </a:solidFill>
              </a:rPr>
              <a:t>the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circular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dance</a:t>
            </a:r>
            <a:r>
              <a:rPr lang="cs-CZ" dirty="0" smtClean="0">
                <a:solidFill>
                  <a:srgbClr val="FFFF00"/>
                </a:solidFill>
              </a:rPr>
              <a:t>?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474212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1785926"/>
            <a:ext cx="8229600" cy="215423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And now let</a:t>
            </a:r>
            <a:r>
              <a:rPr lang="en-US" dirty="0" smtClean="0">
                <a:solidFill>
                  <a:srgbClr val="FFFF00"/>
                </a:solidFill>
              </a:rPr>
              <a:t>’s go around the world a little bit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5234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 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china-6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25" y="1862931"/>
            <a:ext cx="6000750" cy="40005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en-US" dirty="0"/>
          </a:p>
        </p:txBody>
      </p:sp>
      <p:pic>
        <p:nvPicPr>
          <p:cNvPr id="4" name="Content Placeholder 3" descr="bulgarian-6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25" y="1862931"/>
            <a:ext cx="6000750" cy="4000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en-US" dirty="0"/>
          </a:p>
        </p:txBody>
      </p:sp>
      <p:pic>
        <p:nvPicPr>
          <p:cNvPr id="4" name="Content Placeholder 3" descr="India6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1144" y="571480"/>
            <a:ext cx="4718310" cy="5968946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en-US" dirty="0"/>
          </a:p>
        </p:txBody>
      </p:sp>
      <p:pic>
        <p:nvPicPr>
          <p:cNvPr id="6" name="Content Placeholder 5" descr="sumatraIndonesia-6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25" y="1862931"/>
            <a:ext cx="6000750" cy="40005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en-US" dirty="0"/>
          </a:p>
        </p:txBody>
      </p:sp>
      <p:pic>
        <p:nvPicPr>
          <p:cNvPr id="4" name="Content Placeholder 3" descr="macedonia-6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25" y="1862931"/>
            <a:ext cx="6000750" cy="40005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en-US" dirty="0"/>
          </a:p>
        </p:txBody>
      </p:sp>
      <p:pic>
        <p:nvPicPr>
          <p:cNvPr id="4" name="Content Placeholder 3" descr="Japan6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0856" y="928670"/>
            <a:ext cx="3847094" cy="5477219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en-US" dirty="0"/>
          </a:p>
        </p:txBody>
      </p:sp>
      <p:pic>
        <p:nvPicPr>
          <p:cNvPr id="4" name="Content Placeholder 3" descr="iraqi-6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214290"/>
            <a:ext cx="4143404" cy="6259819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en-US" dirty="0"/>
          </a:p>
        </p:txBody>
      </p:sp>
      <p:pic>
        <p:nvPicPr>
          <p:cNvPr id="4" name="Content Placeholder 3" descr="Kenya nairobi Maasai-6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357298"/>
            <a:ext cx="7330725" cy="48871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FFFF00"/>
                </a:solidFill>
              </a:rPr>
              <a:t>„</a:t>
            </a:r>
            <a:r>
              <a:rPr lang="en-US" dirty="0" smtClean="0">
                <a:solidFill>
                  <a:srgbClr val="FFFF00"/>
                </a:solidFill>
              </a:rPr>
              <a:t>A </a:t>
            </a:r>
            <a:r>
              <a:rPr lang="en-US" b="1" dirty="0">
                <a:solidFill>
                  <a:srgbClr val="FFFF00"/>
                </a:solidFill>
              </a:rPr>
              <a:t>wedding</a:t>
            </a:r>
            <a:r>
              <a:rPr lang="en-US" dirty="0">
                <a:solidFill>
                  <a:srgbClr val="FFFF00"/>
                </a:solidFill>
              </a:rPr>
              <a:t> is a ceremony where two people are united in </a:t>
            </a:r>
            <a:r>
              <a:rPr lang="en-US" dirty="0" smtClean="0">
                <a:solidFill>
                  <a:srgbClr val="FFFF00"/>
                </a:solidFill>
              </a:rPr>
              <a:t>marriage</a:t>
            </a:r>
            <a:r>
              <a:rPr lang="cs-CZ" dirty="0" smtClean="0">
                <a:solidFill>
                  <a:srgbClr val="FFFF00"/>
                </a:solidFill>
              </a:rPr>
              <a:t>.“</a:t>
            </a:r>
          </a:p>
          <a:p>
            <a:pPr algn="ctr"/>
            <a:r>
              <a:rPr lang="cs-CZ" dirty="0" smtClean="0">
                <a:solidFill>
                  <a:srgbClr val="FFFF00"/>
                </a:solidFill>
              </a:rPr>
              <a:t>„</a:t>
            </a:r>
            <a:r>
              <a:rPr lang="en-US" b="1" dirty="0">
                <a:solidFill>
                  <a:srgbClr val="FFFF00"/>
                </a:solidFill>
              </a:rPr>
              <a:t>Marriage</a:t>
            </a:r>
            <a:r>
              <a:rPr lang="en-US" dirty="0">
                <a:solidFill>
                  <a:srgbClr val="FFFF00"/>
                </a:solidFill>
              </a:rPr>
              <a:t>, also called </a:t>
            </a:r>
            <a:r>
              <a:rPr lang="en-US" b="1" dirty="0">
                <a:solidFill>
                  <a:srgbClr val="FFFF00"/>
                </a:solidFill>
              </a:rPr>
              <a:t>matrimony</a:t>
            </a:r>
            <a:r>
              <a:rPr lang="en-US" dirty="0">
                <a:solidFill>
                  <a:srgbClr val="FFFF00"/>
                </a:solidFill>
              </a:rPr>
              <a:t> or </a:t>
            </a:r>
            <a:r>
              <a:rPr lang="en-US" b="1" dirty="0">
                <a:solidFill>
                  <a:srgbClr val="FFFF00"/>
                </a:solidFill>
              </a:rPr>
              <a:t>wedlock</a:t>
            </a:r>
            <a:r>
              <a:rPr lang="en-US" dirty="0">
                <a:solidFill>
                  <a:srgbClr val="FFFF00"/>
                </a:solidFill>
              </a:rPr>
              <a:t>, is a socially or ritually recognized union or legal contract </a:t>
            </a:r>
            <a:r>
              <a:rPr lang="en-US" dirty="0" smtClean="0">
                <a:solidFill>
                  <a:srgbClr val="FFFF00"/>
                </a:solidFill>
              </a:rPr>
              <a:t>between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b="1" dirty="0" err="1" smtClean="0">
                <a:solidFill>
                  <a:srgbClr val="FFFF00"/>
                </a:solidFill>
              </a:rPr>
              <a:t>spouses</a:t>
            </a:r>
            <a:r>
              <a:rPr lang="en-US" dirty="0">
                <a:solidFill>
                  <a:srgbClr val="FFFF00"/>
                </a:solidFill>
              </a:rPr>
              <a:t> that establishes rights and obligations between them, between them and their children, and between them and their in-laws. </a:t>
            </a:r>
            <a:r>
              <a:rPr lang="cs-CZ" dirty="0" smtClean="0">
                <a:solidFill>
                  <a:srgbClr val="FFFF00"/>
                </a:solidFill>
              </a:rPr>
              <a:t>“</a:t>
            </a:r>
            <a:endParaRPr lang="cs-C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6011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en-US" dirty="0"/>
          </a:p>
        </p:txBody>
      </p:sp>
      <p:pic>
        <p:nvPicPr>
          <p:cNvPr id="6" name="Content Placeholder 5" descr="Pernikahan-putri-Raja-Brune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785794"/>
            <a:ext cx="8501122" cy="5266182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000240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Wierd (?) wedding traditions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rgbClr val="FFFF00"/>
                </a:solidFill>
              </a:rPr>
              <a:t>Indian </a:t>
            </a:r>
            <a:r>
              <a:rPr lang="en-GB" b="1" dirty="0">
                <a:solidFill>
                  <a:srgbClr val="FFFF00"/>
                </a:solidFill>
              </a:rPr>
              <a:t>Wedding Traditions </a:t>
            </a:r>
            <a:r>
              <a:rPr lang="cs-CZ" dirty="0"/>
              <a:t/>
            </a:r>
            <a:br>
              <a:rPr lang="cs-CZ" dirty="0"/>
            </a:br>
            <a:endParaRPr lang="cs-CZ" b="1" dirty="0">
              <a:solidFill>
                <a:srgbClr val="FFFF00"/>
              </a:solidFill>
            </a:endParaRPr>
          </a:p>
        </p:txBody>
      </p:sp>
      <p:pic>
        <p:nvPicPr>
          <p:cNvPr id="5" name="Picture 2" descr="https://encrypted-tbn2.gstatic.com/images?q=tbn:ANd9GcQKf8dak0BD4b--1q9jS7p5bOMKhnadcy-lfeo228OBzJw_3YE_a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3985" y="1628800"/>
            <a:ext cx="7213126" cy="4816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57158" y="214290"/>
            <a:ext cx="8429684" cy="6429420"/>
          </a:xfrm>
        </p:spPr>
        <p:txBody>
          <a:bodyPr>
            <a:normAutofit lnSpcReduction="10000"/>
          </a:bodyPr>
          <a:lstStyle/>
          <a:p>
            <a:pPr marL="354013" indent="-354013" algn="l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800" b="1" spc="30" dirty="0" smtClean="0">
                <a:solidFill>
                  <a:srgbClr val="FFFF00"/>
                </a:solidFill>
              </a:rPr>
              <a:t>India = huge diversity in from of </a:t>
            </a:r>
            <a:r>
              <a:rPr lang="en-GB" sz="2800" b="1" spc="30" dirty="0">
                <a:solidFill>
                  <a:srgbClr val="FFFF00"/>
                </a:solidFill>
              </a:rPr>
              <a:t>food &amp; clothing </a:t>
            </a:r>
            <a:r>
              <a:rPr lang="en-GB" sz="2800" b="1" spc="30" dirty="0" smtClean="0">
                <a:solidFill>
                  <a:srgbClr val="FFFF00"/>
                </a:solidFill>
              </a:rPr>
              <a:t>&amp; customs </a:t>
            </a:r>
            <a:r>
              <a:rPr lang="en-GB" sz="2800" b="1" spc="30" dirty="0">
                <a:solidFill>
                  <a:srgbClr val="FFFF00"/>
                </a:solidFill>
              </a:rPr>
              <a:t>&amp; </a:t>
            </a:r>
            <a:r>
              <a:rPr lang="en-GB" sz="2800" b="1" spc="30" dirty="0" smtClean="0">
                <a:solidFill>
                  <a:srgbClr val="FFFF00"/>
                </a:solidFill>
              </a:rPr>
              <a:t>traditions</a:t>
            </a:r>
          </a:p>
          <a:p>
            <a:pPr marL="354013" indent="-354013" algn="l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GB" sz="1000" b="1" spc="30" dirty="0" smtClean="0">
              <a:solidFill>
                <a:srgbClr val="FFFF00"/>
              </a:solidFill>
            </a:endParaRPr>
          </a:p>
          <a:p>
            <a:pPr marL="354013" indent="-354013" algn="l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800" b="1" spc="30" dirty="0" smtClean="0">
                <a:solidFill>
                  <a:srgbClr val="FFFF00"/>
                </a:solidFill>
              </a:rPr>
              <a:t>Marriage </a:t>
            </a:r>
            <a:r>
              <a:rPr lang="en-GB" sz="2800" b="1" spc="30" dirty="0">
                <a:solidFill>
                  <a:srgbClr val="FFFF00"/>
                </a:solidFill>
              </a:rPr>
              <a:t>– </a:t>
            </a:r>
            <a:r>
              <a:rPr lang="cs-CZ" sz="2800" b="1" spc="30" dirty="0" smtClean="0">
                <a:solidFill>
                  <a:srgbClr val="FFFF00"/>
                </a:solidFill>
              </a:rPr>
              <a:t>a </a:t>
            </a:r>
            <a:r>
              <a:rPr lang="en-GB" sz="2800" b="1" spc="30" dirty="0" smtClean="0">
                <a:solidFill>
                  <a:srgbClr val="FFFF00"/>
                </a:solidFill>
              </a:rPr>
              <a:t>union </a:t>
            </a:r>
            <a:r>
              <a:rPr lang="en-GB" sz="2800" b="1" spc="30" dirty="0">
                <a:solidFill>
                  <a:srgbClr val="FFFF00"/>
                </a:solidFill>
              </a:rPr>
              <a:t>of two </a:t>
            </a:r>
            <a:r>
              <a:rPr lang="cs-CZ" sz="2800" b="1" spc="30" dirty="0" smtClean="0">
                <a:solidFill>
                  <a:srgbClr val="FFFF00"/>
                </a:solidFill>
              </a:rPr>
              <a:t/>
            </a:r>
            <a:br>
              <a:rPr lang="cs-CZ" sz="2800" b="1" spc="30" dirty="0" smtClean="0">
                <a:solidFill>
                  <a:srgbClr val="FFFF00"/>
                </a:solidFill>
              </a:rPr>
            </a:br>
            <a:r>
              <a:rPr lang="en-GB" sz="2800" b="1" spc="30" dirty="0" smtClean="0">
                <a:solidFill>
                  <a:srgbClr val="FFFF00"/>
                </a:solidFill>
              </a:rPr>
              <a:t>individuals and </a:t>
            </a:r>
            <a:r>
              <a:rPr lang="en-GB" sz="2800" b="1" spc="30" dirty="0">
                <a:solidFill>
                  <a:srgbClr val="FFFF00"/>
                </a:solidFill>
              </a:rPr>
              <a:t>their </a:t>
            </a:r>
            <a:r>
              <a:rPr lang="en-GB" sz="2800" b="1" spc="30" dirty="0" smtClean="0">
                <a:solidFill>
                  <a:srgbClr val="FFFF00"/>
                </a:solidFill>
              </a:rPr>
              <a:t>families</a:t>
            </a:r>
          </a:p>
          <a:p>
            <a:pPr marL="354013" indent="-354013" algn="l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GB" sz="1000" b="1" spc="30" dirty="0">
              <a:solidFill>
                <a:srgbClr val="FFFF00"/>
              </a:solidFill>
            </a:endParaRPr>
          </a:p>
          <a:p>
            <a:pPr marL="354013" indent="-354013" algn="l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800" b="1" spc="30" dirty="0" smtClean="0">
                <a:solidFill>
                  <a:srgbClr val="FFFF00"/>
                </a:solidFill>
              </a:rPr>
              <a:t>Arranged </a:t>
            </a:r>
            <a:r>
              <a:rPr lang="en-GB" sz="2800" b="1" spc="30" dirty="0">
                <a:solidFill>
                  <a:srgbClr val="FFFF00"/>
                </a:solidFill>
              </a:rPr>
              <a:t>marriages are still norm </a:t>
            </a:r>
            <a:endParaRPr lang="en-GB" sz="2800" b="1" spc="30" dirty="0" smtClean="0">
              <a:solidFill>
                <a:srgbClr val="FFFF00"/>
              </a:solidFill>
            </a:endParaRPr>
          </a:p>
          <a:p>
            <a:pPr marL="354013" indent="-354013" algn="l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GB" sz="1100" b="1" spc="30" dirty="0" smtClean="0">
              <a:solidFill>
                <a:srgbClr val="FFFF00"/>
              </a:solidFill>
            </a:endParaRPr>
          </a:p>
          <a:p>
            <a:pPr marL="354013" indent="-354013" algn="l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800" b="1" spc="30" dirty="0" smtClean="0">
                <a:solidFill>
                  <a:srgbClr val="FFFF00"/>
                </a:solidFill>
              </a:rPr>
              <a:t>First ceremonies start months before the wedding</a:t>
            </a:r>
          </a:p>
          <a:p>
            <a:pPr marL="354013" indent="-354013" algn="l">
              <a:lnSpc>
                <a:spcPct val="150000"/>
              </a:lnSpc>
              <a:spcBef>
                <a:spcPts val="600"/>
              </a:spcBef>
            </a:pPr>
            <a:endParaRPr lang="en-GB" sz="1100" b="1" spc="30" dirty="0" smtClean="0">
              <a:solidFill>
                <a:srgbClr val="FFFF00"/>
              </a:solidFill>
            </a:endParaRPr>
          </a:p>
          <a:p>
            <a:pPr marL="354013" indent="-354013" algn="l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800" b="1" spc="30" dirty="0" smtClean="0">
                <a:solidFill>
                  <a:srgbClr val="FFFF00"/>
                </a:solidFill>
              </a:rPr>
              <a:t>There is numerous amount of pre-wedding, wedding and post-wedding ceremonies</a:t>
            </a:r>
          </a:p>
          <a:p>
            <a:pPr marL="354013" indent="-354013" algn="l">
              <a:lnSpc>
                <a:spcPct val="150000"/>
              </a:lnSpc>
              <a:buFont typeface="Arial" pitchFamily="34" charset="0"/>
              <a:buChar char="•"/>
            </a:pPr>
            <a:endParaRPr lang="en-GB" sz="2800" b="1" spc="30" dirty="0">
              <a:solidFill>
                <a:srgbClr val="FFFF00"/>
              </a:solidFill>
            </a:endParaRP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214422"/>
            <a:ext cx="284797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57158" y="214290"/>
            <a:ext cx="8429684" cy="6643710"/>
          </a:xfrm>
        </p:spPr>
        <p:txBody>
          <a:bodyPr>
            <a:noAutofit/>
          </a:bodyPr>
          <a:lstStyle/>
          <a:p>
            <a:pPr marL="354013" indent="-354013" algn="l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800" b="1" spc="30" dirty="0" smtClean="0">
                <a:solidFill>
                  <a:srgbClr val="FFFF00"/>
                </a:solidFill>
              </a:rPr>
              <a:t>One of pre-wedding ceremonies is  </a:t>
            </a:r>
            <a:r>
              <a:rPr lang="en-GB" sz="2800" b="1" i="1" spc="30" dirty="0" err="1" smtClean="0">
                <a:solidFill>
                  <a:srgbClr val="FFFF00"/>
                </a:solidFill>
              </a:rPr>
              <a:t>Mehendi</a:t>
            </a:r>
            <a:r>
              <a:rPr lang="en-GB" sz="2800" b="1" i="1" spc="30" dirty="0" smtClean="0">
                <a:solidFill>
                  <a:srgbClr val="FFFF00"/>
                </a:solidFill>
              </a:rPr>
              <a:t> </a:t>
            </a:r>
            <a:r>
              <a:rPr lang="en-GB" sz="2800" b="1" spc="30" dirty="0">
                <a:solidFill>
                  <a:srgbClr val="FFFF00"/>
                </a:solidFill>
              </a:rPr>
              <a:t>ceremony, </a:t>
            </a:r>
            <a:r>
              <a:rPr lang="en-GB" sz="2800" b="1" spc="30" dirty="0" smtClean="0">
                <a:solidFill>
                  <a:srgbClr val="FFFF00"/>
                </a:solidFill>
              </a:rPr>
              <a:t>the </a:t>
            </a:r>
            <a:r>
              <a:rPr lang="en-GB" sz="2800" b="1" spc="30" dirty="0">
                <a:solidFill>
                  <a:srgbClr val="FFFF00"/>
                </a:solidFill>
              </a:rPr>
              <a:t>bride’s hands and feet are decorated with intricate </a:t>
            </a:r>
            <a:r>
              <a:rPr lang="en-GB" sz="2800" b="1" spc="30" dirty="0" smtClean="0">
                <a:solidFill>
                  <a:srgbClr val="FFFF00"/>
                </a:solidFill>
              </a:rPr>
              <a:t>patterns </a:t>
            </a:r>
            <a:r>
              <a:rPr lang="en-GB" sz="2800" b="1" spc="30" dirty="0">
                <a:solidFill>
                  <a:srgbClr val="FFFF00"/>
                </a:solidFill>
              </a:rPr>
              <a:t>by the application of Henna. </a:t>
            </a:r>
            <a:endParaRPr lang="en-GB" sz="2800" b="1" spc="30" dirty="0" smtClean="0">
              <a:solidFill>
                <a:srgbClr val="FFFF00"/>
              </a:solidFill>
            </a:endParaRPr>
          </a:p>
          <a:p>
            <a:pPr marL="354013" indent="-354013" algn="l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GB" sz="800" b="1" spc="30" dirty="0" smtClean="0">
              <a:solidFill>
                <a:srgbClr val="FFFF00"/>
              </a:solidFill>
            </a:endParaRPr>
          </a:p>
          <a:p>
            <a:pPr marL="354013" indent="-354013" algn="l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800" b="1" spc="30" dirty="0" smtClean="0">
                <a:solidFill>
                  <a:srgbClr val="FFFF00"/>
                </a:solidFill>
              </a:rPr>
              <a:t>The deeper </a:t>
            </a:r>
            <a:r>
              <a:rPr lang="en-GB" sz="2800" b="1" spc="30" dirty="0">
                <a:solidFill>
                  <a:srgbClr val="FFFF00"/>
                </a:solidFill>
              </a:rPr>
              <a:t>the </a:t>
            </a:r>
            <a:r>
              <a:rPr lang="en-GB" sz="2800" b="1" spc="30" dirty="0" smtClean="0">
                <a:solidFill>
                  <a:srgbClr val="FFFF00"/>
                </a:solidFill>
              </a:rPr>
              <a:t>colour </a:t>
            </a:r>
            <a:r>
              <a:rPr lang="en-GB" sz="2800" b="1" spc="30" dirty="0">
                <a:solidFill>
                  <a:srgbClr val="FFFF00"/>
                </a:solidFill>
              </a:rPr>
              <a:t>of </a:t>
            </a:r>
            <a:r>
              <a:rPr lang="en-GB" sz="2800" b="1" spc="30" dirty="0" smtClean="0">
                <a:solidFill>
                  <a:srgbClr val="FFFF00"/>
                </a:solidFill>
              </a:rPr>
              <a:t/>
            </a:r>
            <a:br>
              <a:rPr lang="en-GB" sz="2800" b="1" spc="30" dirty="0" smtClean="0">
                <a:solidFill>
                  <a:srgbClr val="FFFF00"/>
                </a:solidFill>
              </a:rPr>
            </a:br>
            <a:r>
              <a:rPr lang="en-GB" sz="2800" b="1" spc="30" dirty="0" smtClean="0">
                <a:solidFill>
                  <a:srgbClr val="FFFF00"/>
                </a:solidFill>
              </a:rPr>
              <a:t>the </a:t>
            </a:r>
            <a:r>
              <a:rPr lang="en-GB" sz="2800" b="1" i="1" spc="30" dirty="0" err="1">
                <a:solidFill>
                  <a:srgbClr val="FFFF00"/>
                </a:solidFill>
              </a:rPr>
              <a:t>mehendi</a:t>
            </a:r>
            <a:r>
              <a:rPr lang="en-GB" sz="2800" b="1" i="1" spc="30" dirty="0">
                <a:solidFill>
                  <a:srgbClr val="FFFF00"/>
                </a:solidFill>
              </a:rPr>
              <a:t> </a:t>
            </a:r>
            <a:r>
              <a:rPr lang="en-GB" sz="2800" b="1" spc="30" dirty="0">
                <a:solidFill>
                  <a:srgbClr val="FFFF00"/>
                </a:solidFill>
              </a:rPr>
              <a:t>(henna) stronger </a:t>
            </a:r>
            <a:r>
              <a:rPr lang="en-GB" sz="2800" b="1" spc="30" dirty="0" smtClean="0">
                <a:solidFill>
                  <a:srgbClr val="FFFF00"/>
                </a:solidFill>
              </a:rPr>
              <a:t/>
            </a:r>
            <a:br>
              <a:rPr lang="en-GB" sz="2800" b="1" spc="30" dirty="0" smtClean="0">
                <a:solidFill>
                  <a:srgbClr val="FFFF00"/>
                </a:solidFill>
              </a:rPr>
            </a:br>
            <a:r>
              <a:rPr lang="en-GB" sz="2800" b="1" spc="30" dirty="0" smtClean="0">
                <a:solidFill>
                  <a:srgbClr val="FFFF00"/>
                </a:solidFill>
              </a:rPr>
              <a:t>is </a:t>
            </a:r>
            <a:r>
              <a:rPr lang="en-GB" sz="2800" b="1" spc="30" dirty="0">
                <a:solidFill>
                  <a:srgbClr val="FFFF00"/>
                </a:solidFill>
              </a:rPr>
              <a:t>the groom’s love for the </a:t>
            </a:r>
            <a:r>
              <a:rPr lang="en-GB" sz="2800" b="1" spc="30" dirty="0" smtClean="0">
                <a:solidFill>
                  <a:srgbClr val="FFFF00"/>
                </a:solidFill>
              </a:rPr>
              <a:t>bride</a:t>
            </a:r>
          </a:p>
          <a:p>
            <a:pPr marL="354013" indent="-354013" algn="l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GB" sz="800" b="1" spc="30" dirty="0" smtClean="0">
              <a:solidFill>
                <a:srgbClr val="FFFF00"/>
              </a:solidFill>
            </a:endParaRPr>
          </a:p>
          <a:p>
            <a:pPr marL="354013" indent="-354013" algn="l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800" b="1" spc="30" dirty="0" err="1" smtClean="0">
                <a:solidFill>
                  <a:srgbClr val="FFFF00"/>
                </a:solidFill>
              </a:rPr>
              <a:t>Aafter</a:t>
            </a:r>
            <a:r>
              <a:rPr lang="en-GB" sz="2800" b="1" spc="30" dirty="0" smtClean="0">
                <a:solidFill>
                  <a:srgbClr val="FFFF00"/>
                </a:solidFill>
              </a:rPr>
              <a:t> </a:t>
            </a:r>
            <a:r>
              <a:rPr lang="en-GB" sz="2800" b="1" spc="30" dirty="0">
                <a:solidFill>
                  <a:srgbClr val="FFFF00"/>
                </a:solidFill>
              </a:rPr>
              <a:t>the wedding, </a:t>
            </a:r>
            <a:r>
              <a:rPr lang="en-GB" sz="2800" b="1" spc="30" dirty="0" smtClean="0">
                <a:solidFill>
                  <a:srgbClr val="FFFF00"/>
                </a:solidFill>
              </a:rPr>
              <a:t>the bride </a:t>
            </a:r>
            <a:r>
              <a:rPr lang="en-GB" sz="2800" b="1" spc="30" dirty="0">
                <a:solidFill>
                  <a:srgbClr val="FFFF00"/>
                </a:solidFill>
              </a:rPr>
              <a:t>is not expected to perform </a:t>
            </a:r>
            <a:r>
              <a:rPr lang="en-GB" sz="2800" b="1" spc="30" dirty="0" smtClean="0">
                <a:solidFill>
                  <a:srgbClr val="FFFF00"/>
                </a:solidFill>
              </a:rPr>
              <a:t>any </a:t>
            </a:r>
            <a:r>
              <a:rPr lang="en-GB" sz="2800" b="1" spc="30" dirty="0">
                <a:solidFill>
                  <a:srgbClr val="FFFF00"/>
                </a:solidFill>
              </a:rPr>
              <a:t>housework until her </a:t>
            </a:r>
            <a:r>
              <a:rPr lang="en-GB" sz="2800" b="1" i="1" spc="30" dirty="0" err="1">
                <a:solidFill>
                  <a:srgbClr val="FFFF00"/>
                </a:solidFill>
              </a:rPr>
              <a:t>mehendi</a:t>
            </a:r>
            <a:r>
              <a:rPr lang="en-GB" sz="2800" b="1" spc="30" dirty="0">
                <a:solidFill>
                  <a:srgbClr val="FFFF00"/>
                </a:solidFill>
              </a:rPr>
              <a:t> has faded away. </a:t>
            </a: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571744"/>
            <a:ext cx="3144825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8596" y="214290"/>
            <a:ext cx="8429684" cy="6643710"/>
          </a:xfrm>
        </p:spPr>
        <p:txBody>
          <a:bodyPr>
            <a:normAutofit/>
          </a:bodyPr>
          <a:lstStyle/>
          <a:p>
            <a:pPr marL="354013" indent="-354013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b="1" spc="30" dirty="0" smtClean="0">
                <a:solidFill>
                  <a:srgbClr val="FFFF00"/>
                </a:solidFill>
              </a:rPr>
              <a:t>Indian weddings are very colourful – red, yellow, </a:t>
            </a:r>
            <a:r>
              <a:rPr lang="en-GB" sz="2800" b="1" spc="30" dirty="0">
                <a:solidFill>
                  <a:srgbClr val="FFFF00"/>
                </a:solidFill>
              </a:rPr>
              <a:t>green and white are </a:t>
            </a:r>
            <a:r>
              <a:rPr lang="en-GB" sz="2800" b="1" spc="30" dirty="0" smtClean="0">
                <a:solidFill>
                  <a:srgbClr val="FFFF00"/>
                </a:solidFill>
              </a:rPr>
              <a:t>crucial colours</a:t>
            </a:r>
          </a:p>
          <a:p>
            <a:pPr marL="354013" indent="-354013" algn="l">
              <a:lnSpc>
                <a:spcPct val="150000"/>
              </a:lnSpc>
              <a:buFont typeface="Arial" pitchFamily="34" charset="0"/>
              <a:buChar char="•"/>
            </a:pPr>
            <a:endParaRPr lang="en-GB" sz="1000" b="1" spc="30" dirty="0" smtClean="0">
              <a:solidFill>
                <a:srgbClr val="FFFF00"/>
              </a:solidFill>
            </a:endParaRPr>
          </a:p>
          <a:p>
            <a:pPr marL="354013" indent="-354013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b="1" spc="30" dirty="0" smtClean="0">
                <a:solidFill>
                  <a:srgbClr val="FFFF00"/>
                </a:solidFill>
              </a:rPr>
              <a:t>The </a:t>
            </a:r>
            <a:r>
              <a:rPr lang="en-GB" sz="2800" b="1" spc="30" dirty="0">
                <a:solidFill>
                  <a:srgbClr val="FFFF00"/>
                </a:solidFill>
              </a:rPr>
              <a:t>actual wedding ceremony </a:t>
            </a:r>
            <a:r>
              <a:rPr lang="en-GB" sz="2800" b="1" spc="30" dirty="0" smtClean="0">
                <a:solidFill>
                  <a:srgbClr val="FFFF00"/>
                </a:solidFill>
              </a:rPr>
              <a:t>is 3 </a:t>
            </a:r>
            <a:r>
              <a:rPr lang="en-GB" sz="2800" b="1" spc="30" dirty="0">
                <a:solidFill>
                  <a:srgbClr val="FFFF00"/>
                </a:solidFill>
              </a:rPr>
              <a:t>hours </a:t>
            </a:r>
            <a:r>
              <a:rPr lang="en-GB" sz="2800" b="1" spc="30" dirty="0" smtClean="0">
                <a:solidFill>
                  <a:srgbClr val="FFFF00"/>
                </a:solidFill>
              </a:rPr>
              <a:t>long</a:t>
            </a:r>
          </a:p>
          <a:p>
            <a:pPr marL="354013" indent="-354013" algn="l">
              <a:lnSpc>
                <a:spcPct val="150000"/>
              </a:lnSpc>
              <a:buFont typeface="Arial" pitchFamily="34" charset="0"/>
              <a:buChar char="•"/>
            </a:pPr>
            <a:endParaRPr lang="en-GB" sz="1000" b="1" spc="30" dirty="0" smtClean="0">
              <a:solidFill>
                <a:srgbClr val="FFFF00"/>
              </a:solidFill>
            </a:endParaRPr>
          </a:p>
          <a:p>
            <a:pPr marL="354013" indent="-354013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b="1" spc="30" dirty="0" smtClean="0">
                <a:solidFill>
                  <a:srgbClr val="FFFF00"/>
                </a:solidFill>
              </a:rPr>
              <a:t>Bride is decorated with flowers and jewellery, ornaments and stones, she wears a sari</a:t>
            </a:r>
          </a:p>
          <a:p>
            <a:pPr marL="354013" indent="-354013" algn="l">
              <a:lnSpc>
                <a:spcPct val="150000"/>
              </a:lnSpc>
              <a:buFont typeface="Arial" pitchFamily="34" charset="0"/>
              <a:buChar char="•"/>
            </a:pPr>
            <a:endParaRPr lang="cs-CZ" sz="1100" b="1" spc="30" dirty="0" smtClean="0">
              <a:solidFill>
                <a:srgbClr val="FFFF00"/>
              </a:solidFill>
            </a:endParaRPr>
          </a:p>
          <a:p>
            <a:pPr marL="354013" indent="-354013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b="1" spc="30" dirty="0" smtClean="0">
                <a:solidFill>
                  <a:srgbClr val="FFFF00"/>
                </a:solidFill>
              </a:rPr>
              <a:t>Traditional</a:t>
            </a:r>
            <a:r>
              <a:rPr lang="cs-CZ" sz="2800" b="1" spc="30" dirty="0" smtClean="0">
                <a:solidFill>
                  <a:srgbClr val="FFFF00"/>
                </a:solidFill>
              </a:rPr>
              <a:t>l</a:t>
            </a:r>
            <a:r>
              <a:rPr lang="en-GB" sz="2800" b="1" spc="30" dirty="0" smtClean="0">
                <a:solidFill>
                  <a:srgbClr val="FFFF00"/>
                </a:solidFill>
              </a:rPr>
              <a:t>y groom c</a:t>
            </a:r>
            <a:r>
              <a:rPr lang="cs-CZ" sz="2800" b="1" spc="30" dirty="0" smtClean="0">
                <a:solidFill>
                  <a:srgbClr val="FFFF00"/>
                </a:solidFill>
              </a:rPr>
              <a:t>o</a:t>
            </a:r>
            <a:r>
              <a:rPr lang="en-GB" sz="2800" b="1" spc="30" dirty="0" smtClean="0">
                <a:solidFill>
                  <a:srgbClr val="FFFF00"/>
                </a:solidFill>
              </a:rPr>
              <a:t>me</a:t>
            </a:r>
            <a:r>
              <a:rPr lang="cs-CZ" sz="2800" b="1" spc="30" dirty="0" smtClean="0">
                <a:solidFill>
                  <a:srgbClr val="FFFF00"/>
                </a:solidFill>
              </a:rPr>
              <a:t>s</a:t>
            </a:r>
            <a:r>
              <a:rPr lang="en-GB" sz="2800" b="1" spc="30" dirty="0" smtClean="0">
                <a:solidFill>
                  <a:srgbClr val="FFFF00"/>
                </a:solidFill>
              </a:rPr>
              <a:t> </a:t>
            </a:r>
            <a:r>
              <a:rPr lang="cs-CZ" sz="2800" b="1" spc="30" dirty="0" smtClean="0">
                <a:solidFill>
                  <a:srgbClr val="FFFF00"/>
                </a:solidFill>
              </a:rPr>
              <a:t/>
            </a:r>
            <a:br>
              <a:rPr lang="cs-CZ" sz="2800" b="1" spc="30" dirty="0" smtClean="0">
                <a:solidFill>
                  <a:srgbClr val="FFFF00"/>
                </a:solidFill>
              </a:rPr>
            </a:br>
            <a:r>
              <a:rPr lang="en-GB" sz="2800" b="1" spc="30" dirty="0" smtClean="0">
                <a:solidFill>
                  <a:srgbClr val="FFFF00"/>
                </a:solidFill>
              </a:rPr>
              <a:t>to bride‘s home </a:t>
            </a:r>
            <a:r>
              <a:rPr lang="cs-CZ" sz="2800" b="1" spc="30" dirty="0" smtClean="0">
                <a:solidFill>
                  <a:srgbClr val="FFFF00"/>
                </a:solidFill>
              </a:rPr>
              <a:t/>
            </a:r>
            <a:br>
              <a:rPr lang="cs-CZ" sz="2800" b="1" spc="30" dirty="0" smtClean="0">
                <a:solidFill>
                  <a:srgbClr val="FFFF00"/>
                </a:solidFill>
              </a:rPr>
            </a:br>
            <a:r>
              <a:rPr lang="en-GB" sz="2800" b="1" spc="30" dirty="0" smtClean="0">
                <a:solidFill>
                  <a:srgbClr val="FFFF00"/>
                </a:solidFill>
              </a:rPr>
              <a:t>on decorated elephant or horse</a:t>
            </a: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143380"/>
            <a:ext cx="2663672" cy="2415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8596" y="214290"/>
            <a:ext cx="8429684" cy="3214710"/>
          </a:xfrm>
        </p:spPr>
        <p:txBody>
          <a:bodyPr>
            <a:normAutofit/>
          </a:bodyPr>
          <a:lstStyle/>
          <a:p>
            <a:pPr marL="354013" indent="-354013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b="1" spc="30" dirty="0">
                <a:solidFill>
                  <a:srgbClr val="FFFF00"/>
                </a:solidFill>
              </a:rPr>
              <a:t>The bride and groom are considered wed when the groom ties a </a:t>
            </a:r>
            <a:r>
              <a:rPr lang="en-GB" sz="2800" b="1" spc="30" dirty="0" smtClean="0">
                <a:solidFill>
                  <a:srgbClr val="FFFF00"/>
                </a:solidFill>
              </a:rPr>
              <a:t>which </a:t>
            </a:r>
            <a:r>
              <a:rPr lang="en-GB" sz="2800" b="1" spc="30" dirty="0">
                <a:solidFill>
                  <a:srgbClr val="FFFF00"/>
                </a:solidFill>
              </a:rPr>
              <a:t>is a sacred thread that symbolizes his promise to take care of the bride as long as he lives. </a:t>
            </a:r>
            <a:endParaRPr lang="cs-CZ" sz="2800" b="1" spc="30" dirty="0" smtClean="0">
              <a:solidFill>
                <a:srgbClr val="FFFF00"/>
              </a:solidFill>
            </a:endParaRPr>
          </a:p>
          <a:p>
            <a:pPr marL="354013" indent="-354013" algn="l">
              <a:lnSpc>
                <a:spcPct val="150000"/>
              </a:lnSpc>
              <a:buFont typeface="Arial" pitchFamily="34" charset="0"/>
              <a:buChar char="•"/>
            </a:pPr>
            <a:endParaRPr lang="cs-CZ" sz="2800" b="1" spc="30" dirty="0">
              <a:solidFill>
                <a:srgbClr val="FFFF00"/>
              </a:solidFill>
            </a:endParaRPr>
          </a:p>
          <a:p>
            <a:pPr marL="354013" indent="-354013" algn="l">
              <a:lnSpc>
                <a:spcPct val="150000"/>
              </a:lnSpc>
              <a:buFont typeface="Arial" pitchFamily="34" charset="0"/>
              <a:buChar char="•"/>
            </a:pPr>
            <a:endParaRPr lang="cs-CZ" sz="2800" b="1" spc="30" dirty="0" smtClean="0">
              <a:solidFill>
                <a:srgbClr val="FFFF00"/>
              </a:solidFill>
            </a:endParaRPr>
          </a:p>
          <a:p>
            <a:pPr marL="354013" indent="-354013" algn="l">
              <a:lnSpc>
                <a:spcPct val="150000"/>
              </a:lnSpc>
              <a:buFont typeface="Arial" pitchFamily="34" charset="0"/>
              <a:buChar char="•"/>
            </a:pPr>
            <a:endParaRPr lang="cs-CZ" sz="2800" b="1" spc="30" dirty="0" smtClean="0">
              <a:solidFill>
                <a:srgbClr val="FFFF00"/>
              </a:solidFill>
            </a:endParaRPr>
          </a:p>
          <a:p>
            <a:pPr marL="354013" indent="-354013" algn="l">
              <a:lnSpc>
                <a:spcPct val="150000"/>
              </a:lnSpc>
              <a:buFont typeface="Arial" pitchFamily="34" charset="0"/>
              <a:buChar char="•"/>
            </a:pPr>
            <a:endParaRPr lang="cs-CZ" sz="2800" b="1" spc="30" dirty="0" smtClean="0">
              <a:solidFill>
                <a:srgbClr val="FFFF00"/>
              </a:solidFill>
            </a:endParaRPr>
          </a:p>
          <a:p>
            <a:pPr marL="354013" indent="-354013" algn="l">
              <a:lnSpc>
                <a:spcPct val="150000"/>
              </a:lnSpc>
              <a:buFont typeface="Arial" pitchFamily="34" charset="0"/>
              <a:buChar char="•"/>
            </a:pPr>
            <a:endParaRPr lang="en-GB" sz="2800" b="1" spc="30" dirty="0">
              <a:solidFill>
                <a:srgbClr val="FFFF00"/>
              </a:solidFill>
            </a:endParaRPr>
          </a:p>
        </p:txBody>
      </p:sp>
      <p:pic>
        <p:nvPicPr>
          <p:cNvPr id="23554" name="Picture 2" descr="http://thumbs.dreamstime.com/x/traditional-indian-bride-157932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857496"/>
            <a:ext cx="2505075" cy="3743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2357430"/>
            <a:ext cx="4781119" cy="2041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3643314"/>
            <a:ext cx="1928826" cy="1633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3714744" y="5000636"/>
            <a:ext cx="5143536" cy="1500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cs-CZ" sz="2800" b="1" spc="30" dirty="0" smtClean="0">
                <a:solidFill>
                  <a:srgbClr val="FFFF00"/>
                </a:solidFill>
              </a:rPr>
              <a:t> </a:t>
            </a:r>
            <a:r>
              <a:rPr lang="en-GB" sz="2800" b="1" spc="30" dirty="0" smtClean="0">
                <a:solidFill>
                  <a:srgbClr val="FFFF00"/>
                </a:solidFill>
              </a:rPr>
              <a:t>The thread is later </a:t>
            </a:r>
            <a:r>
              <a:rPr lang="cs-CZ" sz="2800" b="1" spc="30" dirty="0" smtClean="0">
                <a:solidFill>
                  <a:srgbClr val="FFFF00"/>
                </a:solidFill>
              </a:rPr>
              <a:t/>
            </a:r>
            <a:br>
              <a:rPr lang="cs-CZ" sz="2800" b="1" spc="30" dirty="0" smtClean="0">
                <a:solidFill>
                  <a:srgbClr val="FFFF00"/>
                </a:solidFill>
              </a:rPr>
            </a:br>
            <a:r>
              <a:rPr lang="en-GB" sz="2800" b="1" spc="30" dirty="0" smtClean="0">
                <a:solidFill>
                  <a:srgbClr val="FFFF00"/>
                </a:solidFill>
              </a:rPr>
              <a:t>replaced with a gold chain.</a:t>
            </a:r>
          </a:p>
          <a:p>
            <a:pPr marL="354013" marR="0" lvl="0" indent="-354013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2800" b="1" i="0" u="none" strike="noStrike" kern="1200" cap="none" spc="3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800" b="1" i="0" u="none" strike="noStrike" kern="1200" cap="none" spc="3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800" b="1" i="0" u="none" strike="noStrike" kern="1200" cap="none" spc="3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57158" y="285728"/>
            <a:ext cx="8429684" cy="6286544"/>
          </a:xfrm>
        </p:spPr>
        <p:txBody>
          <a:bodyPr>
            <a:normAutofit fontScale="92500"/>
          </a:bodyPr>
          <a:lstStyle/>
          <a:p>
            <a:pPr marL="354013" indent="-354013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b="1" spc="30" dirty="0" smtClean="0">
                <a:solidFill>
                  <a:srgbClr val="FFFF00"/>
                </a:solidFill>
              </a:rPr>
              <a:t>Nearly </a:t>
            </a:r>
            <a:r>
              <a:rPr lang="en-GB" sz="2800" b="1" spc="30" dirty="0">
                <a:solidFill>
                  <a:srgbClr val="FFFF00"/>
                </a:solidFill>
              </a:rPr>
              <a:t>60% of women in India had no say in the men they </a:t>
            </a:r>
            <a:r>
              <a:rPr lang="en-GB" sz="2800" b="1" spc="30" dirty="0" smtClean="0">
                <a:solidFill>
                  <a:srgbClr val="FFFF00"/>
                </a:solidFill>
              </a:rPr>
              <a:t>married.</a:t>
            </a:r>
            <a:endParaRPr lang="cs-CZ" sz="2800" b="1" spc="30" dirty="0" err="1" smtClean="0">
              <a:solidFill>
                <a:srgbClr val="FFFF00"/>
              </a:solidFill>
            </a:endParaRPr>
          </a:p>
          <a:p>
            <a:pPr marL="354013" indent="-354013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b="1" spc="30" dirty="0" smtClean="0">
                <a:solidFill>
                  <a:srgbClr val="FFFF00"/>
                </a:solidFill>
              </a:rPr>
              <a:t>Only </a:t>
            </a:r>
            <a:r>
              <a:rPr lang="en-GB" sz="2800" b="1" spc="30" dirty="0">
                <a:solidFill>
                  <a:srgbClr val="FFFF00"/>
                </a:solidFill>
              </a:rPr>
              <a:t>18% of Indian women knew their husbands before the wedding. </a:t>
            </a:r>
            <a:endParaRPr lang="cs-CZ" sz="2800" b="1" spc="30" dirty="0" smtClean="0">
              <a:solidFill>
                <a:srgbClr val="FFFF00"/>
              </a:solidFill>
            </a:endParaRPr>
          </a:p>
          <a:p>
            <a:pPr marL="354013" indent="-354013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b="1" spc="30" dirty="0" smtClean="0">
                <a:solidFill>
                  <a:srgbClr val="FFFF00"/>
                </a:solidFill>
              </a:rPr>
              <a:t>About </a:t>
            </a:r>
            <a:r>
              <a:rPr lang="en-GB" sz="2800" b="1" spc="30" dirty="0">
                <a:solidFill>
                  <a:srgbClr val="FFFF00"/>
                </a:solidFill>
              </a:rPr>
              <a:t>a decade ago, the number of girls who married before puberty stood at 16%. Today that figure is 10</a:t>
            </a:r>
            <a:r>
              <a:rPr lang="en-GB" sz="2800" b="1" spc="30" dirty="0" smtClean="0">
                <a:solidFill>
                  <a:srgbClr val="FFFF00"/>
                </a:solidFill>
              </a:rPr>
              <a:t>%.</a:t>
            </a:r>
            <a:endParaRPr lang="cs-CZ" sz="2800" b="1" spc="30" dirty="0" smtClean="0">
              <a:solidFill>
                <a:srgbClr val="FFFF00"/>
              </a:solidFill>
            </a:endParaRPr>
          </a:p>
          <a:p>
            <a:pPr marL="354013" indent="-354013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b="1" spc="30" dirty="0" smtClean="0">
                <a:solidFill>
                  <a:srgbClr val="FFFF00"/>
                </a:solidFill>
              </a:rPr>
              <a:t>More </a:t>
            </a:r>
            <a:r>
              <a:rPr lang="en-GB" sz="2800" b="1" spc="30" dirty="0">
                <a:solidFill>
                  <a:srgbClr val="FFFF00"/>
                </a:solidFill>
              </a:rPr>
              <a:t>than 15% of married couples don’t immediately move in </a:t>
            </a:r>
            <a:r>
              <a:rPr lang="en-GB" sz="2800" b="1" spc="30" dirty="0" smtClean="0">
                <a:solidFill>
                  <a:srgbClr val="FFFF00"/>
                </a:solidFill>
              </a:rPr>
              <a:t>together.</a:t>
            </a:r>
            <a:endParaRPr lang="cs-CZ" sz="2800" b="1" spc="30" dirty="0" smtClean="0">
              <a:solidFill>
                <a:srgbClr val="FFFF00"/>
              </a:solidFill>
            </a:endParaRPr>
          </a:p>
          <a:p>
            <a:pPr marL="354013" indent="-354013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b="1" spc="30" dirty="0" smtClean="0">
                <a:solidFill>
                  <a:srgbClr val="FFFF00"/>
                </a:solidFill>
              </a:rPr>
              <a:t>The </a:t>
            </a:r>
            <a:r>
              <a:rPr lang="en-GB" sz="2800" b="1" spc="30" dirty="0">
                <a:solidFill>
                  <a:srgbClr val="FFFF00"/>
                </a:solidFill>
              </a:rPr>
              <a:t>average age of couples moving in together is 18</a:t>
            </a:r>
            <a:r>
              <a:rPr lang="en-GB" sz="2800" b="1" spc="30" dirty="0" smtClean="0">
                <a:solidFill>
                  <a:srgbClr val="FFFF00"/>
                </a:solidFill>
              </a:rPr>
              <a:t>.</a:t>
            </a:r>
            <a:endParaRPr lang="cs-CZ" sz="2800" b="1" spc="30" dirty="0" smtClean="0">
              <a:solidFill>
                <a:srgbClr val="FFFF00"/>
              </a:solidFill>
            </a:endParaRPr>
          </a:p>
          <a:p>
            <a:pPr marL="354013" indent="-354013">
              <a:lnSpc>
                <a:spcPct val="150000"/>
              </a:lnSpc>
            </a:pPr>
            <a:r>
              <a:rPr lang="cs-CZ" sz="1000" b="1" dirty="0" smtClean="0"/>
              <a:t>Video</a:t>
            </a:r>
          </a:p>
          <a:p>
            <a:pPr marL="354013" indent="-354013">
              <a:lnSpc>
                <a:spcPct val="150000"/>
              </a:lnSpc>
            </a:pPr>
            <a:r>
              <a:rPr lang="cs-CZ" sz="1000" b="1" spc="30" dirty="0" smtClean="0">
                <a:solidFill>
                  <a:srgbClr val="FFFF00"/>
                </a:solidFill>
                <a:hlinkClick r:id="rId2"/>
              </a:rPr>
              <a:t>https://www.youtube.com/watch?v=aeEA8t1x2SI</a:t>
            </a:r>
            <a:endParaRPr lang="cs-CZ" sz="1000" b="1" spc="30" dirty="0" smtClean="0">
              <a:solidFill>
                <a:srgbClr val="FFFF00"/>
              </a:solidFill>
            </a:endParaRPr>
          </a:p>
          <a:p>
            <a:pPr marL="354013" indent="-354013" algn="l">
              <a:lnSpc>
                <a:spcPct val="150000"/>
              </a:lnSpc>
            </a:pPr>
            <a:endParaRPr lang="cs-CZ" sz="1000" b="1" spc="3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772400" cy="14700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rgbClr val="FFFF00"/>
                </a:solidFill>
              </a:rPr>
              <a:t>Thank you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857224" y="2143116"/>
            <a:ext cx="7772400" cy="3470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Podnadpis 2"/>
          <p:cNvSpPr>
            <a:spLocks noGrp="1"/>
          </p:cNvSpPr>
          <p:nvPr>
            <p:ph type="subTitle" idx="1"/>
          </p:nvPr>
        </p:nvSpPr>
        <p:spPr>
          <a:xfrm>
            <a:off x="357158" y="1928802"/>
            <a:ext cx="8429684" cy="4714908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cs-CZ" sz="2800" b="1" spc="30" dirty="0" err="1">
                <a:solidFill>
                  <a:srgbClr val="FFFF00"/>
                </a:solidFill>
              </a:rPr>
              <a:t>Sources</a:t>
            </a:r>
            <a:r>
              <a:rPr lang="cs-CZ" sz="2800" b="1" spc="30" dirty="0" smtClean="0">
                <a:solidFill>
                  <a:srgbClr val="FFFF00"/>
                </a:solidFill>
              </a:rPr>
              <a:t>:</a:t>
            </a:r>
          </a:p>
          <a:p>
            <a:pPr algn="l">
              <a:buFont typeface="Arial" pitchFamily="34" charset="0"/>
              <a:buChar char="•"/>
            </a:pPr>
            <a:r>
              <a:rPr lang="en-GB" sz="2800" spc="30" dirty="0" smtClean="0">
                <a:solidFill>
                  <a:srgbClr val="FFFF00"/>
                </a:solidFill>
              </a:rPr>
              <a:t>https</a:t>
            </a:r>
            <a:r>
              <a:rPr lang="en-GB" sz="2800" spc="30" dirty="0">
                <a:solidFill>
                  <a:srgbClr val="FFFF00"/>
                </a:solidFill>
              </a:rPr>
              <a:t>://oiss.rice.edu , </a:t>
            </a:r>
            <a:r>
              <a:rPr lang="en-GB" sz="2800" spc="30" dirty="0" err="1">
                <a:solidFill>
                  <a:srgbClr val="FFFF00"/>
                </a:solidFill>
              </a:rPr>
              <a:t>Sravani</a:t>
            </a:r>
            <a:r>
              <a:rPr lang="en-GB" sz="2800" spc="30" dirty="0">
                <a:solidFill>
                  <a:srgbClr val="FFFF00"/>
                </a:solidFill>
              </a:rPr>
              <a:t> </a:t>
            </a:r>
            <a:r>
              <a:rPr lang="en-GB" sz="2800" spc="30" dirty="0" err="1">
                <a:solidFill>
                  <a:srgbClr val="FFFF00"/>
                </a:solidFill>
              </a:rPr>
              <a:t>Gullapalli</a:t>
            </a:r>
            <a:r>
              <a:rPr lang="en-GB" sz="2800" spc="30" dirty="0">
                <a:solidFill>
                  <a:srgbClr val="FFFF00"/>
                </a:solidFill>
              </a:rPr>
              <a:t> and </a:t>
            </a:r>
            <a:r>
              <a:rPr lang="en-GB" sz="2800" spc="30" dirty="0" err="1">
                <a:solidFill>
                  <a:srgbClr val="FFFF00"/>
                </a:solidFill>
              </a:rPr>
              <a:t>Aparna</a:t>
            </a:r>
            <a:r>
              <a:rPr lang="en-GB" sz="2800" spc="30" dirty="0">
                <a:solidFill>
                  <a:srgbClr val="FFFF00"/>
                </a:solidFill>
              </a:rPr>
              <a:t> </a:t>
            </a:r>
            <a:r>
              <a:rPr lang="en-GB" sz="2800" spc="30" dirty="0" err="1">
                <a:solidFill>
                  <a:srgbClr val="FFFF00"/>
                </a:solidFill>
              </a:rPr>
              <a:t>Raju</a:t>
            </a:r>
            <a:r>
              <a:rPr lang="en-GB" sz="2800" spc="30" dirty="0">
                <a:solidFill>
                  <a:srgbClr val="FFFF00"/>
                </a:solidFill>
              </a:rPr>
              <a:t> </a:t>
            </a:r>
            <a:r>
              <a:rPr lang="en-GB" sz="2800" spc="30" dirty="0" err="1">
                <a:solidFill>
                  <a:srgbClr val="FFFF00"/>
                </a:solidFill>
              </a:rPr>
              <a:t>Sagi</a:t>
            </a:r>
            <a:r>
              <a:rPr lang="en-GB" sz="2800" spc="30" dirty="0">
                <a:solidFill>
                  <a:srgbClr val="FFFF00"/>
                </a:solidFill>
              </a:rPr>
              <a:t> </a:t>
            </a:r>
            <a:endParaRPr lang="cs-CZ" sz="2800" spc="30" dirty="0">
              <a:solidFill>
                <a:srgbClr val="FFFF0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GB" sz="2800" spc="30" dirty="0">
                <a:solidFill>
                  <a:srgbClr val="FFFF00"/>
                </a:solidFill>
                <a:hlinkClick r:id="rId2"/>
              </a:rPr>
              <a:t>http://www.vocativ.com/world/india/5-surprising-facts-marriage-india</a:t>
            </a:r>
            <a:r>
              <a:rPr lang="en-GB" sz="2800" spc="30" dirty="0" smtClean="0">
                <a:solidFill>
                  <a:srgbClr val="FFFF00"/>
                </a:solidFill>
                <a:hlinkClick r:id="rId2"/>
              </a:rPr>
              <a:t>/</a:t>
            </a:r>
            <a:endParaRPr lang="cs-CZ" sz="2800" spc="30" dirty="0" smtClean="0">
              <a:solidFill>
                <a:srgbClr val="FFFF0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cs-CZ" sz="2800" spc="30" dirty="0">
                <a:solidFill>
                  <a:srgbClr val="FFFF00"/>
                </a:solidFill>
                <a:hlinkClick r:id="rId3"/>
              </a:rPr>
              <a:t>http://svatebni-tradice-a-zvyky.svatba.cz</a:t>
            </a:r>
            <a:r>
              <a:rPr lang="cs-CZ" sz="2800" spc="30" dirty="0" smtClean="0">
                <a:solidFill>
                  <a:srgbClr val="FFFF00"/>
                </a:solidFill>
                <a:hlinkClick r:id="rId3"/>
              </a:rPr>
              <a:t>/</a:t>
            </a:r>
            <a:endParaRPr lang="cs-CZ" sz="2800" spc="30" dirty="0" smtClean="0">
              <a:solidFill>
                <a:srgbClr val="FFFF0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cs-CZ" sz="2800" spc="30" dirty="0">
                <a:solidFill>
                  <a:srgbClr val="FFFF00"/>
                </a:solidFill>
                <a:hlinkClick r:id="rId4"/>
              </a:rPr>
              <a:t>http://</a:t>
            </a:r>
            <a:r>
              <a:rPr lang="cs-CZ" sz="2800" spc="30" dirty="0" smtClean="0">
                <a:solidFill>
                  <a:srgbClr val="FFFF00"/>
                </a:solidFill>
                <a:hlinkClick r:id="rId4"/>
              </a:rPr>
              <a:t>www.svatebniinfo.cz/svatebni-zvyky-v-cechach.html</a:t>
            </a:r>
            <a:endParaRPr lang="cs-CZ" sz="2800" spc="30" dirty="0" smtClean="0">
              <a:solidFill>
                <a:srgbClr val="FFFF0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cs-CZ" sz="2800" spc="30" dirty="0">
                <a:solidFill>
                  <a:srgbClr val="FFFF00"/>
                </a:solidFill>
                <a:hlinkClick r:id="rId5"/>
              </a:rPr>
              <a:t>http://</a:t>
            </a:r>
            <a:r>
              <a:rPr lang="cs-CZ" sz="2800" spc="30" dirty="0" smtClean="0">
                <a:solidFill>
                  <a:srgbClr val="FFFF00"/>
                </a:solidFill>
                <a:hlinkClick r:id="rId5"/>
              </a:rPr>
              <a:t>en.wikipedia.org/wiki/Same-sex_marriage</a:t>
            </a:r>
            <a:endParaRPr lang="cs-CZ" sz="2800" spc="30" dirty="0" smtClean="0">
              <a:solidFill>
                <a:srgbClr val="FFFF0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cs-CZ" sz="2800" spc="30" dirty="0">
                <a:solidFill>
                  <a:srgbClr val="FFFF00"/>
                </a:solidFill>
              </a:rPr>
              <a:t>http://thefw.com/weirdest-marriages-of-the-world-photos-videos/</a:t>
            </a:r>
            <a:endParaRPr lang="cs-CZ" sz="2800" spc="30" dirty="0" smtClean="0">
              <a:solidFill>
                <a:srgbClr val="FFFF00"/>
              </a:solidFill>
            </a:endParaRPr>
          </a:p>
          <a:p>
            <a:pPr marL="354013" indent="-354013" algn="l">
              <a:lnSpc>
                <a:spcPct val="150000"/>
              </a:lnSpc>
            </a:pPr>
            <a:r>
              <a:rPr lang="en-GB" sz="2800" b="1" spc="30" dirty="0">
                <a:solidFill>
                  <a:srgbClr val="FFFF00"/>
                </a:solidFill>
                <a:hlinkClick r:id="rId6"/>
              </a:rPr>
              <a:t>http://</a:t>
            </a:r>
            <a:r>
              <a:rPr lang="en-GB" sz="2800" b="1" spc="30" dirty="0" smtClean="0">
                <a:solidFill>
                  <a:srgbClr val="FFFF00"/>
                </a:solidFill>
                <a:hlinkClick r:id="rId6"/>
              </a:rPr>
              <a:t>www.wedme.cz/magazin/historie/historie-svatby/201</a:t>
            </a:r>
            <a:endParaRPr lang="cs-CZ" sz="2800" b="1" spc="30" dirty="0" smtClean="0">
              <a:solidFill>
                <a:srgbClr val="FFFF00"/>
              </a:solidFill>
            </a:endParaRPr>
          </a:p>
          <a:p>
            <a:pPr marL="354013" indent="-354013" algn="l">
              <a:lnSpc>
                <a:spcPct val="150000"/>
              </a:lnSpc>
            </a:pPr>
            <a:r>
              <a:rPr lang="en-GB" sz="2800" b="1" spc="30" dirty="0">
                <a:solidFill>
                  <a:srgbClr val="FFFF00"/>
                </a:solidFill>
                <a:hlinkClick r:id="rId7"/>
              </a:rPr>
              <a:t>http://</a:t>
            </a:r>
            <a:r>
              <a:rPr lang="en-GB" sz="2800" b="1" spc="30" dirty="0" smtClean="0">
                <a:solidFill>
                  <a:srgbClr val="FFFF00"/>
                </a:solidFill>
                <a:hlinkClick r:id="rId7"/>
              </a:rPr>
              <a:t>www.bohemiaweddings.com/czech-weddings-traditions-s-15.html</a:t>
            </a:r>
            <a:endParaRPr lang="cs-CZ" sz="2800" b="1" spc="30" dirty="0" smtClean="0">
              <a:solidFill>
                <a:srgbClr val="FFFF00"/>
              </a:solidFill>
            </a:endParaRPr>
          </a:p>
          <a:p>
            <a:pPr marL="354013" indent="-354013" algn="l">
              <a:lnSpc>
                <a:spcPct val="150000"/>
              </a:lnSpc>
            </a:pPr>
            <a:r>
              <a:rPr lang="en-GB" sz="2800" b="1" spc="30" dirty="0">
                <a:solidFill>
                  <a:srgbClr val="FFFF00"/>
                </a:solidFill>
                <a:hlinkClick r:id="rId8"/>
              </a:rPr>
              <a:t>http://www.pragueweddingagency.com/czech-wedding-traditions</a:t>
            </a:r>
            <a:r>
              <a:rPr lang="en-GB" sz="2800" b="1" spc="30" dirty="0" smtClean="0">
                <a:solidFill>
                  <a:srgbClr val="FFFF00"/>
                </a:solidFill>
                <a:hlinkClick r:id="rId8"/>
              </a:rPr>
              <a:t>/</a:t>
            </a:r>
            <a:endParaRPr lang="cs-CZ" sz="2800" b="1" spc="30" dirty="0" smtClean="0">
              <a:solidFill>
                <a:srgbClr val="FFFF00"/>
              </a:solidFill>
            </a:endParaRPr>
          </a:p>
          <a:p>
            <a:pPr marL="354013" indent="-354013" algn="l">
              <a:lnSpc>
                <a:spcPct val="150000"/>
              </a:lnSpc>
            </a:pPr>
            <a:r>
              <a:rPr lang="en-GB" sz="2800" b="1" spc="30" dirty="0">
                <a:solidFill>
                  <a:srgbClr val="FFFF00"/>
                </a:solidFill>
                <a:hlinkClick r:id="rId3"/>
              </a:rPr>
              <a:t>http://svatebni-tradice-a-zvyky.svatba.cz</a:t>
            </a:r>
            <a:r>
              <a:rPr lang="en-GB" sz="2800" b="1" spc="30" dirty="0" smtClean="0">
                <a:solidFill>
                  <a:srgbClr val="FFFF00"/>
                </a:solidFill>
                <a:hlinkClick r:id="rId3"/>
              </a:rPr>
              <a:t>/</a:t>
            </a:r>
            <a:endParaRPr lang="cs-CZ" sz="2800" b="1" spc="30" dirty="0" smtClean="0">
              <a:solidFill>
                <a:srgbClr val="FFFF00"/>
              </a:solidFill>
            </a:endParaRPr>
          </a:p>
          <a:p>
            <a:pPr marL="354013" indent="-354013" algn="l">
              <a:lnSpc>
                <a:spcPct val="150000"/>
              </a:lnSpc>
            </a:pPr>
            <a:r>
              <a:rPr lang="cs-CZ" sz="2800" b="1" spc="30" dirty="0" smtClean="0">
                <a:solidFill>
                  <a:srgbClr val="FFFF00"/>
                </a:solidFill>
                <a:hlinkClick r:id="rId9"/>
              </a:rPr>
              <a:t>http://ibnlive.in.com/photogallery/2178-1.html</a:t>
            </a:r>
            <a:endParaRPr lang="cs-CZ" sz="2800" b="1" spc="30" dirty="0" smtClean="0">
              <a:solidFill>
                <a:srgbClr val="FFFF00"/>
              </a:solidFill>
            </a:endParaRPr>
          </a:p>
          <a:p>
            <a:pPr marL="354013" indent="-354013" algn="l">
              <a:lnSpc>
                <a:spcPct val="150000"/>
              </a:lnSpc>
            </a:pPr>
            <a:r>
              <a:rPr lang="cs-CZ" sz="2800" b="1" spc="30" dirty="0" smtClean="0">
                <a:solidFill>
                  <a:srgbClr val="FFFF00"/>
                </a:solidFill>
                <a:hlinkClick r:id="rId10"/>
              </a:rPr>
              <a:t>http://www.yourtango.com/2013193457/12-strangest-wedding-traditions-around-world</a:t>
            </a:r>
            <a:endParaRPr lang="cs-CZ" sz="2800" b="1" spc="30" dirty="0" smtClean="0">
              <a:solidFill>
                <a:srgbClr val="FFFF00"/>
              </a:solidFill>
            </a:endParaRPr>
          </a:p>
          <a:p>
            <a:pPr marL="354013" indent="-354013" algn="l">
              <a:lnSpc>
                <a:spcPct val="150000"/>
              </a:lnSpc>
            </a:pPr>
            <a:endParaRPr lang="cs-CZ" sz="2800" b="1" spc="30" dirty="0" smtClean="0">
              <a:solidFill>
                <a:srgbClr val="FFFF00"/>
              </a:solidFill>
            </a:endParaRPr>
          </a:p>
          <a:p>
            <a:pPr marL="354013" indent="-354013" algn="l">
              <a:lnSpc>
                <a:spcPct val="150000"/>
              </a:lnSpc>
            </a:pPr>
            <a:endParaRPr lang="en-GB" sz="2800" b="1" spc="3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FFFF00"/>
                </a:solidFill>
              </a:rPr>
              <a:t>Heterosexual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 err="1" smtClean="0">
                <a:solidFill>
                  <a:srgbClr val="FFFF00"/>
                </a:solidFill>
              </a:rPr>
              <a:t>marriage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2052" name="Picture 4" descr="http://www.glamour.com/images/weddings/2014/01/Wedding06-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7638"/>
            <a:ext cx="7698768" cy="513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703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Same-sex </a:t>
            </a:r>
            <a:r>
              <a:rPr lang="cs-CZ" b="1" dirty="0" err="1" smtClean="0">
                <a:solidFill>
                  <a:srgbClr val="FFFF00"/>
                </a:solidFill>
              </a:rPr>
              <a:t>marriage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42" name="Picture 2" descr="http://www.gaystarnews.com/sites/default/files/alg_gay_marriage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14" y="1369344"/>
            <a:ext cx="6948772" cy="498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221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3074" name="Picture 2" descr="http://dcgazette.com/wp-content/uploads/2015/02/vs-gay-marri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479" y="3356992"/>
            <a:ext cx="5039841" cy="313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2.cdn.turner.com/cnn/2009/US/10/12/california.samesex.marriage/art.same.sex.marriage.gi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187" y="282212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794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098" name="Picture 2" descr="http://retardo.dk/upload/a6652d8d256d6422a5a1ac9be262f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35" y="1124744"/>
            <a:ext cx="7640930" cy="471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75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lnSpcReduction="10000"/>
          </a:bodyPr>
          <a:lstStyle/>
          <a:p>
            <a:r>
              <a:rPr lang="cs-CZ" b="1" dirty="0" err="1" smtClean="0">
                <a:solidFill>
                  <a:srgbClr val="FFFF00"/>
                </a:solidFill>
              </a:rPr>
              <a:t>Marriages</a:t>
            </a:r>
            <a:r>
              <a:rPr lang="cs-CZ" dirty="0" smtClean="0">
                <a:solidFill>
                  <a:srgbClr val="FFFF00"/>
                </a:solidFill>
              </a:rPr>
              <a:t>: Argentina, Portugal, </a:t>
            </a:r>
            <a:r>
              <a:rPr lang="cs-CZ" dirty="0" err="1" smtClean="0">
                <a:solidFill>
                  <a:srgbClr val="FFFF00"/>
                </a:solidFill>
              </a:rPr>
              <a:t>Spain</a:t>
            </a:r>
            <a:r>
              <a:rPr lang="cs-CZ" dirty="0" smtClean="0">
                <a:solidFill>
                  <a:srgbClr val="FFFF00"/>
                </a:solidFill>
              </a:rPr>
              <a:t>, UK (Scotland, Wales, </a:t>
            </a:r>
            <a:r>
              <a:rPr lang="cs-CZ" dirty="0" err="1" smtClean="0">
                <a:solidFill>
                  <a:srgbClr val="FFFF00"/>
                </a:solidFill>
              </a:rPr>
              <a:t>England</a:t>
            </a:r>
            <a:r>
              <a:rPr lang="cs-CZ" dirty="0" smtClean="0">
                <a:solidFill>
                  <a:srgbClr val="FFFF00"/>
                </a:solidFill>
              </a:rPr>
              <a:t>), </a:t>
            </a:r>
            <a:r>
              <a:rPr lang="cs-CZ" dirty="0" err="1" smtClean="0">
                <a:solidFill>
                  <a:srgbClr val="FFFF00"/>
                </a:solidFill>
              </a:rPr>
              <a:t>South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Africa</a:t>
            </a:r>
            <a:r>
              <a:rPr lang="cs-CZ" dirty="0" smtClean="0">
                <a:solidFill>
                  <a:srgbClr val="FFFF00"/>
                </a:solidFill>
              </a:rPr>
              <a:t>, </a:t>
            </a:r>
            <a:r>
              <a:rPr lang="cs-CZ" dirty="0" err="1" smtClean="0">
                <a:solidFill>
                  <a:srgbClr val="FFFF00"/>
                </a:solidFill>
              </a:rPr>
              <a:t>Iceland</a:t>
            </a:r>
            <a:r>
              <a:rPr lang="cs-CZ" dirty="0" smtClean="0">
                <a:solidFill>
                  <a:srgbClr val="FFFF00"/>
                </a:solidFill>
              </a:rPr>
              <a:t>, </a:t>
            </a:r>
            <a:r>
              <a:rPr lang="cs-CZ" dirty="0" err="1" smtClean="0">
                <a:solidFill>
                  <a:srgbClr val="FFFF00"/>
                </a:solidFill>
              </a:rPr>
              <a:t>Brazil</a:t>
            </a:r>
            <a:r>
              <a:rPr lang="cs-CZ" dirty="0" smtClean="0">
                <a:solidFill>
                  <a:srgbClr val="FFFF00"/>
                </a:solidFill>
              </a:rPr>
              <a:t>, </a:t>
            </a:r>
            <a:r>
              <a:rPr lang="cs-CZ" dirty="0" err="1" smtClean="0">
                <a:solidFill>
                  <a:srgbClr val="FFFF00"/>
                </a:solidFill>
              </a:rPr>
              <a:t>Canada</a:t>
            </a:r>
            <a:r>
              <a:rPr lang="cs-CZ" dirty="0" smtClean="0">
                <a:solidFill>
                  <a:srgbClr val="FFFF00"/>
                </a:solidFill>
              </a:rPr>
              <a:t>, France, </a:t>
            </a:r>
            <a:r>
              <a:rPr lang="cs-CZ" dirty="0" err="1" smtClean="0">
                <a:solidFill>
                  <a:srgbClr val="FFFF00"/>
                </a:solidFill>
              </a:rPr>
              <a:t>Finland</a:t>
            </a:r>
            <a:r>
              <a:rPr lang="cs-CZ" dirty="0" smtClean="0">
                <a:solidFill>
                  <a:srgbClr val="FFFF00"/>
                </a:solidFill>
              </a:rPr>
              <a:t>, </a:t>
            </a:r>
            <a:r>
              <a:rPr lang="cs-CZ" dirty="0" err="1" smtClean="0">
                <a:solidFill>
                  <a:srgbClr val="FFFF00"/>
                </a:solidFill>
              </a:rPr>
              <a:t>Sweden</a:t>
            </a:r>
            <a:r>
              <a:rPr lang="cs-CZ" dirty="0" smtClean="0">
                <a:solidFill>
                  <a:srgbClr val="FFFF00"/>
                </a:solidFill>
              </a:rPr>
              <a:t>, Uruguay, </a:t>
            </a:r>
            <a:r>
              <a:rPr lang="cs-CZ" dirty="0" err="1" smtClean="0">
                <a:solidFill>
                  <a:srgbClr val="FFFF00"/>
                </a:solidFill>
              </a:rPr>
              <a:t>Mexico</a:t>
            </a:r>
            <a:r>
              <a:rPr lang="cs-CZ" dirty="0" smtClean="0">
                <a:solidFill>
                  <a:srgbClr val="FFFF00"/>
                </a:solidFill>
              </a:rPr>
              <a:t>, </a:t>
            </a:r>
            <a:r>
              <a:rPr lang="cs-CZ" dirty="0" err="1" smtClean="0">
                <a:solidFill>
                  <a:srgbClr val="FFFF00"/>
                </a:solidFill>
              </a:rPr>
              <a:t>Luxembourg</a:t>
            </a:r>
            <a:r>
              <a:rPr lang="cs-CZ" dirty="0" smtClean="0">
                <a:solidFill>
                  <a:srgbClr val="FFFF00"/>
                </a:solidFill>
              </a:rPr>
              <a:t>,…</a:t>
            </a:r>
          </a:p>
          <a:p>
            <a:r>
              <a:rPr lang="cs-CZ" b="1" dirty="0" smtClean="0">
                <a:solidFill>
                  <a:srgbClr val="FFFF00"/>
                </a:solidFill>
              </a:rPr>
              <a:t>Civil </a:t>
            </a:r>
            <a:r>
              <a:rPr lang="cs-CZ" b="1" dirty="0" err="1" smtClean="0">
                <a:solidFill>
                  <a:srgbClr val="FFFF00"/>
                </a:solidFill>
              </a:rPr>
              <a:t>unions</a:t>
            </a:r>
            <a:r>
              <a:rPr lang="cs-CZ" dirty="0" smtClean="0">
                <a:solidFill>
                  <a:srgbClr val="FFFF00"/>
                </a:solidFill>
              </a:rPr>
              <a:t>: </a:t>
            </a:r>
            <a:r>
              <a:rPr lang="cs-CZ" dirty="0" err="1" smtClean="0">
                <a:solidFill>
                  <a:srgbClr val="FFFF00"/>
                </a:solidFill>
              </a:rPr>
              <a:t>Austria</a:t>
            </a:r>
            <a:r>
              <a:rPr lang="cs-CZ" dirty="0" smtClean="0">
                <a:solidFill>
                  <a:srgbClr val="FFFF00"/>
                </a:solidFill>
              </a:rPr>
              <a:t>, </a:t>
            </a:r>
            <a:r>
              <a:rPr lang="cs-CZ" dirty="0" err="1" smtClean="0">
                <a:solidFill>
                  <a:srgbClr val="FFFF00"/>
                </a:solidFill>
              </a:rPr>
              <a:t>Australia</a:t>
            </a:r>
            <a:r>
              <a:rPr lang="cs-CZ" dirty="0" smtClean="0">
                <a:solidFill>
                  <a:srgbClr val="FFFF00"/>
                </a:solidFill>
              </a:rPr>
              <a:t>, Czech Republic, Malta, Liechtenstein, Italy, </a:t>
            </a:r>
            <a:r>
              <a:rPr lang="cs-CZ" dirty="0" err="1" smtClean="0">
                <a:solidFill>
                  <a:srgbClr val="FFFF00"/>
                </a:solidFill>
              </a:rPr>
              <a:t>Slovenia</a:t>
            </a:r>
            <a:r>
              <a:rPr lang="cs-CZ" dirty="0" smtClean="0">
                <a:solidFill>
                  <a:srgbClr val="FFFF00"/>
                </a:solidFill>
              </a:rPr>
              <a:t>, Venezuela,…</a:t>
            </a:r>
          </a:p>
          <a:p>
            <a:r>
              <a:rPr lang="cs-CZ" b="1" dirty="0" err="1" smtClean="0">
                <a:solidFill>
                  <a:srgbClr val="FFFF00"/>
                </a:solidFill>
              </a:rPr>
              <a:t>Illegal</a:t>
            </a:r>
            <a:r>
              <a:rPr lang="cs-CZ" b="1" dirty="0" smtClean="0">
                <a:solidFill>
                  <a:srgbClr val="FFFF00"/>
                </a:solidFill>
              </a:rPr>
              <a:t>, </a:t>
            </a:r>
            <a:r>
              <a:rPr lang="cs-CZ" b="1" dirty="0" err="1" smtClean="0">
                <a:solidFill>
                  <a:srgbClr val="FFFF00"/>
                </a:solidFill>
              </a:rPr>
              <a:t>punishable</a:t>
            </a:r>
            <a:r>
              <a:rPr lang="cs-CZ" b="1" dirty="0" smtClean="0">
                <a:solidFill>
                  <a:srgbClr val="FFFF00"/>
                </a:solidFill>
              </a:rPr>
              <a:t> by </a:t>
            </a:r>
            <a:r>
              <a:rPr lang="cs-CZ" b="1" dirty="0" err="1" smtClean="0">
                <a:solidFill>
                  <a:srgbClr val="FFFF00"/>
                </a:solidFill>
              </a:rPr>
              <a:t>death</a:t>
            </a:r>
            <a:r>
              <a:rPr lang="cs-CZ" dirty="0" smtClean="0">
                <a:solidFill>
                  <a:srgbClr val="FFFF00"/>
                </a:solidFill>
              </a:rPr>
              <a:t>: </a:t>
            </a:r>
            <a:r>
              <a:rPr lang="cs-CZ" dirty="0" err="1" smtClean="0">
                <a:solidFill>
                  <a:srgbClr val="FFFF00"/>
                </a:solidFill>
              </a:rPr>
              <a:t>Libya</a:t>
            </a:r>
            <a:r>
              <a:rPr lang="cs-CZ" dirty="0" smtClean="0">
                <a:solidFill>
                  <a:srgbClr val="FFFF00"/>
                </a:solidFill>
              </a:rPr>
              <a:t>, </a:t>
            </a:r>
            <a:r>
              <a:rPr lang="cs-CZ" dirty="0" err="1" smtClean="0">
                <a:solidFill>
                  <a:srgbClr val="FFFF00"/>
                </a:solidFill>
              </a:rPr>
              <a:t>Sudan</a:t>
            </a:r>
            <a:r>
              <a:rPr lang="cs-CZ" dirty="0" smtClean="0">
                <a:solidFill>
                  <a:srgbClr val="FFFF00"/>
                </a:solidFill>
              </a:rPr>
              <a:t>, Uganda, </a:t>
            </a:r>
            <a:r>
              <a:rPr lang="cs-CZ" dirty="0" err="1" smtClean="0">
                <a:solidFill>
                  <a:srgbClr val="FFFF00"/>
                </a:solidFill>
              </a:rPr>
              <a:t>Saudi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Arabia</a:t>
            </a:r>
            <a:r>
              <a:rPr lang="cs-CZ" dirty="0" smtClean="0">
                <a:solidFill>
                  <a:srgbClr val="FFFF00"/>
                </a:solidFill>
              </a:rPr>
              <a:t>, </a:t>
            </a:r>
            <a:r>
              <a:rPr lang="cs-CZ" dirty="0" err="1" smtClean="0">
                <a:solidFill>
                  <a:srgbClr val="FFFF00"/>
                </a:solidFill>
              </a:rPr>
              <a:t>Afghanistan</a:t>
            </a:r>
            <a:r>
              <a:rPr lang="cs-CZ" dirty="0" smtClean="0">
                <a:solidFill>
                  <a:srgbClr val="FFFF00"/>
                </a:solidFill>
              </a:rPr>
              <a:t>, </a:t>
            </a:r>
            <a:r>
              <a:rPr lang="cs-CZ" dirty="0" err="1" smtClean="0">
                <a:solidFill>
                  <a:srgbClr val="FFFF00"/>
                </a:solidFill>
              </a:rPr>
              <a:t>Yemen</a:t>
            </a:r>
            <a:r>
              <a:rPr lang="cs-CZ" dirty="0" smtClean="0">
                <a:solidFill>
                  <a:srgbClr val="FFFF00"/>
                </a:solidFill>
              </a:rPr>
              <a:t>, </a:t>
            </a:r>
            <a:r>
              <a:rPr lang="cs-CZ" dirty="0" err="1" smtClean="0">
                <a:solidFill>
                  <a:srgbClr val="FFFF00"/>
                </a:solidFill>
              </a:rPr>
              <a:t>Qatar</a:t>
            </a:r>
            <a:r>
              <a:rPr lang="cs-CZ" dirty="0" smtClean="0">
                <a:solidFill>
                  <a:srgbClr val="FFFF00"/>
                </a:solidFill>
              </a:rPr>
              <a:t> (</a:t>
            </a:r>
            <a:r>
              <a:rPr lang="cs-CZ" dirty="0" err="1" smtClean="0">
                <a:solidFill>
                  <a:srgbClr val="FFFF00"/>
                </a:solidFill>
              </a:rPr>
              <a:t>muslims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only</a:t>
            </a:r>
            <a:r>
              <a:rPr lang="cs-CZ" dirty="0" smtClean="0">
                <a:solidFill>
                  <a:srgbClr val="FFFF00"/>
                </a:solidFill>
              </a:rPr>
              <a:t>), </a:t>
            </a:r>
            <a:r>
              <a:rPr lang="cs-CZ" dirty="0" err="1" smtClean="0">
                <a:solidFill>
                  <a:srgbClr val="FFFF00"/>
                </a:solidFill>
              </a:rPr>
              <a:t>Malaysia</a:t>
            </a:r>
            <a:r>
              <a:rPr lang="cs-CZ" dirty="0" smtClean="0">
                <a:solidFill>
                  <a:srgbClr val="FFFF00"/>
                </a:solidFill>
              </a:rPr>
              <a:t>, Singapore and Sierra Leone (</a:t>
            </a:r>
            <a:r>
              <a:rPr lang="cs-CZ" dirty="0" err="1" smtClean="0">
                <a:solidFill>
                  <a:srgbClr val="FFFF00"/>
                </a:solidFill>
              </a:rPr>
              <a:t>males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only</a:t>
            </a:r>
            <a:r>
              <a:rPr lang="cs-CZ" dirty="0" smtClean="0">
                <a:solidFill>
                  <a:srgbClr val="FFFF00"/>
                </a:solidFill>
              </a:rPr>
              <a:t>),…</a:t>
            </a:r>
            <a:endParaRPr lang="cs-C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576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FFFF00"/>
                </a:solidFill>
              </a:rPr>
              <a:t>Polyamorous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 err="1" smtClean="0">
                <a:solidFill>
                  <a:srgbClr val="FFFF00"/>
                </a:solidFill>
              </a:rPr>
              <a:t>weddings</a:t>
            </a:r>
            <a:endParaRPr lang="cs-CZ" b="1" dirty="0">
              <a:solidFill>
                <a:srgbClr val="FFFF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47" y="1268760"/>
            <a:ext cx="7989990" cy="5330822"/>
          </a:xfrm>
        </p:spPr>
      </p:pic>
    </p:spTree>
    <p:extLst>
      <p:ext uri="{BB962C8B-B14F-4D97-AF65-F5344CB8AC3E}">
        <p14:creationId xmlns:p14="http://schemas.microsoft.com/office/powerpoint/2010/main" val="290607992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</TotalTime>
  <Words>568</Words>
  <Application>Microsoft Office PowerPoint</Application>
  <PresentationFormat>Předvádění na obrazovce (4:3)</PresentationFormat>
  <Paragraphs>112</Paragraphs>
  <Slides>38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39" baseType="lpstr">
      <vt:lpstr>Motiv sady Office</vt:lpstr>
      <vt:lpstr>Weddings around the world</vt:lpstr>
      <vt:lpstr>What is a wedding?</vt:lpstr>
      <vt:lpstr> </vt:lpstr>
      <vt:lpstr>Heterosexual marriage</vt:lpstr>
      <vt:lpstr>Same-sex marriage</vt:lpstr>
      <vt:lpstr> </vt:lpstr>
      <vt:lpstr> </vt:lpstr>
      <vt:lpstr> </vt:lpstr>
      <vt:lpstr>Polyamorous weddings</vt:lpstr>
      <vt:lpstr>Self-marriage</vt:lpstr>
      <vt:lpstr>Wedding with a… dog?</vt:lpstr>
      <vt:lpstr>… a goat?</vt:lpstr>
      <vt:lpstr>… don‘t even get me started on Japan.</vt:lpstr>
      <vt:lpstr> </vt:lpstr>
      <vt:lpstr> </vt:lpstr>
      <vt:lpstr> </vt:lpstr>
      <vt:lpstr>Prezentace aplikace PowerPoint</vt:lpstr>
      <vt:lpstr>Czech wedding traditions</vt:lpstr>
      <vt:lpstr>Prezentace aplikace PowerPoint</vt:lpstr>
      <vt:lpstr>We all know some typical Czech wedding traditions. But do you know why… </vt:lpstr>
      <vt:lpstr>And now let’s go around the world a little bit</vt:lpstr>
      <vt:lpstr>  </vt:lpstr>
      <vt:lpstr> </vt:lpstr>
      <vt:lpstr> </vt:lpstr>
      <vt:lpstr> </vt:lpstr>
      <vt:lpstr> </vt:lpstr>
      <vt:lpstr> </vt:lpstr>
      <vt:lpstr> </vt:lpstr>
      <vt:lpstr> </vt:lpstr>
      <vt:lpstr> </vt:lpstr>
      <vt:lpstr>Wierd (?) wedding traditions</vt:lpstr>
      <vt:lpstr>Indian Wedding Traditions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Weddings around the world</dc:title>
  <dc:creator>Lc</dc:creator>
  <cp:lastModifiedBy>Randall</cp:lastModifiedBy>
  <cp:revision>80</cp:revision>
  <dcterms:created xsi:type="dcterms:W3CDTF">2015-02-20T18:27:14Z</dcterms:created>
  <dcterms:modified xsi:type="dcterms:W3CDTF">2015-02-27T09:21:07Z</dcterms:modified>
</cp:coreProperties>
</file>