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680E4C-D95D-4CA6-9A20-E4C670A27D23}" type="datetimeFigureOut">
              <a:rPr lang="cs-CZ" smtClean="0"/>
              <a:t>23.2.2015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07B77A-2F8D-4D75-89E8-EC63CF2A92D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k.utb.cz/bitstream/handle/10563/9010/chrvalov%C3%A1_2009_bp.pdf?sequence=1" TargetMode="External"/><Relationship Id="rId2" Type="http://schemas.openxmlformats.org/officeDocument/2006/relationships/hyperlink" Target="http://www.lyckeby.cz/cz/skrob/produkty/3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/>
              <a:t>CH2MP_2W1S  </a:t>
            </a:r>
            <a:r>
              <a:rPr lang="cs-CZ" sz="3600" b="1" dirty="0" smtClean="0"/>
              <a:t>Základy chemických výrob</a:t>
            </a:r>
            <a:endParaRPr lang="cs-CZ" sz="36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105273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92D050"/>
                </a:solidFill>
              </a:rPr>
              <a:t>dr. </a:t>
            </a:r>
            <a:r>
              <a:rPr lang="cs-CZ" b="1" dirty="0" err="1" smtClean="0">
                <a:solidFill>
                  <a:srgbClr val="92D050"/>
                </a:solidFill>
              </a:rPr>
              <a:t>Plucková</a:t>
            </a:r>
            <a:r>
              <a:rPr lang="cs-CZ" b="1" dirty="0" smtClean="0">
                <a:solidFill>
                  <a:srgbClr val="92D050"/>
                </a:solidFill>
              </a:rPr>
              <a:t> témata:  Chemie vázaného dusíku, Výroba kyseliny sírové, Silikátový průmysl, Chemické zpracování </a:t>
            </a:r>
            <a:r>
              <a:rPr lang="cs-CZ" b="1" dirty="0" err="1" smtClean="0">
                <a:solidFill>
                  <a:srgbClr val="92D050"/>
                </a:solidFill>
              </a:rPr>
              <a:t>NaCl</a:t>
            </a:r>
            <a:r>
              <a:rPr lang="cs-CZ" b="1" dirty="0" smtClean="0">
                <a:solidFill>
                  <a:srgbClr val="92D050"/>
                </a:solidFill>
              </a:rPr>
              <a:t> - výroba </a:t>
            </a:r>
            <a:r>
              <a:rPr lang="cs-CZ" b="1" dirty="0" err="1" smtClean="0">
                <a:solidFill>
                  <a:srgbClr val="92D050"/>
                </a:solidFill>
              </a:rPr>
              <a:t>NaOH</a:t>
            </a:r>
            <a:r>
              <a:rPr lang="cs-CZ" b="1" dirty="0" smtClean="0">
                <a:solidFill>
                  <a:srgbClr val="92D050"/>
                </a:solidFill>
              </a:rPr>
              <a:t>  - cca 2 x 90 min</a:t>
            </a:r>
            <a:endParaRPr lang="cs-CZ" b="1" dirty="0">
              <a:solidFill>
                <a:srgbClr val="92D05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98884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doc. </a:t>
            </a:r>
            <a:r>
              <a:rPr lang="cs-CZ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Cídlová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témata: Zpracování ropy a zemního plynu, Zpracování uhlí - 1 x 90 min</a:t>
            </a:r>
            <a:endParaRPr lang="cs-CZ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2564904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Každý ze studentů vytvoří jednu přípravu na vybrané téma:</a:t>
            </a:r>
          </a:p>
          <a:p>
            <a:r>
              <a:rPr lang="cs-CZ" b="1" u="sng" dirty="0" smtClean="0"/>
              <a:t>Anorganická chemie:</a:t>
            </a:r>
          </a:p>
          <a:p>
            <a:r>
              <a:rPr lang="cs-CZ" dirty="0" smtClean="0"/>
              <a:t>0.  </a:t>
            </a:r>
            <a:r>
              <a:rPr lang="cs-CZ" b="1" dirty="0" smtClean="0">
                <a:solidFill>
                  <a:srgbClr val="92D050"/>
                </a:solidFill>
              </a:rPr>
              <a:t>Chemie vázaného dusíku, Výroba kyseliny sírové </a:t>
            </a:r>
            <a:r>
              <a:rPr lang="cs-CZ" b="1" dirty="0" smtClean="0">
                <a:solidFill>
                  <a:srgbClr val="C00000"/>
                </a:solidFill>
              </a:rPr>
              <a:t>(23. 2. 2015</a:t>
            </a:r>
            <a:r>
              <a:rPr lang="cs-CZ" b="1" dirty="0" smtClean="0">
                <a:solidFill>
                  <a:srgbClr val="C00000"/>
                </a:solidFill>
              </a:rPr>
              <a:t>)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cs-CZ" dirty="0" smtClean="0"/>
              <a:t>Voda – úprava pitné vody a čištění odpadních vod </a:t>
            </a:r>
            <a:r>
              <a:rPr lang="cs-CZ" dirty="0" smtClean="0">
                <a:solidFill>
                  <a:srgbClr val="C00000"/>
                </a:solidFill>
              </a:rPr>
              <a:t>(2. 3. 2015 -  Hana Bučková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</a:p>
          <a:p>
            <a:pPr marL="342900" indent="-342900">
              <a:buAutoNum type="arabicPeriod"/>
            </a:pPr>
            <a:endParaRPr lang="cs-CZ" dirty="0" smtClean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cs-CZ" dirty="0" smtClean="0"/>
              <a:t>Vodík a jeho průmyslové využití </a:t>
            </a:r>
            <a:r>
              <a:rPr lang="cs-CZ" dirty="0" smtClean="0">
                <a:solidFill>
                  <a:srgbClr val="C00000"/>
                </a:solidFill>
              </a:rPr>
              <a:t>(2. 3. 2015 -  Alexandra Rosová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</a:p>
          <a:p>
            <a:pPr marL="342900" indent="-342900">
              <a:buAutoNum type="arabicPeriod"/>
            </a:pPr>
            <a:endParaRPr lang="cs-CZ" dirty="0" smtClean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cs-CZ" dirty="0" smtClean="0"/>
              <a:t>Vzduch z pohledu chemické technologie (kyslík, dusík, vzácné plyny  atd.) </a:t>
            </a:r>
          </a:p>
          <a:p>
            <a:pPr marL="342900" indent="-342900"/>
            <a:r>
              <a:rPr lang="cs-CZ" dirty="0" smtClean="0">
                <a:solidFill>
                  <a:srgbClr val="C00000"/>
                </a:solidFill>
              </a:rPr>
              <a:t>	(9. 3. 2015 – Tereza </a:t>
            </a:r>
            <a:r>
              <a:rPr lang="cs-CZ" dirty="0" err="1" smtClean="0">
                <a:solidFill>
                  <a:srgbClr val="C00000"/>
                </a:solidFill>
              </a:rPr>
              <a:t>Kubačková</a:t>
            </a:r>
            <a:r>
              <a:rPr lang="cs-CZ" dirty="0" smtClean="0">
                <a:solidFill>
                  <a:srgbClr val="C00000"/>
                </a:solidFill>
              </a:rPr>
              <a:t>) </a:t>
            </a:r>
            <a:endParaRPr lang="cs-CZ" dirty="0" smtClean="0">
              <a:solidFill>
                <a:srgbClr val="C00000"/>
              </a:solidFill>
            </a:endParaRPr>
          </a:p>
          <a:p>
            <a:pPr marL="342900" indent="-342900"/>
            <a:endParaRPr lang="cs-CZ" dirty="0" smtClean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cs-CZ" dirty="0" smtClean="0"/>
              <a:t>Stavební chemie - výroba vápna  a cementu </a:t>
            </a:r>
            <a:r>
              <a:rPr lang="cs-CZ" dirty="0" smtClean="0">
                <a:solidFill>
                  <a:srgbClr val="C00000"/>
                </a:solidFill>
              </a:rPr>
              <a:t>(9. 3. 2015 – Markéta </a:t>
            </a:r>
            <a:r>
              <a:rPr lang="cs-CZ" dirty="0" err="1" smtClean="0">
                <a:solidFill>
                  <a:srgbClr val="C00000"/>
                </a:solidFill>
              </a:rPr>
              <a:t>Červková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</a:p>
          <a:p>
            <a:pPr marL="342900" indent="-342900">
              <a:buAutoNum type="arabicPeriod"/>
            </a:pPr>
            <a:endParaRPr lang="cs-CZ" dirty="0" smtClean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cs-CZ" dirty="0" smtClean="0"/>
              <a:t>Hnojiva – fosforečnany, dusičnany atd. </a:t>
            </a:r>
            <a:r>
              <a:rPr lang="cs-CZ" dirty="0" smtClean="0">
                <a:solidFill>
                  <a:srgbClr val="C00000"/>
                </a:solidFill>
              </a:rPr>
              <a:t>(16. 3. 2015 – Martina </a:t>
            </a:r>
            <a:r>
              <a:rPr lang="cs-CZ" dirty="0" err="1" smtClean="0">
                <a:solidFill>
                  <a:srgbClr val="C00000"/>
                </a:solidFill>
              </a:rPr>
              <a:t>Gorčíková</a:t>
            </a:r>
            <a:r>
              <a:rPr lang="cs-CZ" smtClean="0">
                <a:solidFill>
                  <a:srgbClr val="C00000"/>
                </a:solidFill>
              </a:rPr>
              <a:t>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67544" y="260648"/>
            <a:ext cx="8229600" cy="756320"/>
          </a:xfrm>
          <a:prstGeom prst="rect">
            <a:avLst/>
          </a:prstGeom>
        </p:spPr>
        <p:txBody>
          <a:bodyPr>
            <a:normAutofit fontScale="7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2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CH2MP_2W1S  Základy chemických výrob</a:t>
            </a:r>
            <a:endParaRPr kumimoji="0" lang="cs-CZ" sz="4200" b="1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3212976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Témata </a:t>
            </a:r>
            <a:r>
              <a:rPr lang="cs-CZ" b="1" u="sng" dirty="0" smtClean="0"/>
              <a:t>organická chemie:</a:t>
            </a:r>
          </a:p>
          <a:p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10. Zpracování ropy a zemního plynu, Zpracování uhlí </a:t>
            </a:r>
            <a:r>
              <a:rPr lang="cs-CZ" dirty="0" smtClean="0">
                <a:solidFill>
                  <a:srgbClr val="C00000"/>
                </a:solidFill>
              </a:rPr>
              <a:t>(30. 3. </a:t>
            </a:r>
            <a:r>
              <a:rPr lang="cs-CZ" dirty="0" smtClean="0">
                <a:solidFill>
                  <a:srgbClr val="C00000"/>
                </a:solidFill>
              </a:rPr>
              <a:t>2015 – doc. </a:t>
            </a:r>
            <a:r>
              <a:rPr lang="cs-CZ" dirty="0" err="1" smtClean="0">
                <a:solidFill>
                  <a:srgbClr val="C00000"/>
                </a:solidFill>
              </a:rPr>
              <a:t>Cídlová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  <a:endParaRPr lang="cs-CZ" dirty="0" smtClean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11</a:t>
            </a:r>
            <a:r>
              <a:rPr lang="cs-CZ" dirty="0" smtClean="0"/>
              <a:t>. Výroba a použití </a:t>
            </a:r>
            <a:r>
              <a:rPr lang="cs-CZ" dirty="0" err="1" smtClean="0"/>
              <a:t>ethanolu</a:t>
            </a:r>
            <a:r>
              <a:rPr lang="cs-CZ" dirty="0" smtClean="0"/>
              <a:t> a </a:t>
            </a:r>
            <a:r>
              <a:rPr lang="cs-CZ" dirty="0" err="1" smtClean="0"/>
              <a:t>methanolu</a:t>
            </a:r>
            <a:r>
              <a:rPr lang="cs-CZ" dirty="0" smtClean="0"/>
              <a:t> (</a:t>
            </a:r>
            <a:r>
              <a:rPr lang="cs-CZ" dirty="0" err="1" smtClean="0"/>
              <a:t>Rahm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., 1988: str. 134-140) </a:t>
            </a:r>
            <a:r>
              <a:rPr lang="cs-CZ" dirty="0" smtClean="0">
                <a:solidFill>
                  <a:srgbClr val="C00000"/>
                </a:solidFill>
              </a:rPr>
              <a:t>(13. 4. 2015 – Michaela </a:t>
            </a:r>
            <a:r>
              <a:rPr lang="cs-CZ" dirty="0" err="1" smtClean="0">
                <a:solidFill>
                  <a:srgbClr val="C00000"/>
                </a:solidFill>
              </a:rPr>
              <a:t>Jurčáková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</a:p>
          <a:p>
            <a:r>
              <a:rPr lang="cs-CZ" dirty="0" smtClean="0"/>
              <a:t> </a:t>
            </a:r>
            <a:endParaRPr lang="cs-CZ" dirty="0" smtClean="0"/>
          </a:p>
          <a:p>
            <a:r>
              <a:rPr lang="cs-CZ" dirty="0" smtClean="0"/>
              <a:t>12</a:t>
            </a:r>
            <a:r>
              <a:rPr lang="cs-CZ" dirty="0" smtClean="0"/>
              <a:t>. Výroba a použití kyseliny octové (</a:t>
            </a:r>
            <a:r>
              <a:rPr lang="cs-CZ" dirty="0" err="1" smtClean="0"/>
              <a:t>Rahm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., 1988, str. 168-172) </a:t>
            </a:r>
            <a:r>
              <a:rPr lang="cs-CZ" dirty="0" smtClean="0">
                <a:solidFill>
                  <a:srgbClr val="C00000"/>
                </a:solidFill>
              </a:rPr>
              <a:t>(13. 4. 2015 – Markéta Benešová )</a:t>
            </a:r>
          </a:p>
          <a:p>
            <a:r>
              <a:rPr lang="cs-CZ" dirty="0" smtClean="0"/>
              <a:t> </a:t>
            </a:r>
            <a:endParaRPr lang="cs-CZ" dirty="0" smtClean="0"/>
          </a:p>
          <a:p>
            <a:r>
              <a:rPr lang="cs-CZ" dirty="0" smtClean="0"/>
              <a:t>13</a:t>
            </a:r>
            <a:r>
              <a:rPr lang="cs-CZ" dirty="0" smtClean="0"/>
              <a:t>. Výroba a použití sacharózy (</a:t>
            </a:r>
            <a:r>
              <a:rPr lang="cs-CZ" dirty="0" err="1" smtClean="0"/>
              <a:t>Rahm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., 1988 str. 195, 197-199) </a:t>
            </a:r>
            <a:r>
              <a:rPr lang="cs-CZ" dirty="0" smtClean="0">
                <a:solidFill>
                  <a:srgbClr val="C00000"/>
                </a:solidFill>
              </a:rPr>
              <a:t>(20. 4. 2015 – Barbara </a:t>
            </a:r>
            <a:r>
              <a:rPr lang="cs-CZ" dirty="0" err="1" smtClean="0">
                <a:solidFill>
                  <a:srgbClr val="C00000"/>
                </a:solidFill>
              </a:rPr>
              <a:t>Lamprou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  <a:endParaRPr lang="cs-CZ" dirty="0" smtClean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836712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cs-CZ" b="1" dirty="0" smtClean="0">
                <a:solidFill>
                  <a:srgbClr val="92D050"/>
                </a:solidFill>
              </a:rPr>
              <a:t>6. Silikátový průmysl, Chemické zpracování </a:t>
            </a:r>
            <a:r>
              <a:rPr lang="cs-CZ" b="1" dirty="0" err="1" smtClean="0">
                <a:solidFill>
                  <a:srgbClr val="92D050"/>
                </a:solidFill>
              </a:rPr>
              <a:t>NaCl</a:t>
            </a:r>
            <a:r>
              <a:rPr lang="cs-CZ" b="1" dirty="0" smtClean="0">
                <a:solidFill>
                  <a:srgbClr val="92D050"/>
                </a:solidFill>
              </a:rPr>
              <a:t> - výroba </a:t>
            </a:r>
            <a:r>
              <a:rPr lang="cs-CZ" b="1" dirty="0" err="1" smtClean="0">
                <a:solidFill>
                  <a:srgbClr val="92D050"/>
                </a:solidFill>
              </a:rPr>
              <a:t>NaOH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(16. 3. 2015)</a:t>
            </a:r>
          </a:p>
          <a:p>
            <a:pPr marL="342900" indent="-342900"/>
            <a:endParaRPr lang="cs-CZ" dirty="0" smtClean="0">
              <a:solidFill>
                <a:srgbClr val="C00000"/>
              </a:solidFill>
            </a:endParaRPr>
          </a:p>
          <a:p>
            <a:pPr marL="342900" indent="-342900"/>
            <a:r>
              <a:rPr lang="cs-CZ" dirty="0" smtClean="0"/>
              <a:t>7. Technické  kovy – výroba a zpracování železa </a:t>
            </a:r>
            <a:r>
              <a:rPr lang="cs-CZ" dirty="0" smtClean="0">
                <a:solidFill>
                  <a:srgbClr val="C00000"/>
                </a:solidFill>
              </a:rPr>
              <a:t>(23. 3. 2015 – Markéta Blechová)</a:t>
            </a:r>
          </a:p>
          <a:p>
            <a:pPr marL="342900" indent="-342900"/>
            <a:endParaRPr lang="cs-CZ" dirty="0" smtClean="0">
              <a:solidFill>
                <a:srgbClr val="C00000"/>
              </a:solidFill>
            </a:endParaRPr>
          </a:p>
          <a:p>
            <a:pPr marL="342900" indent="-342900"/>
            <a:r>
              <a:rPr lang="cs-CZ" dirty="0" smtClean="0"/>
              <a:t>8.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Technické kovy – výroba a zpracování </a:t>
            </a:r>
            <a:r>
              <a:rPr lang="cs-CZ" dirty="0" err="1" smtClean="0"/>
              <a:t>Cu</a:t>
            </a:r>
            <a:r>
              <a:rPr lang="cs-CZ" dirty="0" smtClean="0"/>
              <a:t>, </a:t>
            </a:r>
            <a:r>
              <a:rPr lang="cs-CZ" dirty="0" err="1" smtClean="0"/>
              <a:t>Zn</a:t>
            </a:r>
            <a:r>
              <a:rPr lang="cs-CZ" dirty="0" smtClean="0"/>
              <a:t>, </a:t>
            </a:r>
            <a:r>
              <a:rPr lang="cs-CZ" dirty="0" err="1" smtClean="0"/>
              <a:t>Pb</a:t>
            </a:r>
            <a:r>
              <a:rPr lang="cs-CZ" dirty="0" smtClean="0"/>
              <a:t>, </a:t>
            </a:r>
            <a:r>
              <a:rPr lang="cs-CZ" dirty="0" err="1" smtClean="0"/>
              <a:t>Cr</a:t>
            </a:r>
            <a:r>
              <a:rPr lang="cs-CZ" dirty="0" smtClean="0"/>
              <a:t>, Ni, </a:t>
            </a:r>
            <a:r>
              <a:rPr lang="cs-CZ" dirty="0" err="1" smtClean="0"/>
              <a:t>Al</a:t>
            </a:r>
            <a:r>
              <a:rPr lang="cs-CZ" dirty="0" smtClean="0"/>
              <a:t>, Mg, Ti </a:t>
            </a:r>
            <a:r>
              <a:rPr lang="cs-CZ" dirty="0" smtClean="0">
                <a:solidFill>
                  <a:srgbClr val="C00000"/>
                </a:solidFill>
              </a:rPr>
              <a:t>(23. 3. 2015 – Petra Dvořáčková)</a:t>
            </a:r>
          </a:p>
          <a:p>
            <a:pPr marL="342900" indent="-342900"/>
            <a:endParaRPr lang="cs-CZ" dirty="0" smtClean="0">
              <a:solidFill>
                <a:srgbClr val="C00000"/>
              </a:solidFill>
            </a:endParaRPr>
          </a:p>
          <a:p>
            <a:pPr marL="342900" indent="-342900"/>
            <a:r>
              <a:rPr lang="cs-CZ" dirty="0" smtClean="0"/>
              <a:t>9. E</a:t>
            </a:r>
            <a:r>
              <a:rPr lang="cs-CZ" dirty="0" smtClean="0"/>
              <a:t>lektrolýza a její využití v průmyslu </a:t>
            </a:r>
            <a:r>
              <a:rPr lang="cs-CZ" dirty="0" smtClean="0">
                <a:solidFill>
                  <a:srgbClr val="C00000"/>
                </a:solidFill>
              </a:rPr>
              <a:t>(30. 3. 2015 – Andrea Homolková)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060848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15. Výroba a použití </a:t>
            </a:r>
            <a:r>
              <a:rPr lang="cs-CZ" dirty="0" err="1" smtClean="0"/>
              <a:t>tenzidů</a:t>
            </a:r>
            <a:r>
              <a:rPr lang="cs-CZ" dirty="0" smtClean="0"/>
              <a:t> a detergentů (</a:t>
            </a:r>
            <a:r>
              <a:rPr lang="cs-CZ" dirty="0" err="1" smtClean="0"/>
              <a:t>Zbirovský</a:t>
            </a:r>
            <a:r>
              <a:rPr lang="cs-CZ" dirty="0" smtClean="0"/>
              <a:t>, 1985: kap. 2.10) </a:t>
            </a:r>
            <a:r>
              <a:rPr lang="cs-CZ" dirty="0" smtClean="0">
                <a:solidFill>
                  <a:srgbClr val="C00000"/>
                </a:solidFill>
              </a:rPr>
              <a:t>(27. 4. 2015 -  Zuzana </a:t>
            </a:r>
            <a:r>
              <a:rPr lang="cs-CZ" dirty="0" err="1" smtClean="0">
                <a:solidFill>
                  <a:srgbClr val="C00000"/>
                </a:solidFill>
              </a:rPr>
              <a:t>Bakalová</a:t>
            </a:r>
            <a:r>
              <a:rPr lang="cs-CZ" dirty="0" smtClean="0">
                <a:solidFill>
                  <a:srgbClr val="C00000"/>
                </a:solidFill>
              </a:rPr>
              <a:t>) 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16. Výroba a použití papíru (</a:t>
            </a:r>
            <a:r>
              <a:rPr lang="cs-CZ" dirty="0" err="1" smtClean="0"/>
              <a:t>Zbirovský</a:t>
            </a:r>
            <a:r>
              <a:rPr lang="cs-CZ" dirty="0" smtClean="0"/>
              <a:t>, 1985:, kap. 2.6) </a:t>
            </a:r>
            <a:r>
              <a:rPr lang="cs-CZ" dirty="0" smtClean="0">
                <a:solidFill>
                  <a:srgbClr val="C00000"/>
                </a:solidFill>
              </a:rPr>
              <a:t>(27. 4. 2015 – Zuzana </a:t>
            </a:r>
            <a:r>
              <a:rPr lang="cs-CZ" dirty="0" err="1" smtClean="0">
                <a:solidFill>
                  <a:srgbClr val="C00000"/>
                </a:solidFill>
              </a:rPr>
              <a:t>Píšťková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ZBIROVSKÝ, Miroslav. </a:t>
            </a:r>
            <a:r>
              <a:rPr lang="cs-CZ" i="1" dirty="0" smtClean="0"/>
              <a:t>Chemická technologie I pro 3. ročník středních průmyslových škol chemických: učebnice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Státní nakladatelství technické literatury, 1985, 254 s.</a:t>
            </a:r>
          </a:p>
          <a:p>
            <a:r>
              <a:rPr lang="cs-CZ" dirty="0" smtClean="0"/>
              <a:t> RAHM, Vladimír, Dagmar ŠIMURDOVÁ a Vladimír JANDA. </a:t>
            </a:r>
            <a:r>
              <a:rPr lang="cs-CZ" i="1" dirty="0" smtClean="0"/>
              <a:t>Technologie III a IV: pro 3. a 4. ročník středních odborných učilišť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SNTL-Nakladatelství technické literatury, 1988, 298 s.</a:t>
            </a:r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323528" y="692696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14. Výroba a použití škrobu </a:t>
            </a:r>
            <a:r>
              <a:rPr lang="cs-CZ" dirty="0" smtClean="0">
                <a:solidFill>
                  <a:srgbClr val="C00000"/>
                </a:solidFill>
              </a:rPr>
              <a:t>(20. 4. 2015 – Klára </a:t>
            </a:r>
            <a:r>
              <a:rPr lang="cs-CZ" dirty="0" err="1" smtClean="0">
                <a:solidFill>
                  <a:srgbClr val="C00000"/>
                </a:solidFill>
              </a:rPr>
              <a:t>Šumberová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</a:p>
          <a:p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lyckeby.cz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skrob</a:t>
            </a:r>
            <a:r>
              <a:rPr lang="cs-CZ" u="sng" dirty="0" smtClean="0">
                <a:hlinkClick r:id="rId2"/>
              </a:rPr>
              <a:t>/produkty/36</a:t>
            </a:r>
            <a:endParaRPr lang="cs-CZ" dirty="0" smtClean="0"/>
          </a:p>
          <a:p>
            <a:r>
              <a:rPr lang="cs-CZ" u="sng" dirty="0" smtClean="0">
                <a:hlinkClick r:id="rId3"/>
              </a:rPr>
              <a:t>https://dspace.k.utb.cz/bitstream/handle/10563/9010/chrvalov%C3%A1_2009_bp.pdf?sequence=1</a:t>
            </a: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</TotalTime>
  <Words>318</Words>
  <Application>Microsoft Office PowerPoint</Application>
  <PresentationFormat>Předvádění na obrazovce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Papír</vt:lpstr>
      <vt:lpstr> CH2MP_2W1S  Základy chemických výrob</vt:lpstr>
      <vt:lpstr>Snímek 2</vt:lpstr>
      <vt:lpstr>Snímek 3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CH2MP_2W1S  Základy chemických výrob</dc:title>
  <dc:creator>Pluckova</dc:creator>
  <cp:lastModifiedBy>Pluckova</cp:lastModifiedBy>
  <cp:revision>1</cp:revision>
  <dcterms:created xsi:type="dcterms:W3CDTF">2015-02-23T08:10:32Z</dcterms:created>
  <dcterms:modified xsi:type="dcterms:W3CDTF">2015-02-23T08:18:46Z</dcterms:modified>
</cp:coreProperties>
</file>