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sldIdLst>
    <p:sldId id="288" r:id="rId2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F486-F355-45D8-BA09-2F1CCA42B016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99052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4.3.2015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4.3.2015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4.3.2015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4.3.2015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4.3.2015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4.3.2015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4.3.2015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4.3.2015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4.3.2015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4.3.2015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4.3.2015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4.3.2015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700" b="1" dirty="0" smtClean="0">
                <a:latin typeface="Calibri" panose="020F0502020204030204" pitchFamily="34" charset="0"/>
              </a:rPr>
              <a:t>Významové poměry v rámci parataxe</a:t>
            </a: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971550" lvl="1" indent="-514350" algn="just">
              <a:buAutoNum type="alphaLcParenR"/>
            </a:pPr>
            <a:r>
              <a:rPr lang="cs-CZ" sz="2400" b="1" dirty="0" smtClean="0">
                <a:latin typeface="Calibri" panose="020F0502020204030204" pitchFamily="34" charset="0"/>
              </a:rPr>
              <a:t>slučovací</a:t>
            </a:r>
            <a:r>
              <a:rPr lang="cs-CZ" sz="2400" dirty="0" smtClean="0">
                <a:latin typeface="Calibri" panose="020F0502020204030204" pitchFamily="34" charset="0"/>
              </a:rPr>
              <a:t> – </a:t>
            </a:r>
            <a:r>
              <a:rPr lang="cs-CZ" sz="2400" i="1" dirty="0" smtClean="0">
                <a:latin typeface="Calibri" panose="020F0502020204030204" pitchFamily="34" charset="0"/>
              </a:rPr>
              <a:t>a, i, ani, nebo, anebo, či; jednak-jednak, dílem-dílem, hned-hned, zčásti-zčásti; jak-tak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971550" lvl="1" indent="-514350" algn="just">
              <a:buAutoNum type="alphaLcParenR"/>
            </a:pPr>
            <a:r>
              <a:rPr lang="cs-CZ" sz="2400" b="1" dirty="0" smtClean="0">
                <a:latin typeface="Calibri" panose="020F0502020204030204" pitchFamily="34" charset="0"/>
              </a:rPr>
              <a:t>stupňovací</a:t>
            </a:r>
            <a:r>
              <a:rPr lang="cs-CZ" sz="2400" dirty="0" smtClean="0">
                <a:latin typeface="Calibri" panose="020F0502020204030204" pitchFamily="34" charset="0"/>
              </a:rPr>
              <a:t> – </a:t>
            </a:r>
            <a:r>
              <a:rPr lang="cs-CZ" sz="2400" i="1" dirty="0" smtClean="0">
                <a:latin typeface="Calibri" panose="020F0502020204030204" pitchFamily="34" charset="0"/>
              </a:rPr>
              <a:t>ba, dokonce, ba i, dokonce i, ba dokonce, nejen-ale, nejen-nýbrž</a:t>
            </a:r>
          </a:p>
          <a:p>
            <a:pPr marL="971550" lvl="1" indent="-514350" algn="just">
              <a:buAutoNum type="alphaLcParenR"/>
            </a:pPr>
            <a:r>
              <a:rPr lang="cs-CZ" sz="2400" b="1" dirty="0" smtClean="0">
                <a:latin typeface="Calibri" panose="020F0502020204030204" pitchFamily="34" charset="0"/>
              </a:rPr>
              <a:t>odporovací</a:t>
            </a:r>
            <a:r>
              <a:rPr lang="cs-CZ" sz="2400" dirty="0" smtClean="0">
                <a:latin typeface="Calibri" panose="020F0502020204030204" pitchFamily="34" charset="0"/>
              </a:rPr>
              <a:t> – </a:t>
            </a:r>
            <a:r>
              <a:rPr lang="cs-CZ" sz="2400" i="1" dirty="0" smtClean="0">
                <a:latin typeface="Calibri" panose="020F0502020204030204" pitchFamily="34" charset="0"/>
              </a:rPr>
              <a:t> ale, avšak, však, nýbrž, jenže, jenomže, sice-ale, </a:t>
            </a:r>
            <a:r>
              <a:rPr lang="cs-CZ" sz="2400" i="1" dirty="0" err="1" smtClean="0">
                <a:latin typeface="Calibri" panose="020F0502020204030204" pitchFamily="34" charset="0"/>
              </a:rPr>
              <a:t>ale</a:t>
            </a:r>
            <a:r>
              <a:rPr lang="cs-CZ" sz="2400" i="1" dirty="0" smtClean="0">
                <a:latin typeface="Calibri" panose="020F0502020204030204" pitchFamily="34" charset="0"/>
              </a:rPr>
              <a:t>-zato, ale-přesto; odporovací význam může mít i spojka, případně spojení bezespoječné; částice: ovšem, nicméně, zatímco, kdežto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971550" lvl="1" indent="-514350" algn="just">
              <a:buAutoNum type="alphaLcParenR"/>
            </a:pPr>
            <a:r>
              <a:rPr lang="cs-CZ" sz="2400" b="1" dirty="0" smtClean="0">
                <a:latin typeface="Calibri" panose="020F0502020204030204" pitchFamily="34" charset="0"/>
              </a:rPr>
              <a:t>vylučovací</a:t>
            </a:r>
            <a:r>
              <a:rPr lang="cs-CZ" sz="2400" dirty="0" smtClean="0">
                <a:latin typeface="Calibri" panose="020F0502020204030204" pitchFamily="34" charset="0"/>
              </a:rPr>
              <a:t> – </a:t>
            </a:r>
            <a:r>
              <a:rPr lang="cs-CZ" sz="2400" i="1" dirty="0" smtClean="0">
                <a:latin typeface="Calibri" panose="020F0502020204030204" pitchFamily="34" charset="0"/>
              </a:rPr>
              <a:t>buď-(a)nebo, ať-či, ať-ať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971550" lvl="1" indent="-514350" algn="just">
              <a:buAutoNum type="alphaLcParenR"/>
            </a:pPr>
            <a:r>
              <a:rPr lang="cs-CZ" sz="2400" b="1" dirty="0" smtClean="0">
                <a:latin typeface="Calibri" panose="020F0502020204030204" pitchFamily="34" charset="0"/>
              </a:rPr>
              <a:t>příčinný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b="1" dirty="0" smtClean="0">
                <a:latin typeface="Calibri" panose="020F0502020204030204" pitchFamily="34" charset="0"/>
              </a:rPr>
              <a:t>(důvodový, vysvětlovací) </a:t>
            </a:r>
            <a:r>
              <a:rPr lang="cs-CZ" sz="2400" smtClean="0">
                <a:latin typeface="Calibri" panose="020F0502020204030204" pitchFamily="34" charset="0"/>
              </a:rPr>
              <a:t>– </a:t>
            </a:r>
            <a:r>
              <a:rPr lang="cs-CZ" sz="2400" i="1" smtClean="0">
                <a:latin typeface="Calibri" panose="020F0502020204030204" pitchFamily="34" charset="0"/>
              </a:rPr>
              <a:t>neboť, </a:t>
            </a:r>
            <a:r>
              <a:rPr lang="cs-CZ" sz="2400" i="1" dirty="0" smtClean="0">
                <a:latin typeface="Calibri" panose="020F0502020204030204" pitchFamily="34" charset="0"/>
              </a:rPr>
              <a:t>totiž, vždyť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971550" lvl="1" indent="-514350" algn="just">
              <a:buAutoNum type="alphaLcParenR"/>
            </a:pPr>
            <a:r>
              <a:rPr lang="cs-CZ" sz="2400" b="1" dirty="0" smtClean="0">
                <a:latin typeface="Calibri" panose="020F0502020204030204" pitchFamily="34" charset="0"/>
              </a:rPr>
              <a:t>důsledkový</a:t>
            </a:r>
            <a:r>
              <a:rPr lang="cs-CZ" sz="2400" dirty="0" smtClean="0">
                <a:latin typeface="Calibri" panose="020F0502020204030204" pitchFamily="34" charset="0"/>
              </a:rPr>
              <a:t> – </a:t>
            </a:r>
            <a:r>
              <a:rPr lang="cs-CZ" sz="2400" i="1" dirty="0" smtClean="0">
                <a:latin typeface="Calibri" panose="020F0502020204030204" pitchFamily="34" charset="0"/>
              </a:rPr>
              <a:t>proto, a proto, tedy, a tedy, tak a tak, tudíž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971550" lvl="1" indent="-514350" algn="just">
              <a:buAutoNum type="alphaLcParenR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9358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3436</TotalTime>
  <Words>125</Words>
  <Application>Microsoft Office PowerPoint</Application>
  <PresentationFormat>Předvádění na obrazovce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Austin</vt:lpstr>
      <vt:lpstr>Snímek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Vrbová</cp:lastModifiedBy>
  <cp:revision>672</cp:revision>
  <dcterms:created xsi:type="dcterms:W3CDTF">2013-04-13T14:50:58Z</dcterms:created>
  <dcterms:modified xsi:type="dcterms:W3CDTF">2015-03-04T06:23:39Z</dcterms:modified>
</cp:coreProperties>
</file>