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7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61" r:id="rId14"/>
    <p:sldId id="262" r:id="rId15"/>
    <p:sldId id="263" r:id="rId16"/>
    <p:sldId id="264" r:id="rId17"/>
    <p:sldId id="265" r:id="rId18"/>
    <p:sldId id="266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5396B53-E161-499A-83E5-76F52168E3BE}" type="datetimeFigureOut">
              <a:rPr lang="fr-FR" smtClean="0"/>
              <a:t>21/05/2015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33B4525-69A2-4821-A314-0F4A8F14C274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7) PAŘÍŽ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www.google.fr/url?source=imglanding&amp;ct=img&amp;q=http://img0.mxstatic.com/wallpapers/82ea7e91cbd54b3e2b3e921c4dc4bef9_large.jpeg&amp;sa=X&amp;ei=HsFdVYHzDYLWygPejIO4BA&amp;ved=0CAkQ8wc&amp;usg=AFQjCNG8VoMEJJWny3s4EP2pBlfQISPG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3650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ogle.fr/url?source=imglanding&amp;ct=img&amp;q=http://datafile4.arkadia.com/pictures/properties/w1024h1024/1-35206-4129415011258464745.jpg&amp;sa=X&amp;ei=X8FdVbqOCoWvygPzjID4DQ&amp;ved=0CAkQ8wc&amp;usg=AFQjCNEt0XlUtu9gdCFm9SYRaGAXvHUe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506" y="1"/>
            <a:ext cx="4241293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oogle.fr/url?source=imglanding&amp;ct=img&amp;q=https://c3.staticflickr.com/3/2199/2163092557_35aaa9e298_b.jpg&amp;sa=X&amp;ei=fcFdVcbEKabXyQOLkoOADQ&amp;ved=0CAkQ8wc4Gg&amp;usg=AFQjCNG6q8-UzR9RY9VqjnIlVMQd16giM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"/>
            <a:ext cx="2339752" cy="177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oogle.fr/url?source=imglanding&amp;ct=img&amp;q=http://img.timeinc.net/time/photoessays/2009/travel_guide_paris/paris_montmarte.jpg&amp;sa=X&amp;ei=qcFdVbWILKTVyAO07oCgCQ&amp;ved=0CAkQ8wc4Gg&amp;usg=AFQjCNFvZHLc3T4d_CtILoZqxyp5eDL8y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41249"/>
            <a:ext cx="3779912" cy="21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oogle.fr/url?source=imglanding&amp;ct=img&amp;q=http://www.ibis.com/photos/0697_de_01_p_346x260.jpg&amp;sa=X&amp;ei=zcFdVcnHGaXoywPHgoPABg&amp;ved=0CAkQ8wc4RA&amp;usg=AFQjCNHn3nFXZbNw3FE5tlPWKQUkx4ipU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4747708"/>
            <a:ext cx="2808311" cy="211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oogle.fr/url?source=imglanding&amp;ct=img&amp;q=http://www.shuttle-paris.com/images/photos/mouffetard-large&amp;sa=X&amp;ei=AsJdVYfZEsH9ywO0y4GgCA&amp;ved=0CAkQ8wc4HA&amp;usg=AFQjCNFPE3OcixX6pavxAoU6qDwC5HsHA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775" y="4747708"/>
            <a:ext cx="2973225" cy="211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google.fr/url?source=imglanding&amp;ct=img&amp;q=http://wikitravel.org/upload/en/thumb/4/42/Open_air_market_on_the_rue_mouffetard.jpg/240px-Open_air_market_on_the_rue_mouffetard.jpg&amp;sa=X&amp;ei=IsJdVY_MJ4OkygP5g4KoDw&amp;ved=0CAkQ8wc4HA&amp;usg=AFQjCNGlzyuzG19TFMcuATR9GpBJIBmU2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76" y="1772817"/>
            <a:ext cx="2226323" cy="29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google.fr/url?source=imglanding&amp;ct=img&amp;q=http://europeantrips.org/wp-content/uploads/2012/06/Inside-Opera-Garnier.jpg&amp;sa=X&amp;ei=RcJdVZvEEMiAywPmiIDIDg&amp;ved=0CAkQ8wc&amp;usg=AFQjCNFgHomUTpjt0RmqEojGyI2wl2vJZ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7"/>
            <a:ext cx="2226324" cy="296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2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upload.wikimedia.org/wikipedia/commons/6/67/The_Lady_and_the_unicorn_Sme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7200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upload.wikimedia.org/wikipedia/commons/2/20/The_Lady_and_the_unicorn_Hea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2" y="260648"/>
            <a:ext cx="4572000" cy="589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7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upload.wikimedia.org/wikipedia/commons/d/d0/The_Lady_and_the_unicorn_Sigh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02"/>
            <a:ext cx="7152729" cy="68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5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upload.wikimedia.org/wikipedia/commons/5/58/Unknown_weaver_-_A_Mon_Seul_D%C3%A9sir_-_WGA24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36904" cy="68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www.ruevisconti.com/Histoire/Histoiredelarue/Epoque_romai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41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3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www.ruevisconti.com/Histoire/Histoiredelarue/Paris_vers_1200_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8"/>
            <a:ext cx="7200800" cy="691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oogle.fr/url?source=imglanding&amp;ct=img&amp;q=http://www.histoire-en-questions.fr/moyen%20age/femmes/tour-de-nesle2.jpg&amp;sa=X&amp;ei=bs1dVarwD8fjywPUzYHgDA&amp;ved=0CAkQ8wc&amp;usg=AFQjCNEZyEu-FDLlXIiwjuC9jKyBDe_In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708920"/>
            <a:ext cx="3060848" cy="16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google.fr/url?source=imglanding&amp;ct=img&amp;q=http://www.richesheures.net/epoque-6-15/chateau/75/louvre/louvre-ma-v01.jpg&amp;sa=X&amp;ei=oM1dVfmINML5yQPG2oGwDA&amp;ved=0CAkQ8wc&amp;usg=AFQjCNHNHE4_cahM3kSAeqfMoJPiClsu4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2915816" cy="168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google.fr/url?source=imglanding&amp;ct=img&amp;q=https://parisachier.files.wordpress.com/2014/07/le-prc3a9-au-clerc.jpg&amp;sa=X&amp;ei=yc1dVauSMeX5yQPMtIDoBA&amp;ved=0CAkQ8wc&amp;usg=AFQjCNEPEFbGNJoU0gUlNeRD90c3cnJR5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" y="2420888"/>
            <a:ext cx="2707061" cy="162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4355976" y="692696"/>
            <a:ext cx="1944216" cy="86409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 flipV="1">
            <a:off x="4355976" y="2996952"/>
            <a:ext cx="1727176" cy="104817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1359439" y="3933056"/>
            <a:ext cx="764289" cy="5760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149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www.ruevisconti.com/Histoire/Histoiredelarue/Paris_vers_1368_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84776" cy="68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google.fr/url?source=imglanding&amp;ct=img&amp;q=http://www.paris-pittoresque.com/monuments/img/eglise.jpg&amp;sa=X&amp;ei=Es9dVfbBMqXuyQOt5IHoBg&amp;ved=0CAkQ8wc&amp;usg=AFQjCNGGTPzKrhZyoqjHkN7CstsLyMNy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221088"/>
            <a:ext cx="26670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3275856" y="5013176"/>
            <a:ext cx="3201144" cy="57606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198" name="Picture 6" descr="http://t0.gstatic.com/images?q=tbn:ANd9GcQWAz6MBcMBcGE3cdqOWft5MboJGRZsDD7yoMgiXmEGisbgpJnuyUwjGv-Kh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394" y="1595405"/>
            <a:ext cx="247650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>
            <a:off x="4572000" y="2708920"/>
            <a:ext cx="2232248" cy="122413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200" name="Picture 8" descr="http://www.google.fr/url?source=imglanding&amp;ct=img&amp;q=http://jj.manet.free.fr/paris%20(17).jpg&amp;sa=X&amp;ei=G9FdVaamFanmyQOj7ILgCg&amp;ved=0CAkQ8wc&amp;usg=AFQjCNFbZLoiJJiKE1Ilh11UCAhELfifc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542291"/>
            <a:ext cx="1785392" cy="133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 flipV="1">
            <a:off x="3275856" y="6211813"/>
            <a:ext cx="2304256" cy="97507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5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www.ruevisconti.com/Histoire/Histoiredelarue/Paris_vers_1615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118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google.fr/url?source=imglanding&amp;ct=img&amp;q=http://instantanesdeparis.com/wp-content/uploads/2014/08/Rue-Des-Beaux-Arts-Sunset.jpg&amp;sa=X&amp;ei=itFdVYDrFaWCzAPdpoMg&amp;ved=0CAkQ8wc&amp;usg=AFQjCNFR0kvNZ28pwE-IXMYBpV4uMy_Od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2452780" cy="13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google.fr/url?source=imglanding&amp;ct=img&amp;q=http://upload.wikimedia.org/wikipedia/commons/3/3f/Hotel_de_la_reine_margueritet.jpg&amp;sa=X&amp;ei=8dFdVevRKIHhywPbpYOwBQ&amp;ved=0CAkQ8wc&amp;usg=AFQjCNHz4DOe7hvX3g1x11yRILP4B7Md_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2304256" cy="146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google.fr/url?source=imglanding&amp;ct=img&amp;q=http://www.ruevisconti.com/Rue_Visconti_t.jpg&amp;sa=X&amp;ei=H9JdVcf9F4HTygOu74GQDA&amp;ved=0CAkQ8wc&amp;usg=AFQjCNH47B6U3392j76UWIRlpkvcMvM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62" y="1926192"/>
            <a:ext cx="1920033" cy="306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>
            <a:off x="4283968" y="3017808"/>
            <a:ext cx="2834162" cy="41119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6" name="Picture 10" descr="http://www.google.fr/url?source=imglanding&amp;ct=img&amp;q=http://christianbenilan.wifeo.com/images/7/758/75-801-Hotel-et-chapelle-de-la-reine-Margot-vers-1615.jpg&amp;sa=X&amp;ei=vtJdVcGKD6LOyQPNw4GoCw&amp;ved=0CAkQ8wc&amp;usg=AFQjCNEHG-_QqSISE_FYLQrsK4p_mgylo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55" y="0"/>
            <a:ext cx="2284245" cy="166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avec flèche 8"/>
          <p:cNvCxnSpPr/>
          <p:nvPr/>
        </p:nvCxnSpPr>
        <p:spPr>
          <a:xfrm flipH="1">
            <a:off x="4283968" y="1166516"/>
            <a:ext cx="2575787" cy="125437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9228" name="Picture 12" descr="L'Abbaye Saint Germain des Prés au XVIIème sièc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75" y="5027003"/>
            <a:ext cx="2743067" cy="1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 flipH="1" flipV="1">
            <a:off x="3275856" y="5157192"/>
            <a:ext cx="3157619" cy="43204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059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www.ruevisconti.com/Histoire/Histoiredelarue/Paris_vers_1650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" y="0"/>
            <a:ext cx="8095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google.fr/url?source=imglanding&amp;ct=img&amp;q=http://www.bloy.geometre-expert.fr/VUESHISTO/288/HoTEL-ET-LA-TOUR-DE-NESLE.jpg&amp;sa=X&amp;ei=n9NdVe2IOaWdygP2s4GwDA&amp;ved=0CAkQ8wc&amp;usg=AFQjCNFhaDcJoQrqpt5IQgwTA-LHu4mi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37" y="1196752"/>
            <a:ext cx="263176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 flipV="1">
            <a:off x="5940152" y="1412776"/>
            <a:ext cx="572085" cy="86409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6" name="Picture 6" descr="http://www.google.fr/url?source=imglanding&amp;ct=img&amp;q=http://upload.wikimedia.org/wikipedia/commons/thumb/c/c5/PB010320_Paris_V_Rue_des_Foss%C3%A9s_St_Jacques_reductwk.JPG/260px-PB010320_Paris_V_Rue_des_Foss%C3%A9s_St_Jacques_reductwk.JPG&amp;sa=X&amp;ei=DtRdVefDNKKeywPt64C4Ag&amp;ved=0CAkQ8wc&amp;usg=AFQjCNEYpB6Q-NpYDqhj9KY8CcyEnDIZW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1" y="2939977"/>
            <a:ext cx="247650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cteur droit avec flèche 6"/>
          <p:cNvCxnSpPr/>
          <p:nvPr/>
        </p:nvCxnSpPr>
        <p:spPr>
          <a:xfrm flipH="1" flipV="1">
            <a:off x="5796136" y="2939977"/>
            <a:ext cx="835885" cy="1281111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512237" y="4221088"/>
            <a:ext cx="119784" cy="15121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48" name="Picture 8" descr="http://www.google.fr/url?source=imglanding&amp;ct=img&amp;q=http://www.asabox.com/coudertphoto/pic/1610/1610_0_L.jpg&amp;sa=X&amp;ei=stRdVYy1J8bmywOjmIGYCg&amp;ved=0CAkQ8wc&amp;usg=AFQjCNHZnhB7gOU3ZJHXQsJRx99IZn9M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035" y="5085184"/>
            <a:ext cx="222296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www.google.fr/url?source=imglanding&amp;ct=img&amp;q=http://upload.wikimedia.org/wikipedia/commons/a/a6/P1090352_Paris_VI_rue_Saint-Beno%C3%AEt_rwk.JPG&amp;sa=X&amp;ei=-dRdVaSnHsLLyAO04IGQBg&amp;ved=0CAkQ8wc&amp;usg=AFQjCNE_1VhN019E4wOXXnkozgLTdkDzy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22" y="1944252"/>
            <a:ext cx="2293278" cy="191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www.google.fr/url?source=imglanding&amp;ct=img&amp;q=http://upload.wikimedia.org/wikipedia/commons/9/9c/Paris_rue_du_vieux_colombier1.jpg&amp;sa=X&amp;ei=PdVdVcHAD4j9ywPsvYG4DA&amp;ved=0CAkQ8wc&amp;usg=AFQjCNG87NBCpr48OaT9UYc4b5c8_kqnP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2896"/>
            <a:ext cx="1904539" cy="142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78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http://www.ruevisconti.com/Histoire/Histoiredelarue/Paris_today2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531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google.fr/url?source=imglanding&amp;ct=img&amp;q=http://images.france-for-visitors.com/images/large/eglise-saint-germain-des-pres.jpg&amp;sa=X&amp;ei=5NVdVev1IKWeygOP9oF4&amp;ved=0CAkQ8wc&amp;usg=AFQjCNGaXNsszITFCZWnqtJvpR8ODo43m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276" y="5103246"/>
            <a:ext cx="1152128" cy="178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t0.gstatic.com/images?q=tbn:ANd9GcTNrn5tZVwyo6fT0XD0sEnXoxRk_D4b-6a7caD_ut6CbRYMox41Ezu9hflV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6" y="3512571"/>
            <a:ext cx="28860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www.google.fr/url?source=imglanding&amp;ct=img&amp;q=http://paris.lpce.com/paris-images/DSC_4050.jpg&amp;sa=X&amp;ei=MtZdVciGDcOdygPouoCgBA&amp;ved=0CAkQ8wc&amp;usg=AFQjCNHVOgDlofhQu0VnYSP6h-F_H0InI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7" y="1578017"/>
            <a:ext cx="2886074" cy="19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google.fr/url?source=imglanding&amp;ct=img&amp;q=http://ekladata.com/LucwiL1EybeEemfJrR38NGCVFCk.jpg&amp;sa=X&amp;ei=dtZdVau1MqOTyQORkYDQCw&amp;ved=0CAkQ8wc&amp;usg=AFQjCNF1UI7HuYhkl_1akVBm7uVIuPAywQ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404" y="4997943"/>
            <a:ext cx="1257177" cy="18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 flipH="1">
            <a:off x="1979712" y="5877272"/>
            <a:ext cx="4568564" cy="6414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>
            <a:off x="2123728" y="3933056"/>
            <a:ext cx="4133639" cy="259228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755576" y="2204864"/>
            <a:ext cx="5501791" cy="3312368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6" name="Picture 12" descr="http://www.google.fr/url?source=imglanding&amp;ct=img&amp;q=https://c4.staticflickr.com/4/3776/10805083684_fd5c508680_b.jpg&amp;sa=X&amp;ei=htddVeTWC4P4ygPitYDQCw&amp;ved=0CAkQ8wc&amp;usg=AFQjCNEYm8U_TFf2fikRXb0PznRTzPP_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3431"/>
            <a:ext cx="2592288" cy="172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avec flèche 10"/>
          <p:cNvCxnSpPr/>
          <p:nvPr/>
        </p:nvCxnSpPr>
        <p:spPr>
          <a:xfrm>
            <a:off x="1043608" y="2589936"/>
            <a:ext cx="576064" cy="83906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278" name="Picture 14" descr="http://www.google.fr/url?source=imglanding&amp;ct=img&amp;q=http://www.select-live.com/paris/assets/monuments/le_palais_de_linstitut_de_france/large_p0.jpg&amp;sa=X&amp;ei=6tddVcKBM8fnywP_jIPgBg&amp;ved=0CAkQ8wc&amp;usg=AFQjCNHj59FT1j4v2rwDeB71h5-ZfwjLl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547" y="476672"/>
            <a:ext cx="2094137" cy="14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www.google.fr/url?source=imglanding&amp;ct=img&amp;q=http://michellegable.com/wp-content/uploads/2014/03/PontDesArts.jpg&amp;sa=X&amp;ei=GNhdVaqyEMjXywPMqICQDw&amp;ved=0CAkQ8wc&amp;usg=AFQjCNHneavs5vFxi793kfbhNOEz8mXh5Q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0"/>
            <a:ext cx="2590801" cy="176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/>
          <p:cNvCxnSpPr/>
          <p:nvPr/>
        </p:nvCxnSpPr>
        <p:spPr>
          <a:xfrm flipH="1">
            <a:off x="3851920" y="260648"/>
            <a:ext cx="2701279" cy="10081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7504" y="2248347"/>
            <a:ext cx="8856984" cy="4276997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258 – Saint Denis popraven na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Montmartru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451 –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Geneviève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vyzývá k obraně města proti Hunům vedeným Attilou;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íky ní byla na místě skonu prvního opata sv. Denise postavena basilika Saint-Denis;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klášter sv.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Geneviève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byl založen roku 502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Clovisem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jeho manželkou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Clotildou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 Denis, </a:t>
            </a:r>
            <a:r>
              <a:rPr lang="cs-CZ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sainte</a:t>
            </a:r>
            <a:r>
              <a:rPr lang="cs-CZ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Geneviève</a:t>
            </a:r>
            <a:endParaRPr lang="fr-F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://upload.wikimedia.org/wikipedia/commons/thumb/a/a9/Ch%C3%A2sse_shrine_Ste_Genevi%C3%A8ve_Saint_Etienne_du_Mont.jpg/150px-Ch%C3%A2sse_shrine_Ste_Genevi%C3%A8ve_Saint_Etienne_du_Mo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34" y="4899280"/>
            <a:ext cx="1572766" cy="18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upload.wikimedia.org/wikipedia/commons/5/51/DSC_7095--Saint-Etienne-du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58" y="4899280"/>
            <a:ext cx="1386776" cy="189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ages.doctissimo.fr/1/divers/eglise-saint-etienne/photo/hd/5081728508/934197883/eglise-saint-etienne-monumental-eglise-etienne-big.jpg?v=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218" y="5180632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encrypted-tbn0.gstatic.com/images?q=tbn:ANd9GcToGYMjgnmxOfWvaGsMSQpCuTA8OPvtHX9edEtC_eKkWL1My9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13" y="5172247"/>
            <a:ext cx="1842605" cy="15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myblog-so-chou.net/wp-content/uploads/2015/04/sedm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89" y="5114422"/>
            <a:ext cx="2191502" cy="164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58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33872" y="1700808"/>
            <a:ext cx="6777318" cy="1731982"/>
          </a:xfrm>
        </p:spPr>
        <p:txBody>
          <a:bodyPr/>
          <a:lstStyle/>
          <a:p>
            <a:r>
              <a:rPr lang="cs-CZ" b="1" dirty="0" smtClean="0"/>
              <a:t>Pohled do historie Paříže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4181855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google.fr/url?source=imglanding&amp;ct=img&amp;q=http://parismusees.paris.fr/sites/etablissement_public/files/styles/img_bandeau_top/public/activite/visuels/sans_titre_1.jpg?itok=S0qvVJvw&amp;sa=X&amp;ei=WcNdVen2BundywPK7YDgAg&amp;ved=0CAkQ8wc&amp;usg=AFQjCNG2PamLWhqFtEf3tTY23r9-CT4rA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855" y="4580654"/>
            <a:ext cx="4971422" cy="22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google.fr/url?source=imglanding&amp;ct=img&amp;q=http://www.sequanamedia.com/0d-louvre.jpg&amp;sa=X&amp;ei=gcNdVeO0NIq8ygOr2oD4Dg&amp;ved=0CAkQ8wc&amp;usg=AFQjCNHWfRC0OIEBHdIDyyhFhkfA8eyf3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7744" cy="15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google.fr/url?source=imglanding&amp;ct=img&amp;q=http://www.delphine-guide-paris.com/images/paris-medieval.jpg&amp;sa=X&amp;ei=mcNdVZvpM6WfyAOg3oCgCA&amp;ved=0CAkQ8wc&amp;usg=AFQjCNEALgpAyUip2PeodfOu5DmjeX3W3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0"/>
            <a:ext cx="2304256" cy="158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google.fr/url?source=imglanding&amp;ct=img&amp;q=http://i-cms.linternaute.com/image_cms/original/893062-balade-dans-le-paris-medieval.jpg&amp;sa=X&amp;ei=vMNdVeKNKYH5ygOGyYCoAg&amp;ved=0CAkQ8wc4Tw&amp;usg=AFQjCNFUPSFagPUrV5AV-WqUfffg7V8Xa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-2715"/>
            <a:ext cx="2376263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google.fr/url?source=imglanding&amp;ct=img&amp;q=https://chambresdhotes77.files.wordpress.com/2013/01/visit-moret-sur-loing-medieval-cities-near-paris-tourism.jpg?w=960&amp;sa=X&amp;ei=68NdVYixEoT7ywOCwoOADw&amp;ved=0CAkQ8wc&amp;usg=AFQjCNHrRJxfcml3rd2s0TCjiP2k0Agu8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5"/>
            <a:ext cx="2212894" cy="157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1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upload.wikimedia.org/wikipedia/commons/9/9f/Biblioth%C3%A8que_St_Genevi%C3%A8ve_Pa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4" y="0"/>
            <a:ext cx="4566319" cy="32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-media-cache-ak0.pinimg.com/originals/ba/68/58/ba685823ea48c24242a7ad62ea052e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24" y="-6660"/>
            <a:ext cx="4739125" cy="327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upload.wikimedia.org/wikipedia/commons/4/4d/Hall_entree_Bibliotheque_Sainte-Genevie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65" y="3275082"/>
            <a:ext cx="5313845" cy="354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adimado.files.wordpress.com/2012/09/dsc_074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275082"/>
            <a:ext cx="3851921" cy="355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1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www.ideafixa.com/wp-content/uploads/2015/01/franck-bohbot-house-of-books-13-652x4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92" y="-1"/>
            <a:ext cx="9176892" cy="68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2248347"/>
            <a:ext cx="8784975" cy="4349005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Robert de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Sorbon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založil </a:t>
            </a:r>
            <a:r>
              <a:rPr lang="cs-CZ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první teologickou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První francouzská univerzita byla založena Philippem Augustem roku 1200;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ěla 4 fakulty: lékařskou, právní, teologickou a filozofickou;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elká pozornost byla věnována studiu starých textů;</a:t>
            </a:r>
          </a:p>
          <a:p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Sorbona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Civitas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parisiorum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://www.google.fr/url?source=imglanding&amp;ct=img&amp;q=http://www.geocities.ws/ibqfle/images/lutecia.jpg&amp;sa=X&amp;ei=y8RdVZa2FofeywOuyICABA&amp;ved=0CAkQ8wc&amp;usg=AFQjCNFrxGkZ2SBOWYnvurQuWlEdY0fao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3456" y="1988088"/>
            <a:ext cx="2652274" cy="265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>
          <a:xfrm>
            <a:off x="323528" y="2132856"/>
            <a:ext cx="5832648" cy="4464496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Paříž stojí na místě někdejší keltské rybářské vesnice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Kmen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Parisiů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se v ní usadil asi ve 3. stol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př.n.l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., a to na dnešním ostrově </a:t>
            </a:r>
            <a:r>
              <a:rPr lang="cs-CZ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  <a:r>
              <a:rPr lang="cs-CZ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Cité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Svou osadu opevnili a nazvali </a:t>
            </a:r>
            <a:r>
              <a:rPr lang="cs-CZ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Lutecií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R. 53 př.n.l. –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Labenius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dobyl opevněné město;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Bůh 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Pâris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galský král V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 Isis</a:t>
            </a:r>
          </a:p>
          <a:p>
            <a:r>
              <a:rPr lang="cs-CZ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euple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frontière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(belgické hranice)</a:t>
            </a:r>
            <a:endParaRPr lang="fr-FR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56" y="4561915"/>
            <a:ext cx="2700544" cy="227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10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1" y="2060848"/>
            <a:ext cx="8640960" cy="4536503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Levý břeh Seiny až po horu Svaté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Geneviève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Území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Parisiů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tehdy sousedilo s dalším 3 mocnými galskými územími:</a:t>
            </a:r>
          </a:p>
          <a:p>
            <a:pPr lvl="1"/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Silvanekti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(sever) →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Senlis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Sénoňané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(východ) →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Carnutové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(západ a jih) →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Chartres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endParaRPr lang="cs-CZ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Římané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588" y="5093522"/>
            <a:ext cx="3672407" cy="1764477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048" y="5093523"/>
            <a:ext cx="2176540" cy="176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8" y="5093523"/>
            <a:ext cx="3340596" cy="177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www.google.fr/url?source=imglanding&amp;ct=img&amp;q=http://antique.mrugala.net/Celte/Images/Lutece%20gallo-romaine%20(source%20La%20Documentation%20Par%20l%27Image,%201953).jpg&amp;sa=X&amp;ei=KsxdVY2EE4PjywPNpYLIDw&amp;ved=0CAkQ8wc&amp;usg=AFQjCNFysQicQEXYKD7aeGnG52Zv2bEL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132" y="0"/>
            <a:ext cx="2195736" cy="16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81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I. stol.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př.n.l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nes jsou volně přístupné veřejnosti;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až 17 tisíc diváků;</a:t>
            </a:r>
          </a:p>
          <a:p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Římské arény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alexandrerosa.free.fr/gal/Paris/Arenes_de_Lutece/Arenes_de_Lutece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8" y="3645024"/>
            <a:ext cx="2472209" cy="164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alexandrerosa.free.fr/gal/Paris/Arenes_de_Lutece/Arenes_de_Lutece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51" y="3637895"/>
            <a:ext cx="2496343" cy="166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al/Paris/Arenes_de_Lutece/Arenes_de_Lutece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34" y="3637895"/>
            <a:ext cx="2448272" cy="163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gal/Paris/Arenes_de_Lutece/Arenes_de_Lutece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105" y="2636912"/>
            <a:ext cx="1751837" cy="262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al/Paris/Arenes_de_Lutece/Arenes_de_Lutece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7" y="5264668"/>
            <a:ext cx="2389997" cy="15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gal/Paris/Arenes_de_Lutece/Arenes_de_Lutece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39" y="5300080"/>
            <a:ext cx="2336878" cy="155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gal/Paris/Arenes_de_Lutece/Arenes_de_Lutece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5264668"/>
            <a:ext cx="2389997" cy="15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gal/Paris/Arenes_de_Lutece/Arenes_de_Lutece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94" y="5229200"/>
            <a:ext cx="2356723" cy="16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473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07504" y="1634108"/>
            <a:ext cx="7745505" cy="3877815"/>
          </a:xfrm>
        </p:spPr>
        <p:txBody>
          <a:bodyPr/>
          <a:lstStyle/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konci II. století př.n.l. 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 dnešní Latinské čtvrti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Cluny - lázně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google.fr/url?source=imglanding&amp;ct=img&amp;q=https://download.vikidia.org/vikidia/fr/images/thumb/3/3b/Thermes-de-Cluny-caldarium.jpg/250px-Thermes-de-Cluny-caldarium.jpg&amp;sa=X&amp;ei=S9tdVa6TLqWvygPK2oD4Dw&amp;ved=0CAkQ8wc&amp;usg=AFQjCNFBQb3nDrnN5ZozPv3CWA62agCHZ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14047"/>
            <a:ext cx="2381250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ownload.vikidia.org/vikidia/fr/images/thumb/9/9f/Plan_des_thermes_d%27alauna.svg/260px-Plan_des_thermes_d%27alauna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579035"/>
            <a:ext cx="3683521" cy="374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download.vikidia.org/vikidia/fr/images/thumb/e/e0/Musee-Cluny-frigidarium_01.JPG/260px-Musee-Cluny-frigidarium_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42" y="5210175"/>
            <a:ext cx="24765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google.fr/url?source=imglanding&amp;ct=img&amp;q=http://www.picturalissime.com/i/Musee_Moyen_Age_Cluny_Paris_2.jpg&amp;sa=X&amp;ei=OdxdVbykEMO8ygPh6IH4Cw&amp;ved=0CAkQ8wc&amp;usg=AFQjCNGpFH87VW0OjHVDZhKkFTWii7kvD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710370"/>
            <a:ext cx="3869125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google.fr/url?source=imglanding&amp;ct=img&amp;q=http://paris1900.lartnouveau.com/paris05/squares/square_de_cluny/1sqre_clun2.jpg&amp;sa=X&amp;ei=Y9xdVfW3K6STyQOJxoDACA&amp;ved=0CAkQ8wc4Gw&amp;usg=AFQjCNGkJ9PzupHRnGzgE2hrunNkxuBLC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0371"/>
            <a:ext cx="3059832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paris1900.lartnouveau.com/paris05/squares/square_de_cluny/1sqre_clun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958"/>
            <a:ext cx="3059831" cy="20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aris1900.lartnouveau.com/paris05/squares/square_de_cluny/1sqre_clun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65" y="2616958"/>
            <a:ext cx="3194142" cy="209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4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51520" y="2248347"/>
            <a:ext cx="8640959" cy="4349005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Musée national du Moyen Âge - Thermes et hôtel de </a:t>
            </a:r>
            <a:r>
              <a:rPr lang="fr-FR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Clun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edna z nejvýznamnějších sbírek středověkého umění na světě;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 XIII. stol.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lunyjští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abbé;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1833, Alexandr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Sommerand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nadšený sběratel a milovník středověku;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1843 je sbírka zakoupena státem;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tapisérie: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Dáma s jednorožcem</a:t>
            </a:r>
            <a:endParaRPr lang="fr-F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Cluny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://www.google.fr/url?source=imglanding&amp;ct=img&amp;q=http://www.akopso.com/images/prestations/musee-de-cluny-768.jpg&amp;sa=X&amp;ei=jN5dVfHFJoH6ywOClYCQBw&amp;ved=0CAkQ8wc&amp;usg=AFQjCNGVTk2uK9X49VhP2UCJcYd1M8Co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9715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8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79512" y="2248347"/>
            <a:ext cx="8640959" cy="4276997"/>
          </a:xfrm>
        </p:spPr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tapisérií z konce XV.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toletí;</a:t>
            </a:r>
          </a:p>
          <a:p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legorie 5 smyslů:</a:t>
            </a:r>
          </a:p>
          <a:p>
            <a:pPr lvl="1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áma se dotýká jednorožce…</a:t>
            </a:r>
          </a:p>
          <a:p>
            <a:pPr lvl="1"/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dáma se bere od služky dražé a podává ho ptákovi…</a:t>
            </a:r>
          </a:p>
          <a:p>
            <a:pPr lvl="1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áma splétá věnec z květin, jejichž vůni vdechuje opice…</a:t>
            </a:r>
          </a:p>
          <a:p>
            <a:pPr lvl="1"/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dáma hraje na varhany…</a:t>
            </a:r>
          </a:p>
          <a:p>
            <a:pPr lvl="1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ednorožec se pozoruje v zrcadle, které před ním dáma drží…</a:t>
            </a:r>
          </a:p>
          <a:p>
            <a:pPr lvl="1"/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está tapisérie s nápisem 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 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seul</a:t>
            </a:r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désir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je těžko dešifrovatelný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Dáma s jednorožcem</a:t>
            </a:r>
            <a:endParaRPr lang="fr-FR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upload.wikimedia.org/wikipedia/commons/4/4b/The_Lady_and_the_unicorn_Tou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55" y="692696"/>
            <a:ext cx="4572000" cy="47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0/04/Blanchevonlanca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45" y="692696"/>
            <a:ext cx="4604555" cy="48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vre reli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Livre relié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vre relié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349</TotalTime>
  <Words>316</Words>
  <Application>Microsoft Office PowerPoint</Application>
  <PresentationFormat>Affichage à l'écran (4:3)</PresentationFormat>
  <Paragraphs>47</Paragraphs>
  <Slides>22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Livre relié</vt:lpstr>
      <vt:lpstr>7) PAŘÍŽ</vt:lpstr>
      <vt:lpstr>Pohled do historie Paříže</vt:lpstr>
      <vt:lpstr>Civitas parisiorum</vt:lpstr>
      <vt:lpstr>Římané</vt:lpstr>
      <vt:lpstr>Římské arény</vt:lpstr>
      <vt:lpstr>Cluny - lázně</vt:lpstr>
      <vt:lpstr>Musée de Cluny</vt:lpstr>
      <vt:lpstr>Dáma s jednorožcem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Saint Denis, sainte Geneviève</vt:lpstr>
      <vt:lpstr>Présentation PowerPoint</vt:lpstr>
      <vt:lpstr>Présentation PowerPoint</vt:lpstr>
      <vt:lpstr>Sorbona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7) PAŘÍŽ</dc:title>
  <dc:creator>Novotna</dc:creator>
  <cp:lastModifiedBy>Novotna</cp:lastModifiedBy>
  <cp:revision>18</cp:revision>
  <dcterms:created xsi:type="dcterms:W3CDTF">2015-05-21T11:24:35Z</dcterms:created>
  <dcterms:modified xsi:type="dcterms:W3CDTF">2015-05-21T17:21:50Z</dcterms:modified>
</cp:coreProperties>
</file>