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howGuides="1"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1A22972-DDF9-49E5-89B5-0DFA65C5FAF6}" type="datetimeFigureOut">
              <a:rPr lang="cs-CZ" smtClean="0"/>
              <a:t>19.4.2012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41E8EA5-C3B2-4CE2-AA7C-518BEA24C03C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Fyzika </a:t>
            </a:r>
            <a:br>
              <a:rPr lang="cs-CZ" dirty="0" smtClean="0"/>
            </a:br>
            <a:r>
              <a:rPr lang="cs-CZ" dirty="0" smtClean="0"/>
              <a:t>– vybrané kapitoly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013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F0"/>
                </a:solidFill>
              </a:rPr>
              <a:t>typy experimentů (ve školské fyzice)</a:t>
            </a:r>
            <a:br>
              <a:rPr lang="cs-CZ" dirty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demonstrační </a:t>
            </a:r>
            <a:r>
              <a:rPr lang="cs-CZ" dirty="0"/>
              <a:t>(</a:t>
            </a:r>
            <a:r>
              <a:rPr lang="cs-CZ" dirty="0" smtClean="0"/>
              <a:t>učitel převádí</a:t>
            </a:r>
            <a:r>
              <a:rPr lang="cs-CZ" dirty="0"/>
              <a:t>)</a:t>
            </a:r>
          </a:p>
          <a:p>
            <a:r>
              <a:rPr lang="cs-CZ" smtClean="0"/>
              <a:t>frontální </a:t>
            </a:r>
            <a:r>
              <a:rPr lang="cs-CZ" dirty="0"/>
              <a:t>(všichni si něco vyzkoušíme v lavici)</a:t>
            </a:r>
          </a:p>
          <a:p>
            <a:r>
              <a:rPr lang="cs-CZ" smtClean="0"/>
              <a:t>domácí </a:t>
            </a:r>
            <a:r>
              <a:rPr lang="cs-CZ" dirty="0"/>
              <a:t>(velmi důležitý typ domácího úkolu)</a:t>
            </a:r>
          </a:p>
        </p:txBody>
      </p:sp>
    </p:spTree>
    <p:extLst>
      <p:ext uri="{BB962C8B-B14F-4D97-AF65-F5344CB8AC3E}">
        <p14:creationId xmlns:p14="http://schemas.microsoft.com/office/powerpoint/2010/main" val="1768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1</a:t>
            </a:r>
            <a:r>
              <a:rPr lang="cs-CZ" dirty="0" smtClean="0">
                <a:solidFill>
                  <a:srgbClr val="00B0F0"/>
                </a:solidFill>
              </a:rPr>
              <a:t>. </a:t>
            </a:r>
            <a:r>
              <a:rPr lang="cs-CZ" dirty="0">
                <a:solidFill>
                  <a:srgbClr val="00B0F0"/>
                </a:solidFill>
              </a:rPr>
              <a:t>Co je fyzika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7931225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Fyzika je </a:t>
            </a:r>
            <a:r>
              <a:rPr lang="cs-CZ" dirty="0" smtClean="0"/>
              <a:t>základem </a:t>
            </a:r>
            <a:r>
              <a:rPr lang="cs-CZ" dirty="0"/>
              <a:t>celé </a:t>
            </a:r>
            <a:r>
              <a:rPr lang="cs-CZ" dirty="0" smtClean="0"/>
              <a:t>přírodovědy (dříve byla </a:t>
            </a:r>
            <a:r>
              <a:rPr lang="cs-CZ" dirty="0"/>
              <a:t>nazývána také přírodní filosofií).</a:t>
            </a:r>
          </a:p>
          <a:p>
            <a:r>
              <a:rPr lang="cs-CZ" dirty="0"/>
              <a:t>Zabývá se nejobecnějšími přírodními jevy a </a:t>
            </a:r>
            <a:r>
              <a:rPr lang="cs-CZ" dirty="0" smtClean="0"/>
              <a:t>jejich zákonitostmi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exaktní (přesná) věda, </a:t>
            </a:r>
            <a:r>
              <a:rPr lang="cs-CZ" dirty="0" smtClean="0"/>
              <a:t>založená na </a:t>
            </a:r>
            <a:r>
              <a:rPr lang="cs-CZ" dirty="0"/>
              <a:t>přesných měřeních a matematických </a:t>
            </a:r>
            <a:r>
              <a:rPr lang="cs-CZ" dirty="0" smtClean="0"/>
              <a:t>výpočtech</a:t>
            </a:r>
            <a:r>
              <a:rPr lang="cs-CZ" dirty="0"/>
              <a:t>.</a:t>
            </a:r>
          </a:p>
          <a:p>
            <a:r>
              <a:rPr lang="cs-CZ" dirty="0"/>
              <a:t>Přesto je v řadě přírodních jevů důležité </a:t>
            </a:r>
            <a:r>
              <a:rPr lang="cs-CZ" dirty="0" smtClean="0"/>
              <a:t>pochopit především </a:t>
            </a:r>
            <a:r>
              <a:rPr lang="cs-CZ" dirty="0"/>
              <a:t>jejich podstatu a příčiny, a to je </a:t>
            </a:r>
            <a:r>
              <a:rPr lang="cs-CZ" dirty="0" smtClean="0"/>
              <a:t>často možné </a:t>
            </a:r>
            <a:r>
              <a:rPr lang="cs-CZ" dirty="0"/>
              <a:t>i bez složité matematiky.</a:t>
            </a:r>
          </a:p>
        </p:txBody>
      </p:sp>
    </p:spTree>
    <p:extLst>
      <p:ext uri="{BB962C8B-B14F-4D97-AF65-F5344CB8AC3E}">
        <p14:creationId xmlns:p14="http://schemas.microsoft.com/office/powerpoint/2010/main" val="62772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00B0F0"/>
                </a:solidFill>
              </a:rPr>
              <a:t>K čemu je fyzika dobrá (užitečná)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cs-CZ" dirty="0"/>
              <a:t>Bez fyziky a jejích objevů by </a:t>
            </a:r>
            <a:r>
              <a:rPr lang="cs-CZ" dirty="0" smtClean="0"/>
              <a:t>nebyly např. </a:t>
            </a:r>
          </a:p>
          <a:p>
            <a:r>
              <a:rPr lang="cs-CZ" dirty="0" smtClean="0"/>
              <a:t>automobily</a:t>
            </a:r>
            <a:r>
              <a:rPr lang="cs-CZ" dirty="0"/>
              <a:t>, vlaky, metro, letadla, </a:t>
            </a:r>
            <a:r>
              <a:rPr lang="cs-CZ" dirty="0" smtClean="0"/>
              <a:t>kosmické </a:t>
            </a:r>
            <a:r>
              <a:rPr lang="cs-CZ" dirty="0"/>
              <a:t>rakety</a:t>
            </a:r>
          </a:p>
          <a:p>
            <a:r>
              <a:rPr lang="cs-CZ" dirty="0" smtClean="0"/>
              <a:t>žárovka</a:t>
            </a:r>
            <a:r>
              <a:rPr lang="cs-CZ" dirty="0"/>
              <a:t>, </a:t>
            </a:r>
            <a:r>
              <a:rPr lang="cs-CZ" dirty="0" err="1"/>
              <a:t>Rentgenova</a:t>
            </a:r>
            <a:r>
              <a:rPr lang="cs-CZ" dirty="0"/>
              <a:t> lampa, lékařský ultrazvuk</a:t>
            </a:r>
          </a:p>
          <a:p>
            <a:r>
              <a:rPr lang="cs-CZ" dirty="0" smtClean="0"/>
              <a:t>rádio</a:t>
            </a:r>
            <a:r>
              <a:rPr lang="cs-CZ" dirty="0"/>
              <a:t>, televize, CD disky, počítače, mobilní telefony</a:t>
            </a:r>
          </a:p>
        </p:txBody>
      </p:sp>
    </p:spTree>
    <p:extLst>
      <p:ext uri="{BB962C8B-B14F-4D97-AF65-F5344CB8AC3E}">
        <p14:creationId xmlns:p14="http://schemas.microsoft.com/office/powerpoint/2010/main" val="139113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F0"/>
                </a:solidFill>
              </a:rPr>
              <a:t>Fyzika je velmi důležitým základem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dalších </a:t>
            </a:r>
            <a:r>
              <a:rPr lang="cs-CZ" dirty="0"/>
              <a:t>přírodních věd (chemie, biologie)</a:t>
            </a:r>
          </a:p>
          <a:p>
            <a:r>
              <a:rPr lang="cs-CZ" dirty="0" smtClean="0"/>
              <a:t>aplikovaných </a:t>
            </a:r>
            <a:r>
              <a:rPr lang="cs-CZ" dirty="0"/>
              <a:t>oborů (meteorologie, geologie)</a:t>
            </a:r>
          </a:p>
          <a:p>
            <a:r>
              <a:rPr lang="cs-CZ" dirty="0" smtClean="0"/>
              <a:t>lékařství </a:t>
            </a:r>
            <a:r>
              <a:rPr lang="cs-CZ" dirty="0"/>
              <a:t>a fyzioterapie</a:t>
            </a:r>
          </a:p>
          <a:p>
            <a:r>
              <a:rPr lang="cs-CZ" dirty="0" smtClean="0"/>
              <a:t>techniky </a:t>
            </a:r>
            <a:r>
              <a:rPr lang="cs-CZ" dirty="0"/>
              <a:t>(stavebnictví, strojírenství, elektrotechnika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Přístrojů a zařízení pro oblast služeb, obchodu i dopravy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235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Jak lze fyziku dělit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 numCol="3">
            <a:normAutofit fontScale="70000" lnSpcReduction="20000"/>
          </a:bodyPr>
          <a:lstStyle/>
          <a:p>
            <a:pPr marL="36576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mechanika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 smtClean="0"/>
              <a:t>kinematika</a:t>
            </a:r>
            <a:endParaRPr lang="cs-CZ" dirty="0"/>
          </a:p>
          <a:p>
            <a:r>
              <a:rPr lang="cs-CZ" dirty="0" smtClean="0"/>
              <a:t>dynamika</a:t>
            </a:r>
            <a:endParaRPr lang="cs-CZ" dirty="0"/>
          </a:p>
          <a:p>
            <a:r>
              <a:rPr lang="cs-CZ" dirty="0" smtClean="0"/>
              <a:t>statika</a:t>
            </a:r>
            <a:endParaRPr lang="cs-CZ" dirty="0"/>
          </a:p>
          <a:p>
            <a:r>
              <a:rPr lang="cs-CZ" dirty="0" smtClean="0"/>
              <a:t>gravitace</a:t>
            </a:r>
            <a:endParaRPr lang="cs-CZ" dirty="0"/>
          </a:p>
          <a:p>
            <a:r>
              <a:rPr lang="cs-CZ" dirty="0" smtClean="0"/>
              <a:t>mechanika tekutin</a:t>
            </a:r>
          </a:p>
          <a:p>
            <a:pPr marL="36576" indent="0">
              <a:buNone/>
            </a:pPr>
            <a:endParaRPr lang="cs-CZ" dirty="0" smtClean="0"/>
          </a:p>
          <a:p>
            <a:pPr marL="36576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termika</a:t>
            </a:r>
          </a:p>
          <a:p>
            <a:r>
              <a:rPr lang="cs-CZ" dirty="0" smtClean="0"/>
              <a:t>termometrie</a:t>
            </a:r>
            <a:endParaRPr lang="cs-CZ" dirty="0"/>
          </a:p>
          <a:p>
            <a:r>
              <a:rPr lang="cs-CZ" dirty="0" smtClean="0"/>
              <a:t>termodynamika</a:t>
            </a:r>
            <a:endParaRPr lang="cs-CZ" dirty="0"/>
          </a:p>
          <a:p>
            <a:r>
              <a:rPr lang="cs-CZ" dirty="0" smtClean="0"/>
              <a:t>molekulová fyzika</a:t>
            </a:r>
          </a:p>
          <a:p>
            <a:endParaRPr lang="cs-CZ" dirty="0"/>
          </a:p>
          <a:p>
            <a:pPr marL="36576" indent="0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36576" indent="0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36576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elektromagnetismus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 smtClean="0"/>
              <a:t>elektrostatika</a:t>
            </a:r>
            <a:endParaRPr lang="cs-CZ" dirty="0"/>
          </a:p>
          <a:p>
            <a:r>
              <a:rPr lang="cs-CZ" dirty="0" smtClean="0"/>
              <a:t>elektrodynamika</a:t>
            </a:r>
            <a:endParaRPr lang="cs-CZ" dirty="0"/>
          </a:p>
          <a:p>
            <a:r>
              <a:rPr lang="cs-CZ" dirty="0" smtClean="0"/>
              <a:t>magnetické </a:t>
            </a:r>
            <a:r>
              <a:rPr lang="cs-CZ" dirty="0"/>
              <a:t>jevy</a:t>
            </a:r>
          </a:p>
          <a:p>
            <a:r>
              <a:rPr lang="cs-CZ" dirty="0" err="1" smtClean="0"/>
              <a:t>elmg</a:t>
            </a:r>
            <a:r>
              <a:rPr lang="cs-CZ" dirty="0"/>
              <a:t>. </a:t>
            </a:r>
            <a:r>
              <a:rPr lang="cs-CZ" dirty="0" smtClean="0"/>
              <a:t>Indukce</a:t>
            </a:r>
          </a:p>
          <a:p>
            <a:endParaRPr lang="cs-CZ" dirty="0"/>
          </a:p>
          <a:p>
            <a:pPr marL="36576" indent="0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36576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vlnění </a:t>
            </a:r>
            <a:r>
              <a:rPr lang="cs-CZ" dirty="0">
                <a:solidFill>
                  <a:srgbClr val="00B0F0"/>
                </a:solidFill>
              </a:rPr>
              <a:t>a optika</a:t>
            </a:r>
          </a:p>
          <a:p>
            <a:r>
              <a:rPr lang="cs-CZ" dirty="0" smtClean="0"/>
              <a:t>mechanické </a:t>
            </a:r>
            <a:r>
              <a:rPr lang="cs-CZ" dirty="0"/>
              <a:t>vlnění</a:t>
            </a:r>
          </a:p>
          <a:p>
            <a:r>
              <a:rPr lang="cs-CZ" dirty="0" smtClean="0"/>
              <a:t>akustika</a:t>
            </a:r>
            <a:endParaRPr lang="cs-CZ" dirty="0"/>
          </a:p>
          <a:p>
            <a:r>
              <a:rPr lang="cs-CZ" dirty="0" err="1" smtClean="0"/>
              <a:t>elmg</a:t>
            </a:r>
            <a:r>
              <a:rPr lang="cs-CZ" dirty="0"/>
              <a:t>. vlnění</a:t>
            </a:r>
          </a:p>
          <a:p>
            <a:r>
              <a:rPr lang="cs-CZ" dirty="0" smtClean="0"/>
              <a:t>vlnová </a:t>
            </a:r>
            <a:r>
              <a:rPr lang="cs-CZ" dirty="0"/>
              <a:t>optika</a:t>
            </a:r>
          </a:p>
          <a:p>
            <a:r>
              <a:rPr lang="cs-CZ" dirty="0" smtClean="0"/>
              <a:t>geometrická </a:t>
            </a:r>
            <a:r>
              <a:rPr lang="cs-CZ" dirty="0"/>
              <a:t>optika</a:t>
            </a:r>
          </a:p>
          <a:p>
            <a:pPr marL="36576" indent="0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36576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atomová </a:t>
            </a:r>
            <a:r>
              <a:rPr lang="cs-CZ" dirty="0">
                <a:solidFill>
                  <a:srgbClr val="00B0F0"/>
                </a:solidFill>
              </a:rPr>
              <a:t>fyzika</a:t>
            </a:r>
          </a:p>
          <a:p>
            <a:r>
              <a:rPr lang="cs-CZ" dirty="0" smtClean="0"/>
              <a:t>fyzika </a:t>
            </a:r>
            <a:r>
              <a:rPr lang="cs-CZ" dirty="0"/>
              <a:t>obalu atomu</a:t>
            </a:r>
          </a:p>
          <a:p>
            <a:r>
              <a:rPr lang="cs-CZ" dirty="0" smtClean="0"/>
              <a:t>jaderná </a:t>
            </a:r>
            <a:r>
              <a:rPr lang="cs-CZ" dirty="0"/>
              <a:t>fyzika</a:t>
            </a:r>
          </a:p>
          <a:p>
            <a:r>
              <a:rPr lang="cs-CZ" dirty="0" smtClean="0"/>
              <a:t>fyzika </a:t>
            </a:r>
            <a:r>
              <a:rPr lang="cs-CZ" dirty="0" err="1"/>
              <a:t>elem</a:t>
            </a:r>
            <a:r>
              <a:rPr lang="cs-CZ" dirty="0"/>
              <a:t>. částic</a:t>
            </a:r>
          </a:p>
          <a:p>
            <a:pPr marL="36576" indent="0">
              <a:buNone/>
            </a:pPr>
            <a:endParaRPr lang="cs-CZ" dirty="0" smtClean="0"/>
          </a:p>
          <a:p>
            <a:pPr marL="36576" indent="0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36576" indent="0">
              <a:buNone/>
            </a:pPr>
            <a:endParaRPr lang="cs-CZ" dirty="0">
              <a:solidFill>
                <a:srgbClr val="00B0F0"/>
              </a:solidFill>
            </a:endParaRPr>
          </a:p>
          <a:p>
            <a:pPr marL="36576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astronomie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 smtClean="0"/>
              <a:t>Sluneční </a:t>
            </a:r>
            <a:r>
              <a:rPr lang="cs-CZ" dirty="0"/>
              <a:t>soustava</a:t>
            </a:r>
          </a:p>
          <a:p>
            <a:r>
              <a:rPr lang="cs-CZ" dirty="0" smtClean="0"/>
              <a:t>hvězdy </a:t>
            </a:r>
            <a:r>
              <a:rPr lang="cs-CZ" dirty="0"/>
              <a:t>a galaxie</a:t>
            </a:r>
          </a:p>
          <a:p>
            <a:r>
              <a:rPr lang="cs-CZ" dirty="0" smtClean="0"/>
              <a:t>kosmologie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859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cs-CZ" dirty="0">
                <a:solidFill>
                  <a:srgbClr val="00B0F0"/>
                </a:solidFill>
              </a:rPr>
              <a:t>mechanika tekutin</a:t>
            </a:r>
            <a:r>
              <a:rPr lang="cs-CZ" dirty="0"/>
              <a:t> (hydrostatika a hydrodynamika, aero...)</a:t>
            </a:r>
          </a:p>
          <a:p>
            <a:pPr marL="36576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kvantová </a:t>
            </a:r>
            <a:r>
              <a:rPr lang="cs-CZ" dirty="0">
                <a:solidFill>
                  <a:srgbClr val="00B0F0"/>
                </a:solidFill>
              </a:rPr>
              <a:t>fyzika </a:t>
            </a:r>
            <a:r>
              <a:rPr lang="cs-CZ" dirty="0"/>
              <a:t>(současný pohled na fyziku atomu a částic)</a:t>
            </a:r>
          </a:p>
          <a:p>
            <a:pPr marL="36576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fyzika </a:t>
            </a:r>
            <a:r>
              <a:rPr lang="cs-CZ" dirty="0">
                <a:solidFill>
                  <a:srgbClr val="00B0F0"/>
                </a:solidFill>
              </a:rPr>
              <a:t>pevných látek </a:t>
            </a:r>
            <a:r>
              <a:rPr lang="cs-CZ" dirty="0"/>
              <a:t>(pevnost, pružnost, stavba krystalů</a:t>
            </a:r>
            <a:r>
              <a:rPr lang="cs-CZ" dirty="0" smtClean="0"/>
              <a:t>)</a:t>
            </a:r>
          </a:p>
          <a:p>
            <a:pPr marL="36576" indent="0">
              <a:buNone/>
            </a:pPr>
            <a:r>
              <a:rPr lang="cs-CZ" dirty="0">
                <a:solidFill>
                  <a:srgbClr val="00B0F0"/>
                </a:solidFill>
              </a:rPr>
              <a:t>f</a:t>
            </a:r>
            <a:r>
              <a:rPr lang="cs-CZ" dirty="0" smtClean="0">
                <a:solidFill>
                  <a:srgbClr val="00B0F0"/>
                </a:solidFill>
              </a:rPr>
              <a:t>yzika </a:t>
            </a:r>
            <a:r>
              <a:rPr lang="cs-CZ" dirty="0" err="1" smtClean="0">
                <a:solidFill>
                  <a:srgbClr val="00B0F0"/>
                </a:solidFill>
              </a:rPr>
              <a:t>plasmatu</a:t>
            </a:r>
            <a:endParaRPr lang="cs-CZ" dirty="0">
              <a:solidFill>
                <a:srgbClr val="00B0F0"/>
              </a:solidFill>
            </a:endParaRPr>
          </a:p>
          <a:p>
            <a:pPr marL="36576" indent="0">
              <a:buNone/>
            </a:pP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pPr marL="36576" indent="0">
              <a:buNone/>
            </a:pPr>
            <a:endParaRPr lang="cs-CZ" dirty="0" smtClean="0"/>
          </a:p>
          <a:p>
            <a:pPr marL="36576" indent="0">
              <a:buNone/>
            </a:pPr>
            <a:r>
              <a:rPr lang="cs-CZ" dirty="0" smtClean="0"/>
              <a:t>● </a:t>
            </a:r>
            <a:r>
              <a:rPr lang="cs-CZ" dirty="0"/>
              <a:t>k fyzice patří i mezní obory</a:t>
            </a:r>
          </a:p>
          <a:p>
            <a:r>
              <a:rPr lang="cs-CZ" dirty="0" smtClean="0"/>
              <a:t>biofyzika</a:t>
            </a:r>
            <a:endParaRPr lang="cs-CZ" dirty="0"/>
          </a:p>
          <a:p>
            <a:r>
              <a:rPr lang="cs-CZ" dirty="0" smtClean="0"/>
              <a:t>chemická </a:t>
            </a:r>
            <a:r>
              <a:rPr lang="cs-CZ" dirty="0"/>
              <a:t>fyzika a fyzikální chemie</a:t>
            </a:r>
          </a:p>
          <a:p>
            <a:r>
              <a:rPr lang="cs-CZ" dirty="0" smtClean="0"/>
              <a:t>fyzikální </a:t>
            </a:r>
            <a:r>
              <a:rPr lang="cs-CZ" dirty="0"/>
              <a:t>zeměpis</a:t>
            </a:r>
          </a:p>
          <a:p>
            <a:r>
              <a:rPr lang="cs-CZ" dirty="0" smtClean="0"/>
              <a:t>astrofyzika </a:t>
            </a:r>
            <a:r>
              <a:rPr lang="cs-CZ" dirty="0"/>
              <a:t>(když bereme astronomii jako samostatnou vědu)</a:t>
            </a:r>
          </a:p>
        </p:txBody>
      </p:sp>
    </p:spTree>
    <p:extLst>
      <p:ext uri="{BB962C8B-B14F-4D97-AF65-F5344CB8AC3E}">
        <p14:creationId xmlns:p14="http://schemas.microsoft.com/office/powerpoint/2010/main" val="4048025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F0"/>
                </a:solidFill>
              </a:rPr>
              <a:t>Metody fyzikálního zkoumání světa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</a:t>
            </a:r>
            <a:r>
              <a:rPr lang="cs-CZ" dirty="0"/>
              <a:t>počátku je vždy zvídavost, všímavost a </a:t>
            </a:r>
            <a:r>
              <a:rPr lang="cs-CZ" dirty="0" smtClean="0"/>
              <a:t>překvapivé jevy a děje</a:t>
            </a:r>
            <a:endParaRPr lang="cs-CZ" dirty="0"/>
          </a:p>
          <a:p>
            <a:r>
              <a:rPr lang="cs-CZ" dirty="0" smtClean="0"/>
              <a:t>pozorování </a:t>
            </a:r>
            <a:r>
              <a:rPr lang="cs-CZ" dirty="0"/>
              <a:t>nebo experiment + měření</a:t>
            </a:r>
          </a:p>
          <a:p>
            <a:r>
              <a:rPr lang="cs-CZ" dirty="0" smtClean="0"/>
              <a:t>zobecnění </a:t>
            </a:r>
            <a:r>
              <a:rPr lang="cs-CZ" dirty="0"/>
              <a:t>výsledků měření &gt; hypotéza</a:t>
            </a:r>
          </a:p>
          <a:p>
            <a:r>
              <a:rPr lang="cs-CZ" dirty="0" smtClean="0"/>
              <a:t>ověřování </a:t>
            </a:r>
            <a:r>
              <a:rPr lang="cs-CZ" dirty="0"/>
              <a:t>hypotézy &gt; vytvoření teorie</a:t>
            </a:r>
          </a:p>
          <a:p>
            <a:r>
              <a:rPr lang="cs-CZ" dirty="0" smtClean="0"/>
              <a:t>matematický </a:t>
            </a:r>
            <a:r>
              <a:rPr lang="cs-CZ" dirty="0"/>
              <a:t>model = fyzikální zákon</a:t>
            </a:r>
          </a:p>
        </p:txBody>
      </p:sp>
    </p:spTree>
    <p:extLst>
      <p:ext uri="{BB962C8B-B14F-4D97-AF65-F5344CB8AC3E}">
        <p14:creationId xmlns:p14="http://schemas.microsoft.com/office/powerpoint/2010/main" val="4220452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pozorování (observace)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nelze </a:t>
            </a:r>
            <a:r>
              <a:rPr lang="cs-CZ" dirty="0"/>
              <a:t>jej přesně opakovat</a:t>
            </a:r>
          </a:p>
          <a:p>
            <a:r>
              <a:rPr lang="cs-CZ" dirty="0" smtClean="0"/>
              <a:t>používá se tam</a:t>
            </a:r>
            <a:r>
              <a:rPr lang="cs-CZ" dirty="0"/>
              <a:t>, kde </a:t>
            </a:r>
            <a:r>
              <a:rPr lang="cs-CZ" dirty="0" smtClean="0"/>
              <a:t>nemůžeme provést experiment (</a:t>
            </a:r>
            <a:r>
              <a:rPr lang="cs-CZ" dirty="0"/>
              <a:t>např. kulový blesk, výbuch supernovy, </a:t>
            </a:r>
            <a:r>
              <a:rPr lang="cs-CZ" dirty="0" smtClean="0"/>
              <a:t>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043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F0"/>
                </a:solidFill>
              </a:rPr>
              <a:t>Experiment jako základní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 fontScale="92500" lnSpcReduction="20000"/>
          </a:bodyPr>
          <a:lstStyle/>
          <a:p>
            <a:pPr marL="36576" indent="0">
              <a:buNone/>
            </a:pPr>
            <a:r>
              <a:rPr lang="cs-CZ" dirty="0">
                <a:solidFill>
                  <a:srgbClr val="00B0F0"/>
                </a:solidFill>
              </a:rPr>
              <a:t>pokus (experiment)</a:t>
            </a:r>
          </a:p>
          <a:p>
            <a:r>
              <a:rPr lang="cs-CZ" dirty="0" smtClean="0"/>
              <a:t>umělé </a:t>
            </a:r>
            <a:r>
              <a:rPr lang="cs-CZ" dirty="0"/>
              <a:t>vytvoření (nebo ovlivnění) </a:t>
            </a:r>
            <a:r>
              <a:rPr lang="cs-CZ" dirty="0" smtClean="0"/>
              <a:t>sledovaného a </a:t>
            </a:r>
            <a:r>
              <a:rPr lang="cs-CZ" dirty="0"/>
              <a:t>měřeného jevu</a:t>
            </a:r>
          </a:p>
          <a:p>
            <a:r>
              <a:rPr lang="cs-CZ" dirty="0" smtClean="0"/>
              <a:t>lze </a:t>
            </a:r>
            <a:r>
              <a:rPr lang="cs-CZ" dirty="0"/>
              <a:t>jej opakovat s přesně danými parametry</a:t>
            </a:r>
          </a:p>
          <a:p>
            <a:r>
              <a:rPr lang="cs-CZ" dirty="0" smtClean="0"/>
              <a:t>používá se všude </a:t>
            </a:r>
            <a:r>
              <a:rPr lang="cs-CZ" dirty="0"/>
              <a:t>tam, kde je to možné</a:t>
            </a:r>
          </a:p>
          <a:p>
            <a:endParaRPr lang="cs-CZ" dirty="0" smtClean="0"/>
          </a:p>
          <a:p>
            <a:pPr marL="36576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typy </a:t>
            </a:r>
            <a:r>
              <a:rPr lang="cs-CZ" dirty="0">
                <a:solidFill>
                  <a:srgbClr val="00B0F0"/>
                </a:solidFill>
              </a:rPr>
              <a:t>experimentů </a:t>
            </a:r>
            <a:r>
              <a:rPr lang="cs-CZ" dirty="0"/>
              <a:t>(podle toho zda měříme)</a:t>
            </a:r>
          </a:p>
          <a:p>
            <a:r>
              <a:rPr lang="cs-CZ" dirty="0" smtClean="0"/>
              <a:t>kvalitativní </a:t>
            </a:r>
            <a:r>
              <a:rPr lang="cs-CZ" dirty="0"/>
              <a:t>(neměříme, jenom pozorujeme jev)</a:t>
            </a:r>
          </a:p>
          <a:p>
            <a:r>
              <a:rPr lang="cs-CZ" dirty="0" smtClean="0"/>
              <a:t>kvantitativní </a:t>
            </a:r>
            <a:r>
              <a:rPr lang="cs-CZ" dirty="0"/>
              <a:t>(měříme a hledáme, nebo </a:t>
            </a:r>
            <a:r>
              <a:rPr lang="cs-CZ" dirty="0" smtClean="0"/>
              <a:t>ověřujeme závislost </a:t>
            </a:r>
            <a:r>
              <a:rPr lang="cs-CZ" dirty="0"/>
              <a:t>mezi veličinami</a:t>
            </a:r>
          </a:p>
        </p:txBody>
      </p:sp>
    </p:spTree>
    <p:extLst>
      <p:ext uri="{BB962C8B-B14F-4D97-AF65-F5344CB8AC3E}">
        <p14:creationId xmlns:p14="http://schemas.microsoft.com/office/powerpoint/2010/main" val="2952740482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</TotalTime>
  <Words>420</Words>
  <Application>Microsoft Office PowerPoint</Application>
  <PresentationFormat>Předvádění na obrazovce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Technický</vt:lpstr>
      <vt:lpstr>Fyzika  – vybrané kapitoly</vt:lpstr>
      <vt:lpstr>1. Co je fyzika</vt:lpstr>
      <vt:lpstr>K čemu je fyzika dobrá (užitečná)</vt:lpstr>
      <vt:lpstr>Fyzika je velmi důležitým základem</vt:lpstr>
      <vt:lpstr>Jak lze fyziku dělit</vt:lpstr>
      <vt:lpstr>Prezentace aplikace PowerPoint</vt:lpstr>
      <vt:lpstr>Metody fyzikálního zkoumání světa</vt:lpstr>
      <vt:lpstr>pozorování (observace)</vt:lpstr>
      <vt:lpstr>Experiment jako základní metoda</vt:lpstr>
      <vt:lpstr>typy experimentů (ve školské fyzice)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Fyzika  – vybrané kapitoly</dc:title>
  <dc:creator>lektor</dc:creator>
  <cp:lastModifiedBy>lektor</cp:lastModifiedBy>
  <cp:revision>5</cp:revision>
  <dcterms:created xsi:type="dcterms:W3CDTF">2012-04-19T21:53:52Z</dcterms:created>
  <dcterms:modified xsi:type="dcterms:W3CDTF">2012-04-19T22:27:07Z</dcterms:modified>
</cp:coreProperties>
</file>