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F37129-08F6-45A2-858D-690CF493DBE2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46CD56-8B6C-4774-A648-F8E2256E8F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cap="small" dirty="0" smtClean="0"/>
              <a:t>PŘÍPRAVA ŘEČNICKÉHO PROJEVU</a:t>
            </a:r>
            <a:br>
              <a:rPr lang="cs-CZ" cap="small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446449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oddíly rétorické teorie: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inventio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dispositio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elocutio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memoria</a:t>
            </a:r>
            <a:r>
              <a:rPr lang="cs-CZ" dirty="0" smtClean="0"/>
              <a:t>  - </a:t>
            </a:r>
            <a:r>
              <a:rPr lang="cs-CZ" dirty="0" err="1" smtClean="0"/>
              <a:t>loci</a:t>
            </a:r>
            <a:r>
              <a:rPr lang="cs-CZ" dirty="0" smtClean="0"/>
              <a:t> </a:t>
            </a:r>
            <a:r>
              <a:rPr lang="cs-CZ" dirty="0" err="1" smtClean="0"/>
              <a:t>comunes</a:t>
            </a:r>
            <a:r>
              <a:rPr lang="cs-CZ" dirty="0" smtClean="0"/>
              <a:t> = společná místa) </a:t>
            </a:r>
          </a:p>
          <a:p>
            <a:r>
              <a:rPr lang="cs-CZ" dirty="0" err="1" smtClean="0"/>
              <a:t>pronuntiatio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446449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části řeči: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1. </a:t>
            </a:r>
            <a:r>
              <a:rPr lang="cs-CZ" dirty="0" err="1" smtClean="0"/>
              <a:t>exordium</a:t>
            </a:r>
            <a:r>
              <a:rPr lang="cs-CZ" dirty="0" smtClean="0"/>
              <a:t> - úvod</a:t>
            </a:r>
          </a:p>
          <a:p>
            <a:r>
              <a:rPr lang="cs-CZ" dirty="0" smtClean="0"/>
              <a:t>2. </a:t>
            </a:r>
            <a:r>
              <a:rPr lang="cs-CZ" dirty="0" err="1" smtClean="0"/>
              <a:t>narratio</a:t>
            </a:r>
            <a:r>
              <a:rPr lang="cs-CZ" dirty="0" smtClean="0"/>
              <a:t> – vyprávění</a:t>
            </a:r>
          </a:p>
          <a:p>
            <a:r>
              <a:rPr lang="cs-CZ" dirty="0" smtClean="0"/>
              <a:t>3. </a:t>
            </a:r>
            <a:r>
              <a:rPr lang="cs-CZ" dirty="0" err="1" smtClean="0"/>
              <a:t>partitio</a:t>
            </a:r>
            <a:r>
              <a:rPr lang="cs-CZ" dirty="0" smtClean="0"/>
              <a:t> – upřesnění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argumentatio</a:t>
            </a:r>
            <a:r>
              <a:rPr lang="cs-CZ" dirty="0" smtClean="0"/>
              <a:t> </a:t>
            </a:r>
          </a:p>
          <a:p>
            <a:r>
              <a:rPr lang="cs-CZ" dirty="0" smtClean="0"/>
              <a:t>5. </a:t>
            </a:r>
            <a:r>
              <a:rPr lang="cs-CZ" dirty="0" err="1" smtClean="0"/>
              <a:t>presumptio</a:t>
            </a:r>
            <a:r>
              <a:rPr lang="cs-CZ" dirty="0" smtClean="0"/>
              <a:t> - předpoklad</a:t>
            </a:r>
          </a:p>
          <a:p>
            <a:r>
              <a:rPr lang="cs-CZ" dirty="0" smtClean="0"/>
              <a:t>6. </a:t>
            </a:r>
            <a:r>
              <a:rPr lang="cs-CZ" dirty="0" err="1" smtClean="0"/>
              <a:t>peroratio</a:t>
            </a:r>
            <a:r>
              <a:rPr lang="cs-CZ" dirty="0" smtClean="0"/>
              <a:t>, </a:t>
            </a:r>
            <a:r>
              <a:rPr lang="cs-CZ" dirty="0" err="1" smtClean="0"/>
              <a:t>conclusio</a:t>
            </a:r>
            <a:r>
              <a:rPr lang="cs-CZ" dirty="0" smtClean="0"/>
              <a:t> - závěr a shrnutí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příprava řečnického projevu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b="1" dirty="0" smtClean="0">
                <a:solidFill>
                  <a:schemeClr val="accent1"/>
                </a:solidFill>
              </a:rPr>
              <a:t>dnes: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(Svobodová)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1. námět </a:t>
            </a:r>
          </a:p>
          <a:p>
            <a:pPr>
              <a:buNone/>
            </a:pPr>
            <a:r>
              <a:rPr lang="cs-CZ" dirty="0" smtClean="0"/>
              <a:t>2. ujasnění role </a:t>
            </a:r>
          </a:p>
          <a:p>
            <a:pPr>
              <a:buNone/>
            </a:pPr>
            <a:r>
              <a:rPr lang="cs-CZ" dirty="0" smtClean="0"/>
              <a:t>3. kompozice </a:t>
            </a:r>
          </a:p>
          <a:p>
            <a:pPr>
              <a:buNone/>
            </a:pPr>
            <a:r>
              <a:rPr lang="cs-CZ" dirty="0" smtClean="0"/>
              <a:t>4. interpretace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50405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b="1" cap="small" dirty="0" smtClean="0">
                <a:solidFill>
                  <a:schemeClr val="accent1"/>
                </a:solidFill>
              </a:rPr>
              <a:t>STYLOVÉ ZAŘAZENÍ ŘEČNICKÝCH PROJEVŮ A JEJICH DRUHY</a:t>
            </a:r>
            <a:r>
              <a:rPr lang="cs-CZ" cap="small" dirty="0" smtClean="0">
                <a:solidFill>
                  <a:schemeClr val="accent1"/>
                </a:solidFill>
              </a:rPr>
              <a:t> </a:t>
            </a:r>
            <a:endParaRPr lang="cs-CZ" dirty="0" smtClean="0">
              <a:solidFill>
                <a:schemeClr val="accent1"/>
              </a:solidFill>
            </a:endParaRP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funkční styly </a:t>
            </a:r>
          </a:p>
          <a:p>
            <a:pPr>
              <a:buNone/>
            </a:pPr>
            <a:r>
              <a:rPr lang="cs-CZ" dirty="0" smtClean="0"/>
              <a:t>	základy teorie ve 2. </a:t>
            </a:r>
            <a:r>
              <a:rPr lang="cs-CZ" dirty="0" err="1" smtClean="0"/>
              <a:t>pol</a:t>
            </a:r>
            <a:r>
              <a:rPr lang="cs-CZ" dirty="0" smtClean="0"/>
              <a:t>. 20. a ve 30. letech 20. století - Pražský lingvistický kroužek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konverzační, hovorový, prostě sdělovací </a:t>
            </a:r>
          </a:p>
          <a:p>
            <a:r>
              <a:rPr lang="cs-CZ" dirty="0" smtClean="0"/>
              <a:t>odborný </a:t>
            </a:r>
          </a:p>
          <a:p>
            <a:r>
              <a:rPr lang="cs-CZ" dirty="0" smtClean="0"/>
              <a:t>publicistický </a:t>
            </a:r>
          </a:p>
          <a:p>
            <a:r>
              <a:rPr lang="cs-CZ" dirty="0" smtClean="0"/>
              <a:t>administrativní</a:t>
            </a:r>
          </a:p>
          <a:p>
            <a:r>
              <a:rPr lang="cs-CZ" dirty="0" smtClean="0"/>
              <a:t>umělecký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24744"/>
            <a:ext cx="8183880" cy="41044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typy řečnických projevů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politický projev </a:t>
            </a:r>
          </a:p>
          <a:p>
            <a:r>
              <a:rPr lang="cs-CZ" dirty="0" smtClean="0"/>
              <a:t>společenský projev </a:t>
            </a:r>
          </a:p>
          <a:p>
            <a:r>
              <a:rPr lang="cs-CZ" dirty="0" smtClean="0"/>
              <a:t>pracovní projev </a:t>
            </a:r>
          </a:p>
          <a:p>
            <a:r>
              <a:rPr lang="cs-CZ" dirty="0" smtClean="0"/>
              <a:t>soudní projev </a:t>
            </a:r>
          </a:p>
          <a:p>
            <a:r>
              <a:rPr lang="cs-CZ" dirty="0" smtClean="0"/>
              <a:t>náboženský projev </a:t>
            </a:r>
          </a:p>
          <a:p>
            <a:r>
              <a:rPr lang="cs-CZ" dirty="0" smtClean="0"/>
              <a:t>didaktický projev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869160"/>
            <a:ext cx="818388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dirty="0" smtClean="0"/>
              <a:t>příklad společenského projevu - vítání občánků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24744"/>
            <a:ext cx="8183880" cy="359356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„ I největší básník sotva najde výraznější a přesvědčivější symbol lidského štěstí, než jsou </a:t>
            </a:r>
            <a:r>
              <a:rPr lang="cs-CZ" i="1" u="sng" dirty="0" smtClean="0"/>
              <a:t>blažeností zářící oči maminky a tatínka při pohledu na </a:t>
            </a:r>
            <a:r>
              <a:rPr lang="cs-CZ" i="1" u="sng" dirty="0" smtClean="0">
                <a:solidFill>
                  <a:schemeClr val="accent1"/>
                </a:solidFill>
              </a:rPr>
              <a:t>své novorozeňátko</a:t>
            </a:r>
            <a:r>
              <a:rPr lang="cs-CZ" i="1" dirty="0" smtClean="0"/>
              <a:t>. Svou láskou mu dali život, </a:t>
            </a:r>
            <a:r>
              <a:rPr lang="cs-CZ" i="1" u="sng" dirty="0" smtClean="0"/>
              <a:t>aby odevzdali poselství existence lidského rodu další generaci</a:t>
            </a:r>
            <a:r>
              <a:rPr lang="cs-CZ" i="1" dirty="0" smtClean="0"/>
              <a:t>.“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</TotalTime>
  <Words>147</Words>
  <Application>Microsoft Office PowerPoint</Application>
  <PresentationFormat>Předvádění na obrazovce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PŘÍPRAVA ŘEČNICKÉHO PROJEVU </vt:lpstr>
      <vt:lpstr>Snímek 2</vt:lpstr>
      <vt:lpstr>Snímek 3</vt:lpstr>
      <vt:lpstr>Snímek 4</vt:lpstr>
      <vt:lpstr>Snímek 5</vt:lpstr>
      <vt:lpstr>Snímek 6</vt:lpstr>
      <vt:lpstr>příklad společenského projevu - vítání občánků 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ŘEČNICKÉHO PROJEVU </dc:title>
  <dc:creator>borovska</dc:creator>
  <cp:lastModifiedBy>Borovska</cp:lastModifiedBy>
  <cp:revision>3</cp:revision>
  <dcterms:created xsi:type="dcterms:W3CDTF">2013-10-17T14:44:27Z</dcterms:created>
  <dcterms:modified xsi:type="dcterms:W3CDTF">2014-10-07T09:22:36Z</dcterms:modified>
</cp:coreProperties>
</file>