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5" r:id="rId12"/>
    <p:sldId id="275" r:id="rId13"/>
    <p:sldId id="276" r:id="rId14"/>
    <p:sldId id="277" r:id="rId15"/>
    <p:sldId id="269" r:id="rId16"/>
    <p:sldId id="268" r:id="rId17"/>
    <p:sldId id="270" r:id="rId18"/>
    <p:sldId id="271" r:id="rId19"/>
    <p:sldId id="272" r:id="rId20"/>
    <p:sldId id="273" r:id="rId21"/>
    <p:sldId id="27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779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08E3D5-B469-470D-87C9-3F02488F4C32}" type="datetimeFigureOut">
              <a:rPr lang="cs-CZ" smtClean="0"/>
              <a:pPr/>
              <a:t>20.5.2015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F667C3-AFDE-465A-8B68-3184E1A4B027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582" y="837127"/>
            <a:ext cx="8796271" cy="1957587"/>
          </a:xfrm>
        </p:spPr>
        <p:txBody>
          <a:bodyPr/>
          <a:lstStyle/>
          <a:p>
            <a:pPr algn="ctr"/>
            <a:r>
              <a:rPr lang="cs-CZ" dirty="0" smtClean="0"/>
              <a:t>Lidová slovesnost a její místo v dětské četbě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040874"/>
          </a:xfrm>
        </p:spPr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065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Lidová </a:t>
            </a:r>
            <a:r>
              <a:rPr lang="cs-CZ" sz="4000" dirty="0" smtClean="0"/>
              <a:t>poezie</a:t>
            </a:r>
            <a:endParaRPr lang="cs-C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9859"/>
            <a:ext cx="8596668" cy="4584879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 výrazovým složkám lidové poezie patří rytmus, pokusy o rým nebo asonanci a výběr méně běžných vyjadřovacích prostředků</a:t>
            </a:r>
          </a:p>
          <a:p>
            <a:r>
              <a:rPr lang="cs-CZ" sz="2800" dirty="0" smtClean="0"/>
              <a:t>S lidovou poezií se nejčastěji setkáváme v ukolébavkách, říkadlech, říkankách, hrách s batolaty a s dětmi v rodině, škádlivkách, jazykolamech a v mnoha dalších</a:t>
            </a:r>
          </a:p>
          <a:p>
            <a:r>
              <a:rPr lang="cs-CZ" sz="2800" dirty="0" smtClean="0"/>
              <a:t>Lidový veršovaný projev, dětské písně a říkadla, písně mládeže a dospělých, lidové divadlo, drobné folklórní žánry</a:t>
            </a:r>
          </a:p>
        </p:txBody>
      </p:sp>
    </p:spTree>
    <p:extLst>
      <p:ext uri="{BB962C8B-B14F-4D97-AF65-F5344CB8AC3E}">
        <p14:creationId xmlns:p14="http://schemas.microsoft.com/office/powerpoint/2010/main" xmlns="" val="348860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4749"/>
            <a:ext cx="8596668" cy="70404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Lidové divadlo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59099"/>
            <a:ext cx="8596668" cy="48822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Součástí jsou výroční a rodinné obyčeje, obřady i starší hry</a:t>
            </a:r>
          </a:p>
          <a:p>
            <a:r>
              <a:rPr lang="cs-CZ" sz="2000" dirty="0" smtClean="0"/>
              <a:t>Divadlo: režírovaná hra herců na scéně, jejichž složky jsou HEREC + INSCENACE+ OBECENSTVO, přičemž je běžné, že neexistuje scéna jako stálé stabilizované prostředí</a:t>
            </a:r>
          </a:p>
          <a:p>
            <a:r>
              <a:rPr lang="cs-CZ" sz="2000" dirty="0" smtClean="0"/>
              <a:t>Představení s nějakým dějem, které předvádí jeden nebo více účinkujících</a:t>
            </a:r>
          </a:p>
          <a:p>
            <a:r>
              <a:rPr lang="cs-CZ" sz="2000" dirty="0" smtClean="0"/>
              <a:t>Výroční obřadní a obyčejové pochůzky dětí a dospělých, výroční obřadní a obyčejové stacionární výstupy, rodinné obyčeje divadelního charakteru, dětské hry divadelního charakteru, sousedské barokní divadlo a hanácké zpěvohry, loutkové divadlo, předvádění kramářských písní jako divadlo jednoho herce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7535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17" t="35493" r="2997" b="15869"/>
          <a:stretch/>
        </p:blipFill>
        <p:spPr>
          <a:xfrm>
            <a:off x="0" y="1129002"/>
            <a:ext cx="5981367" cy="46106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7" t="5446" r="4405" b="20376"/>
          <a:stretch/>
        </p:blipFill>
        <p:spPr>
          <a:xfrm>
            <a:off x="6105862" y="0"/>
            <a:ext cx="6086138" cy="68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07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2" r="2113" b="38746"/>
          <a:stretch/>
        </p:blipFill>
        <p:spPr>
          <a:xfrm>
            <a:off x="244699" y="803504"/>
            <a:ext cx="5962918" cy="523572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62" t="4131" r="4904" b="19311"/>
          <a:stretch/>
        </p:blipFill>
        <p:spPr>
          <a:xfrm>
            <a:off x="6439437" y="-17281"/>
            <a:ext cx="5752563" cy="687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65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t="7476" r="6072" b="3768"/>
          <a:stretch/>
        </p:blipFill>
        <p:spPr>
          <a:xfrm>
            <a:off x="0" y="-1"/>
            <a:ext cx="4906851" cy="686366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01" t="4130" r="4964" b="4414"/>
          <a:stretch/>
        </p:blipFill>
        <p:spPr>
          <a:xfrm>
            <a:off x="7405352" y="-2"/>
            <a:ext cx="4786648" cy="68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99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Lidový </a:t>
            </a:r>
            <a:r>
              <a:rPr lang="cs-CZ" dirty="0"/>
              <a:t>veršovaný projev, dětské písně a říkadla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Lidová a zlidovělá píseň má výrazné místo ve společenském zpěvu vlastenecké mládeže ve 30. – 50. letech 19. století, ve druhé polovině století tvoří s pochodovými písněmi repertoár tělovýchovných, zájmových a dělnických spolků</a:t>
            </a:r>
          </a:p>
          <a:p>
            <a:r>
              <a:rPr lang="cs-CZ" sz="2400" dirty="0"/>
              <a:t>Značnou úlohu při nácviku lidových písní měla a má škola</a:t>
            </a:r>
          </a:p>
          <a:p>
            <a:r>
              <a:rPr lang="cs-CZ" sz="2400" dirty="0"/>
              <a:t>Dětská lidová poezie neexistuje mimo prostor a čas, je přirozeně a prakticky funkční. Praktická dorozumívací á herní funkce dává dětské lidové poezii konečný smysl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469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39" t="5473" r="3091" b="7959"/>
          <a:stretch/>
        </p:blipFill>
        <p:spPr>
          <a:xfrm rot="5400000">
            <a:off x="2011177" y="963843"/>
            <a:ext cx="6860294" cy="4932609"/>
          </a:xfrm>
        </p:spPr>
      </p:pic>
    </p:spTree>
    <p:extLst>
      <p:ext uri="{BB962C8B-B14F-4D97-AF65-F5344CB8AC3E}">
        <p14:creationId xmlns:p14="http://schemas.microsoft.com/office/powerpoint/2010/main" xmlns="" val="32272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0659"/>
            <a:ext cx="8596668" cy="61389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Písně mládeže a dospělých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07583"/>
            <a:ext cx="8596668" cy="5215944"/>
          </a:xfrm>
        </p:spPr>
        <p:txBody>
          <a:bodyPr>
            <a:noAutofit/>
          </a:bodyPr>
          <a:lstStyle/>
          <a:p>
            <a:r>
              <a:rPr lang="cs-CZ" sz="2400" dirty="0" smtClean="0"/>
              <a:t>Lidová píseň je spojení veršovaného textu s nápěvem, vyjadřující jako celek stav duchovní kultury a sociálně ekonomické základny společenství, ve kterém píseň vznikla</a:t>
            </a:r>
          </a:p>
          <a:p>
            <a:r>
              <a:rPr lang="cs-CZ" sz="2400" dirty="0" smtClean="0"/>
              <a:t>Specifický charakter mají písně dělnické, které se pohybují mezi vesnickým a městským prostředím</a:t>
            </a:r>
          </a:p>
          <a:p>
            <a:r>
              <a:rPr lang="cs-CZ" sz="2400" dirty="0" smtClean="0"/>
              <a:t>Pojetí lidové písně- nejdříve „národní píseň“ neboli „lidová píseň“, poté „prostonárodní píseň“</a:t>
            </a:r>
          </a:p>
          <a:p>
            <a:r>
              <a:rPr lang="cs-CZ" sz="2400" dirty="0" smtClean="0"/>
              <a:t>Zlidovělé písně- Kde domov můj</a:t>
            </a:r>
          </a:p>
          <a:p>
            <a:r>
              <a:rPr lang="cs-CZ" sz="2400" dirty="0" smtClean="0"/>
              <a:t>Řemeslnické a rolnické písně, milostné písně, taneční, pijácké a žertovné písně, vojenské a rekrutśké písně, robotní, zbojnické a protipanské písně, balady, romance a novelistické písně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5997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4" t="3705"/>
          <a:stretch/>
        </p:blipFill>
        <p:spPr>
          <a:xfrm>
            <a:off x="7302321" y="-1"/>
            <a:ext cx="4889679" cy="687767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6" t="5446" r="7485" b="4789"/>
          <a:stretch/>
        </p:blipFill>
        <p:spPr>
          <a:xfrm>
            <a:off x="0" y="-1"/>
            <a:ext cx="5009882" cy="68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30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9" t="7651" r="51613" b="8401"/>
          <a:stretch/>
        </p:blipFill>
        <p:spPr>
          <a:xfrm rot="5400000">
            <a:off x="1272666" y="144009"/>
            <a:ext cx="4499413" cy="622049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7" t="6196" r="4698" b="1409"/>
          <a:stretch/>
        </p:blipFill>
        <p:spPr>
          <a:xfrm>
            <a:off x="7053330" y="0"/>
            <a:ext cx="513867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66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 smtClean="0"/>
              <a:t>V rámci národní kultury existují:</a:t>
            </a:r>
            <a:endParaRPr lang="cs-CZ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Profesionální (slohové) projevy</a:t>
            </a:r>
          </a:p>
          <a:p>
            <a:r>
              <a:rPr lang="cs-CZ" sz="2800" dirty="0" smtClean="0"/>
              <a:t>Neprofesionální projevy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Amatérské (produkty individuální tvořivosti)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Lidové (s vlastní kolektivní tradicí)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Inzitní (naivní)- zvláštní charakteristika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8299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49" t="4060" r="4341" b="49487"/>
          <a:stretch/>
        </p:blipFill>
        <p:spPr>
          <a:xfrm>
            <a:off x="5295515" y="1146219"/>
            <a:ext cx="6450019" cy="488109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7" t="6573" r="10934" b="3286"/>
          <a:stretch/>
        </p:blipFill>
        <p:spPr>
          <a:xfrm>
            <a:off x="-1" y="0"/>
            <a:ext cx="4739425" cy="685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8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6113"/>
            <a:ext cx="8596668" cy="6267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Drobné folklórní žánry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30311"/>
            <a:ext cx="8596668" cy="517730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Přísloví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Hodnotící výroky vyjadřované specifickou jazykovou formou obrazného komentáře.</a:t>
            </a:r>
          </a:p>
          <a:p>
            <a:r>
              <a:rPr lang="cs-CZ" dirty="0" smtClean="0"/>
              <a:t>Pořekadla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Jsou vyjádřeny subjektivním hodnocením bez zobecnění.</a:t>
            </a:r>
          </a:p>
          <a:p>
            <a:r>
              <a:rPr lang="cs-CZ" dirty="0" smtClean="0"/>
              <a:t>Pranostiky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Vyjadřují zkušenosti, které lidé získali dlouhým stykem s přírodou</a:t>
            </a:r>
          </a:p>
          <a:p>
            <a:r>
              <a:rPr lang="cs-CZ" dirty="0" smtClean="0"/>
              <a:t>Hádanky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Nejjednodušší skladby z pomezí literatura, folklóru, slovních hříček a zábavných komentářů.</a:t>
            </a:r>
          </a:p>
          <a:p>
            <a:r>
              <a:rPr lang="cs-CZ" dirty="0" smtClean="0"/>
              <a:t>Zaříkání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Nejstarší známé slovesné projevy související s lidovou vírou a magií, proto se někdy zařazují mezi obřadní folklór</a:t>
            </a:r>
          </a:p>
          <a:p>
            <a:r>
              <a:rPr lang="cs-CZ" dirty="0" smtClean="0"/>
              <a:t>Lidové nápisy a dopisy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Vychází z lidových písní, často se citují celé strofy, jindy se cituje přísloví.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961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4" t="6715" r="3460" b="2702"/>
          <a:stretch/>
        </p:blipFill>
        <p:spPr>
          <a:xfrm>
            <a:off x="7318550" y="0"/>
            <a:ext cx="487345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05" t="19530" r="-39" b="2159"/>
          <a:stretch/>
        </p:blipFill>
        <p:spPr>
          <a:xfrm>
            <a:off x="-1" y="0"/>
            <a:ext cx="5589431" cy="687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9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4443187" y="1935163"/>
            <a:ext cx="3305625" cy="438943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77" t="18216" r="2455" b="23756"/>
          <a:stretch/>
        </p:blipFill>
        <p:spPr>
          <a:xfrm>
            <a:off x="6143223" y="0"/>
            <a:ext cx="5068377" cy="427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9" t="15964" r="22155" b="6854"/>
          <a:stretch/>
        </p:blipFill>
        <p:spPr>
          <a:xfrm>
            <a:off x="0" y="0"/>
            <a:ext cx="4855335" cy="6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492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Lidová próza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Lidový prozaický projev a jeho zvlášnosti</a:t>
            </a:r>
          </a:p>
          <a:p>
            <a:r>
              <a:rPr lang="cs-CZ" sz="3200" dirty="0" smtClean="0"/>
              <a:t>Pohádky </a:t>
            </a:r>
          </a:p>
          <a:p>
            <a:r>
              <a:rPr lang="cs-CZ" sz="3200" dirty="0" smtClean="0"/>
              <a:t>Pověrečné povídky, legendy a pověsti</a:t>
            </a:r>
          </a:p>
          <a:p>
            <a:r>
              <a:rPr lang="cs-CZ" sz="3200" dirty="0" smtClean="0"/>
              <a:t>Vzpomínkové vyprávění, vyprávění ze života, domněnky, kronikářské zápisy</a:t>
            </a:r>
          </a:p>
          <a:p>
            <a:r>
              <a:rPr lang="cs-CZ" sz="3200" dirty="0" smtClean="0"/>
              <a:t>Humorky a anekdoty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54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500" dirty="0" smtClean="0"/>
              <a:t>Lidový prozaický projev a jeho zvláštnosti</a:t>
            </a:r>
            <a:endParaRPr lang="cs-CZ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Sdělovací akt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Proces sdělování se řídí nepsanými pravidly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Bývá doprovázeno gestikulací, změnou intonace nebo intenzity hlasu či mimikou</a:t>
            </a:r>
          </a:p>
          <a:p>
            <a:r>
              <a:rPr lang="cs-CZ" dirty="0" smtClean="0"/>
              <a:t>Povídka, vyprávění, sdělení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 smtClean="0"/>
              <a:t>Vypravěčská a posluchačská nepravděpodobnost a pravděpodobnost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949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Jsou to ústní povídky, vyprávěné v lidových vrstvách jako rozptýlení</a:t>
            </a:r>
          </a:p>
          <a:p>
            <a:r>
              <a:rPr lang="cs-CZ" dirty="0" smtClean="0"/>
              <a:t>Obsahem jsou neobyčejné příběhy vyznačující se speciální kompozičně stylistickou výstavbou</a:t>
            </a:r>
          </a:p>
          <a:p>
            <a:r>
              <a:rPr lang="cs-CZ" dirty="0" smtClean="0"/>
              <a:t>Poskytují psychické odreagování</a:t>
            </a:r>
          </a:p>
          <a:p>
            <a:r>
              <a:rPr lang="cs-CZ" dirty="0" smtClean="0"/>
              <a:t>Dříve určeno dospělým posluchačům, později dětem</a:t>
            </a:r>
          </a:p>
          <a:p>
            <a:r>
              <a:rPr lang="cs-CZ" dirty="0" smtClean="0"/>
              <a:t>Vypravěčské ovzduší- sféra vzájemného porozumění, kdy posluchači spoluprožívají děje a nevědomky se stávají herci</a:t>
            </a:r>
          </a:p>
          <a:p>
            <a:r>
              <a:rPr lang="cs-CZ" dirty="0" smtClean="0"/>
              <a:t>Vyprávět se nedá všude</a:t>
            </a:r>
          </a:p>
          <a:p>
            <a:r>
              <a:rPr lang="cs-CZ" dirty="0" smtClean="0"/>
              <a:t>Dělí se na: kouzelné, novelistické, pohádky o čertech, zvířatech, legendární a kumulativní pohádky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926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Kouzelné pohádky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Kouzelné a nadpřirozené jevy jsou neoddělitelnou součástí pohádkového děje</a:t>
            </a:r>
          </a:p>
          <a:p>
            <a:r>
              <a:rPr lang="cs-CZ" dirty="0" smtClean="0"/>
              <a:t>Postavy mají jména podle vlastností (Sněhurka, Popelka) nebo jsou obecná (Jeníček, Mařenka)</a:t>
            </a:r>
          </a:p>
          <a:p>
            <a:r>
              <a:rPr lang="cs-CZ" dirty="0" smtClean="0"/>
              <a:t>3 základní principy: Princip formulovitosti, dekorativnosti a symetrie</a:t>
            </a:r>
          </a:p>
          <a:p>
            <a:r>
              <a:rPr lang="cs-CZ" dirty="0" smtClean="0"/>
              <a:t>Setkáváme se s řadou motivů: statické, dynamické, volné a migrační</a:t>
            </a:r>
          </a:p>
          <a:p>
            <a:r>
              <a:rPr lang="cs-CZ" dirty="0" smtClean="0"/>
              <a:t>V dlouhém vyprávění hovoří mluvčí v 3. osobě a seřazuje motivy tak, aby vedly k optimistickému závěru</a:t>
            </a:r>
          </a:p>
          <a:p>
            <a:r>
              <a:rPr lang="cs-CZ" dirty="0" smtClean="0"/>
              <a:t>Skládají se z jednotlivých činů = funkce postavy- je jich až 31 (odchod hrdiny z domu, vstup záporné postavy do děje, úkol a jeho řešení,...)</a:t>
            </a:r>
          </a:p>
          <a:p>
            <a:r>
              <a:rPr lang="cs-CZ" dirty="0" smtClean="0"/>
              <a:t>Max. 7 jednajících postav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454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1" t="4254" r="3475" b="239"/>
          <a:stretch/>
        </p:blipFill>
        <p:spPr>
          <a:xfrm rot="5400000">
            <a:off x="2536448" y="760542"/>
            <a:ext cx="6865818" cy="5344734"/>
          </a:xfrm>
        </p:spPr>
      </p:pic>
    </p:spTree>
    <p:extLst>
      <p:ext uri="{BB962C8B-B14F-4D97-AF65-F5344CB8AC3E}">
        <p14:creationId xmlns:p14="http://schemas.microsoft.com/office/powerpoint/2010/main" xmlns="" val="10050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Novelistická pohádka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Neexistují v nich fantastické a kouzelné děje, ale pohádkovým rysem zůstává, že reální hrdinové vítězí nad protivníky</a:t>
            </a:r>
          </a:p>
          <a:p>
            <a:r>
              <a:rPr lang="cs-CZ" dirty="0" smtClean="0"/>
              <a:t>Obvykle mají běžná jména, pochází jak z města, tak i z vesnice, a nemají zvláštní schopnosti</a:t>
            </a:r>
            <a:endParaRPr lang="cs-CZ" dirty="0"/>
          </a:p>
          <a:p>
            <a:r>
              <a:rPr lang="cs-CZ" dirty="0" smtClean="0"/>
              <a:t>Třetím rysem je možnost proměny člověka např. v koně a zpět</a:t>
            </a:r>
          </a:p>
          <a:p>
            <a:r>
              <a:rPr lang="cs-CZ" dirty="0" smtClean="0"/>
              <a:t>Využívání dynamických rozhovorů</a:t>
            </a:r>
          </a:p>
          <a:p>
            <a:r>
              <a:rPr lang="cs-CZ" dirty="0" smtClean="0"/>
              <a:t>Vyprávějí se běžně mluveným jazykem bez stabilních obratů</a:t>
            </a:r>
          </a:p>
          <a:p>
            <a:r>
              <a:rPr lang="cs-CZ" dirty="0" smtClean="0"/>
              <a:t>Jsou určeny pro zábavu s didaktickým podtextem- víra v sociální spravedlnost</a:t>
            </a:r>
          </a:p>
        </p:txBody>
      </p:sp>
    </p:spTree>
    <p:extLst>
      <p:ext uri="{BB962C8B-B14F-4D97-AF65-F5344CB8AC3E}">
        <p14:creationId xmlns:p14="http://schemas.microsoft.com/office/powerpoint/2010/main" xmlns="" val="8316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dirty="0" smtClean="0"/>
              <a:t>Lidová kolektivní tradice</a:t>
            </a:r>
            <a:endParaRPr lang="cs-CZ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Otevřená struktura historicky vzniklých a společensky podmíněných obyčejových a estetických názorů, intuicí, funkcí, kde převládá v jednotlivých nositelských skupinách a jimi přijatých jako norma.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188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" t="11360" r="1258" b="6352"/>
          <a:stretch/>
        </p:blipFill>
        <p:spPr>
          <a:xfrm>
            <a:off x="2513042" y="0"/>
            <a:ext cx="6167317" cy="6858721"/>
          </a:xfrm>
        </p:spPr>
      </p:pic>
    </p:spTree>
    <p:extLst>
      <p:ext uri="{BB962C8B-B14F-4D97-AF65-F5344CB8AC3E}">
        <p14:creationId xmlns:p14="http://schemas.microsoft.com/office/powerpoint/2010/main" xmlns="" val="24466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Pohádky o čertech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Jsou vyprávěny od raného středověku po celé Evropě</a:t>
            </a:r>
          </a:p>
          <a:p>
            <a:r>
              <a:rPr lang="cs-CZ" dirty="0" smtClean="0"/>
              <a:t>Čert= nadpřirozená postava, která vystupuje ve vyhraněném ideovém pojetí</a:t>
            </a:r>
          </a:p>
          <a:p>
            <a:r>
              <a:rPr lang="cs-CZ" dirty="0" smtClean="0"/>
              <a:t>Tyto pohádky jsou nevyhraněné, nejčastěji jsou však chápány jako novelistické vyprávění s tragickým nebo naopak žertovným závěrem</a:t>
            </a:r>
          </a:p>
          <a:p>
            <a:r>
              <a:rPr lang="cs-CZ" dirty="0" smtClean="0"/>
              <a:t>Vyprávění nejsou rozsáhlá a vyplývá z nich nenásilné poučení (člověk může překonat i nadpřirozenou sílu)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6181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02" t="71086" r="7425" b="4029"/>
          <a:stretch/>
        </p:blipFill>
        <p:spPr>
          <a:xfrm>
            <a:off x="0" y="840860"/>
            <a:ext cx="11910895" cy="4726548"/>
          </a:xfrm>
        </p:spPr>
      </p:pic>
    </p:spTree>
    <p:extLst>
      <p:ext uri="{BB962C8B-B14F-4D97-AF65-F5344CB8AC3E}">
        <p14:creationId xmlns:p14="http://schemas.microsoft.com/office/powerpoint/2010/main" xmlns="" val="375132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Pohádky o zvířatech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Zvířata mluví a jednají, neztrácejí svůj vlastní způsob života</a:t>
            </a:r>
          </a:p>
          <a:p>
            <a:r>
              <a:rPr lang="cs-CZ" dirty="0" smtClean="0"/>
              <a:t>Hlavním hrdinou je mluvící zvíře, které člověk obdařil typickými vlastnostmi podle své zkušenosti (vlastnosti nejsou univerzální: v Evropě osel hloupý, na Balkáně chytrý)</a:t>
            </a:r>
          </a:p>
          <a:p>
            <a:r>
              <a:rPr lang="cs-CZ" dirty="0" smtClean="0"/>
              <a:t>Nejčastěji jsou to zvířata, které člověk znal jako škodnou či lovnou zvěř, popřípadě domácí zvířata</a:t>
            </a:r>
          </a:p>
          <a:p>
            <a:r>
              <a:rPr lang="cs-CZ" dirty="0" smtClean="0"/>
              <a:t>Zvířecí hrdinové se většinou vyskytují v opozičních dvojcích (není vyloučen vyšší počet zvířat  textu)</a:t>
            </a:r>
          </a:p>
          <a:p>
            <a:r>
              <a:rPr lang="cs-CZ" dirty="0" smtClean="0"/>
              <a:t>Zde jde většinou o záludnou radu</a:t>
            </a:r>
          </a:p>
          <a:p>
            <a:r>
              <a:rPr lang="cs-CZ" dirty="0" smtClean="0"/>
              <a:t>Zvířátka vyhrávají tím, že své protivníky vylekají nebo oklamou</a:t>
            </a:r>
          </a:p>
          <a:p>
            <a:r>
              <a:rPr lang="cs-CZ" dirty="0" smtClean="0"/>
              <a:t>Neznáme čas ani místo, ale toto je nahrazeno prostředím, kde zvířata žijí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2001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3" t="3424" r="16653" b="-644"/>
          <a:stretch/>
        </p:blipFill>
        <p:spPr>
          <a:xfrm rot="16200000">
            <a:off x="2492211" y="206207"/>
            <a:ext cx="6730313" cy="6573271"/>
          </a:xfrm>
        </p:spPr>
      </p:pic>
    </p:spTree>
    <p:extLst>
      <p:ext uri="{BB962C8B-B14F-4D97-AF65-F5344CB8AC3E}">
        <p14:creationId xmlns:p14="http://schemas.microsoft.com/office/powerpoint/2010/main" xmlns="" val="3841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Legendární pohádky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Povídky žertovného chrakteru, kde vystupuje Kristus a Petr</a:t>
            </a:r>
          </a:p>
          <a:p>
            <a:r>
              <a:rPr lang="cs-CZ" dirty="0" smtClean="0"/>
              <a:t>Zázraky vysvětlují obyčejné záležitosti, plynoucí z lidské fantazie (houby= rozžvýkaný chléb Petrem)</a:t>
            </a:r>
          </a:p>
          <a:p>
            <a:r>
              <a:rPr lang="cs-CZ" dirty="0" smtClean="0"/>
              <a:t>Opoziční dvojce byla oblíbená dospělými</a:t>
            </a:r>
          </a:p>
          <a:p>
            <a:r>
              <a:rPr lang="cs-CZ" dirty="0" smtClean="0"/>
              <a:t>Jsou to jednoduchá vyprávění, sloužící k poučení zábavnou formou a konkrétním příkladem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171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936382" y="3294"/>
            <a:ext cx="5125791" cy="6806379"/>
          </a:xfrm>
        </p:spPr>
      </p:pic>
    </p:spTree>
    <p:extLst>
      <p:ext uri="{BB962C8B-B14F-4D97-AF65-F5344CB8AC3E}">
        <p14:creationId xmlns:p14="http://schemas.microsoft.com/office/powerpoint/2010/main" xmlns="" val="394495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Kumulativní pohádky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03797"/>
            <a:ext cx="8596668" cy="463756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Tvoří zvláštní, doposud málo prozkoumanou skupinu</a:t>
            </a:r>
          </a:p>
          <a:p>
            <a:r>
              <a:rPr lang="cs-CZ" sz="2000" dirty="0" smtClean="0"/>
              <a:t>Více se zaměřuje na postavy, které jsou nositeli nepravděpodobnosti</a:t>
            </a:r>
          </a:p>
          <a:p>
            <a:r>
              <a:rPr lang="cs-CZ" sz="2000" dirty="0" smtClean="0"/>
              <a:t>Tyto povídky mají zvláštní kompozici (neobsahují kouzelné složky a vedle zvířat vystupují také lidé)</a:t>
            </a:r>
          </a:p>
          <a:p>
            <a:r>
              <a:rPr lang="cs-CZ" sz="2000" dirty="0" smtClean="0"/>
              <a:t>Postavy se jmenují dle vlastních vlastností (Otesánek) a nebo se nenazývají jménem vůbec</a:t>
            </a:r>
          </a:p>
          <a:p>
            <a:r>
              <a:rPr lang="cs-CZ" sz="2000" dirty="0" smtClean="0"/>
              <a:t>Základním rysem je řetězová výstavba textu, která je až do určitého momentu vzestupná a pak zrcadlově sestupná (O kouhoutkovi a slepičce) nebo je dovedena do předpokládaného závěru jako vyvrcholení</a:t>
            </a:r>
          </a:p>
          <a:p>
            <a:r>
              <a:rPr lang="cs-CZ" sz="2000" dirty="0" smtClean="0"/>
              <a:t>Tyto pohádky jsou vyloženě pro dětské posluchače, kterým poskytují zábavu s nenásilnou a nenápadnou didaktičností, zato však s bohatým řešením bez alegorizace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517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" t="15311" r="2693" b="11360"/>
          <a:stretch/>
        </p:blipFill>
        <p:spPr>
          <a:xfrm rot="10800000">
            <a:off x="2189347" y="-11828"/>
            <a:ext cx="6838742" cy="6869827"/>
          </a:xfrm>
        </p:spPr>
      </p:pic>
    </p:spTree>
    <p:extLst>
      <p:ext uri="{BB962C8B-B14F-4D97-AF65-F5344CB8AC3E}">
        <p14:creationId xmlns:p14="http://schemas.microsoft.com/office/powerpoint/2010/main" xmlns="" val="1552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Pověrečné povídky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Přechod mezi pohádkami a pověstmi</a:t>
            </a:r>
          </a:p>
          <a:p>
            <a:r>
              <a:rPr lang="cs-CZ" dirty="0" smtClean="0"/>
              <a:t>Patří zde: krátká vyprávění o zážitcích s nadpřirozenými bytostmi, úkazy nebo jevy a o jejich působení</a:t>
            </a:r>
          </a:p>
          <a:p>
            <a:r>
              <a:rPr lang="cs-CZ" dirty="0" smtClean="0"/>
              <a:t>Základními rysy jsou ústní vyprávění, stručné nebo epicky rozvinutější vylíčení kontaktu člověka a tajuplný způsob přednesu</a:t>
            </a:r>
          </a:p>
          <a:p>
            <a:r>
              <a:rPr lang="cs-CZ" dirty="0" smtClean="0"/>
              <a:t>Základním záměrem je postrašit pověrečnou povídkou své posluchače a to buď popisem jevu či bytosti nebo odpověďmi na dotazy</a:t>
            </a:r>
          </a:p>
          <a:p>
            <a:r>
              <a:rPr lang="cs-CZ" dirty="0" smtClean="0"/>
              <a:t>Tématické cykly pověrečných povídek: vyprávění o démonických bytostech, o pokladech a jejich hlídačích, o upírech, vlkodlacích a záhrobním životě a vyprávění o čarodějnicích a kouzelnících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0375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23234"/>
            <a:ext cx="8596668" cy="781318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Folklór</a:t>
            </a:r>
            <a:endParaRPr lang="cs-C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107584"/>
            <a:ext cx="8596668" cy="5358782"/>
          </a:xfrm>
        </p:spPr>
        <p:txBody>
          <a:bodyPr/>
          <a:lstStyle/>
          <a:p>
            <a:pPr marL="342900" lvl="2" indent="-342900"/>
            <a:r>
              <a:rPr lang="cs-CZ" sz="1800" dirty="0"/>
              <a:t>Soubor historicky vzniklých slovesných, hudebních, vokálních, tanečních a divadelních procesů, které tvoří dlouhodobě přetrvávající otevřenou strukturu stereotypů v rámci daného typu lidové tradiční </a:t>
            </a:r>
            <a:r>
              <a:rPr lang="cs-CZ" sz="1800" dirty="0" smtClean="0"/>
              <a:t>kultury </a:t>
            </a:r>
            <a:r>
              <a:rPr lang="cs-CZ" sz="1800" dirty="0"/>
              <a:t>v níž vznikly</a:t>
            </a:r>
            <a:r>
              <a:rPr lang="cs-CZ" sz="1800" dirty="0" smtClean="0"/>
              <a:t>.</a:t>
            </a:r>
          </a:p>
          <a:p>
            <a:pPr marL="342900" lvl="2" indent="-342900"/>
            <a:r>
              <a:rPr lang="cs-CZ" sz="1800" dirty="0"/>
              <a:t>Folklorní projevy slouží jak k informativnímu sdělení či vyjádření různých představ, názorů a komentářů, tak i emocionálně zaměřené zábavě</a:t>
            </a:r>
            <a:r>
              <a:rPr lang="cs-CZ" sz="1800" dirty="0" smtClean="0"/>
              <a:t>.</a:t>
            </a:r>
          </a:p>
          <a:p>
            <a:pPr marL="342900" lvl="2" indent="-342900"/>
            <a:r>
              <a:rPr lang="cs-CZ" sz="1800" dirty="0" smtClean="0"/>
              <a:t>Zpětná vazba je součástí lidové umělecké tradice. Je to reakce publika, která umožňuje herci nebo zpěvákovi okamžitě reagovat a odhadnout, co je potřeba změnit, či je to přijatelné.</a:t>
            </a:r>
          </a:p>
          <a:p>
            <a:pPr marL="342900" lvl="2" indent="-342900"/>
            <a:r>
              <a:rPr lang="cs-CZ" sz="1800" dirty="0" smtClean="0"/>
              <a:t>Od konce 40. let 19. století se folklór považoval za souhrn všeho, co vesnický lid zná, umí a čím se baví. Dokonce různé praktiky, návody ryze technického charakteru se přiřazovaly k folklóru.</a:t>
            </a:r>
          </a:p>
          <a:p>
            <a:pPr marL="342900" lvl="2" indent="-342900"/>
            <a:r>
              <a:rPr lang="cs-CZ" sz="1800" dirty="0" smtClean="0"/>
              <a:t>Druhý přístup spočíval v důrazu mezi folklórem a dalšími esteticky zaměřenými projevy lidové materiální a duchovní kultury.</a:t>
            </a:r>
          </a:p>
          <a:p>
            <a:pPr marL="342900" lvl="2" indent="-342900"/>
            <a:r>
              <a:rPr lang="cs-CZ" sz="1800" dirty="0" smtClean="0"/>
              <a:t>Třetí východisko bylo zkoumání folklóru jako lingvistické bádání.</a:t>
            </a:r>
          </a:p>
          <a:p>
            <a:pPr marL="342900" lvl="2" indent="-342900"/>
            <a:r>
              <a:rPr lang="cs-CZ" sz="1800" dirty="0" smtClean="0"/>
              <a:t>Dnes vyčleňujeme zhruba 5 základních prvků folklórnosti slovesného nebo písňového podání.</a:t>
            </a:r>
            <a:endParaRPr lang="cs-CZ" sz="1800" dirty="0"/>
          </a:p>
          <a:p>
            <a:pPr marL="342900" lvl="2" indent="-342900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773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308" y="1329315"/>
            <a:ext cx="5154039" cy="3881437"/>
          </a:xfrm>
        </p:spPr>
      </p:pic>
    </p:spTree>
    <p:extLst>
      <p:ext uri="{BB962C8B-B14F-4D97-AF65-F5344CB8AC3E}">
        <p14:creationId xmlns:p14="http://schemas.microsoft.com/office/powerpoint/2010/main" xmlns="" val="112574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Legendy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/>
          <a:lstStyle/>
          <a:p>
            <a:r>
              <a:rPr lang="cs-CZ" dirty="0" smtClean="0"/>
              <a:t>Je to označení povídek o zázračných nebo nadpřirozených činech a příhodách katolických svatých nebo historických postav</a:t>
            </a:r>
          </a:p>
          <a:p>
            <a:r>
              <a:rPr lang="cs-CZ" dirty="0" smtClean="0"/>
              <a:t>Jsou založeny na věrské představě a na zájmu o neobyčejný jev</a:t>
            </a:r>
          </a:p>
          <a:p>
            <a:r>
              <a:rPr lang="cs-CZ" dirty="0" smtClean="0"/>
              <a:t>Obsahují  zdůrazněnou poznávací a estetickou funkci a jsou převážně literárního původu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6" t="6598" r="17477" b="1844"/>
          <a:stretch/>
        </p:blipFill>
        <p:spPr>
          <a:xfrm rot="16200000">
            <a:off x="3527140" y="1434320"/>
            <a:ext cx="3926156" cy="692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82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Pověsti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Ústní povídky, vyprávěné v lidových vrstvách pro informaci nebo poučení o historicky doložitelných nebo i jen předpokládamých skutečnostech</a:t>
            </a:r>
          </a:p>
          <a:p>
            <a:r>
              <a:rPr lang="cs-CZ" dirty="0" smtClean="0"/>
              <a:t>Obsahem jsou příběhy z hlediska běžného pojetí porozuhodné, nefantastické a jen v některých případech zázračné</a:t>
            </a:r>
          </a:p>
          <a:p>
            <a:r>
              <a:rPr lang="cs-CZ" dirty="0" smtClean="0"/>
              <a:t>Je to zájem o minulé nebo zajímavé epizody z cizího i domácího světa</a:t>
            </a:r>
          </a:p>
          <a:p>
            <a:r>
              <a:rPr lang="cs-CZ" dirty="0" smtClean="0"/>
              <a:t>6 základních skupin: pověsti etimologické (o původu- reálné pojetí vyprávění reálnou informací), historické (o válkách, vojevůdcích), heraldické (erbovní, rodové), o mimořádných lidech (silácích, mlynářích, kteří mnoho znali), legendární (obsahují místně a časově určené informace), místní (pojednávají o vzniku nebo významu různých přírodních útvarů)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068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80" t="1503" r="5696" b="3286"/>
          <a:stretch/>
        </p:blipFill>
        <p:spPr>
          <a:xfrm>
            <a:off x="3181082" y="0"/>
            <a:ext cx="4829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8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Vzpomínkové vyprávění, vyprávění ze života, domněnky, kronikářské zápisy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Vzpomínkové vyprávění je časově nebo věcně aktuální prozaické sdělení o jevech, které mluvčímu jsou známé z poslechu nebo z četby, a které při vhodné příležitosti reprodukuje svým posluchačům</a:t>
            </a:r>
          </a:p>
          <a:p>
            <a:r>
              <a:rPr lang="cs-CZ" dirty="0" smtClean="0"/>
              <a:t>Vyprávění ze života je časově nebo věcně aktuální sdělení s individuálním obsahem, tedy o tom, co mluvčí sám zažil</a:t>
            </a:r>
          </a:p>
          <a:p>
            <a:r>
              <a:rPr lang="cs-CZ" dirty="0" smtClean="0"/>
              <a:t>Domněnky jsou promluby různého aktuálního obsahu, které vznikají a číří se při neexistenci nebo nevěrohodnosti oficiálních informací</a:t>
            </a:r>
          </a:p>
          <a:p>
            <a:r>
              <a:rPr lang="cs-CZ" dirty="0" smtClean="0"/>
              <a:t>Kronikářské zápisy- paměti se s oblibou zaznamenávály (paměť-záznam-stabilita), pisatel zdůrazňuje svou individualitu a spisovatelské schopnosti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795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750" y="296214"/>
            <a:ext cx="8140292" cy="6130344"/>
          </a:xfrm>
        </p:spPr>
      </p:pic>
    </p:spTree>
    <p:extLst>
      <p:ext uri="{BB962C8B-B14F-4D97-AF65-F5344CB8AC3E}">
        <p14:creationId xmlns:p14="http://schemas.microsoft.com/office/powerpoint/2010/main" xmlns="" val="849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Humorky a anekdoty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Humorka je krátké dějově rozvinuté vyprávění žertovného obsahu, předmětem je vystižení komických jevů ve společnosti a vyjádření vztahu k životu</a:t>
            </a:r>
          </a:p>
          <a:p>
            <a:r>
              <a:rPr lang="cs-CZ" dirty="0" smtClean="0"/>
              <a:t>Anekdoty jsou velmi krátká vyprávění s nečekaným žertovným vyvrcholením, která se šíří převážně ústně, tudíž se pposluchač směje až po posledním proneseném slově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9357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67" t="742" r="4856" b="18854"/>
          <a:stretch/>
        </p:blipFill>
        <p:spPr>
          <a:xfrm>
            <a:off x="3206840" y="0"/>
            <a:ext cx="5259294" cy="6858000"/>
          </a:xfrm>
        </p:spPr>
      </p:pic>
    </p:spTree>
    <p:extLst>
      <p:ext uri="{BB962C8B-B14F-4D97-AF65-F5344CB8AC3E}">
        <p14:creationId xmlns:p14="http://schemas.microsoft.com/office/powerpoint/2010/main" xmlns="" val="26746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Beneš, B. Česká lidová slovesnost. 1. vydání. Praha: Odeon, 1990. 363 stran. ISBN: 80-207-0181-8.</a:t>
            </a:r>
          </a:p>
          <a:p>
            <a:endParaRPr lang="cs-CZ" dirty="0"/>
          </a:p>
        </p:txBody>
      </p:sp>
      <p:pic>
        <p:nvPicPr>
          <p:cNvPr id="1026" name="Picture 2" descr="http://www.databazeknih.cz/images_books/17_/176510/big_ceska-lidova-slovesnost-176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4624" y="2634227"/>
            <a:ext cx="2855508" cy="42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425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Základní prvky </a:t>
            </a:r>
            <a:r>
              <a:rPr lang="cs-CZ" sz="4000" dirty="0"/>
              <a:t>folklórnosti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/>
              <a:t>Kolektivita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Je podmíněna existencí tradice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Autorská, interpretační a </a:t>
            </a:r>
            <a:r>
              <a:rPr lang="cs-CZ" sz="1800" dirty="0" smtClean="0"/>
              <a:t>vnímatelská</a:t>
            </a:r>
          </a:p>
          <a:p>
            <a:r>
              <a:rPr lang="cs-CZ" u="sng" dirty="0" smtClean="0"/>
              <a:t>Improvizovanost projevu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Bezprostřední změna tvaru, ať již způsobená mimovolně, nebo předem připravená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Motivovaná a nemotivovaná, záměrné a nezáměrné, připravené a náhodné</a:t>
            </a:r>
          </a:p>
          <a:p>
            <a:r>
              <a:rPr lang="cs-CZ" u="sng" dirty="0" smtClean="0"/>
              <a:t>Variabilita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Je ovlivěna způsobem vnímání a exístencí či neexistencí zpětné vazby</a:t>
            </a:r>
          </a:p>
          <a:p>
            <a:pPr marL="914400" lvl="2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806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Specifičnost slovesného folklórního odrazu skutečnosti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u="sng" dirty="0" smtClean="0"/>
              <a:t>Tematická </a:t>
            </a:r>
            <a:r>
              <a:rPr lang="cs-CZ" sz="2400" u="sng" dirty="0" smtClean="0"/>
              <a:t>utilitárnost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Mluvčí klade hlavní důraz na předmět sdělování</a:t>
            </a:r>
          </a:p>
          <a:p>
            <a:r>
              <a:rPr lang="cs-CZ" sz="2400" u="sng" dirty="0" smtClean="0"/>
              <a:t>Žánrová synkretičnost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Projevuje se v samotném tvaru slovesného podání</a:t>
            </a:r>
          </a:p>
          <a:p>
            <a:r>
              <a:rPr lang="cs-CZ" sz="2400" u="sng" dirty="0" smtClean="0"/>
              <a:t>Účelnost, funkčnost sdělení, písně (tance)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2400" dirty="0" smtClean="0"/>
              <a:t>Interpret ovlivňuje své vnímatele skladbou, udržovanou pamětí a vyjadřovanou ústně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9229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Městský </a:t>
            </a:r>
            <a:r>
              <a:rPr lang="cs-CZ" sz="4000" dirty="0" smtClean="0"/>
              <a:t>folklór</a:t>
            </a:r>
            <a:endParaRPr lang="cs-CZ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Projevy struktury vztahů obyvatel města k vesnickému způsobu života</a:t>
            </a:r>
          </a:p>
          <a:p>
            <a:r>
              <a:rPr lang="cs-CZ" sz="2800" dirty="0" smtClean="0"/>
              <a:t>Protože se lidé ve městech méně znají, obsahují jejich slovesné projevy spíše obecnější tématiku</a:t>
            </a:r>
          </a:p>
          <a:p>
            <a:r>
              <a:rPr lang="cs-CZ" sz="2800" dirty="0" smtClean="0"/>
              <a:t>Je historicky, společensky a funkčně </a:t>
            </a:r>
            <a:r>
              <a:rPr lang="cs-CZ" sz="2800" dirty="0" smtClean="0"/>
              <a:t>rozrůzněný</a:t>
            </a:r>
            <a:endParaRPr lang="cs-CZ" sz="2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859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Dělnický folklór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Dynamický typ tradice s novým pojetím kolektivity a programovosti tvorby</a:t>
            </a:r>
          </a:p>
          <a:p>
            <a:r>
              <a:rPr lang="cs-CZ" sz="3200" dirty="0" smtClean="0"/>
              <a:t>Těsné spojení mezi individuální amatérskou tvorbou a kolektivní tvorbou folklórního typu</a:t>
            </a:r>
          </a:p>
          <a:p>
            <a:r>
              <a:rPr lang="cs-CZ" sz="3200" dirty="0" smtClean="0"/>
              <a:t>Specifická znakovost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12616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4597"/>
            <a:ext cx="8596668" cy="6911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Obecný repertoár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965915"/>
            <a:ext cx="8596668" cy="5075447"/>
          </a:xfrm>
        </p:spPr>
        <p:txBody>
          <a:bodyPr>
            <a:normAutofit/>
          </a:bodyPr>
          <a:lstStyle/>
          <a:p>
            <a:r>
              <a:rPr lang="cs-CZ" u="sng" dirty="0" smtClean="0"/>
              <a:t>Zlidovělé skladby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Skladby profesionálních autorů, které nejvíce odpovídaly příslušným dobovým požadavkům vlasteneckým nebo obecně módním.</a:t>
            </a:r>
          </a:p>
          <a:p>
            <a:r>
              <a:rPr lang="cs-CZ" u="sng" dirty="0" smtClean="0"/>
              <a:t>Pololidová produkce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Patří sem kramářské písně a knížky lidového čtení, ale i starší dramatická tvorba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Asi od 15. století po 1. polovinu 19. století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Dnešní název je „populární tvorba“- obsahově i časově širší pojetí</a:t>
            </a:r>
          </a:p>
          <a:p>
            <a:r>
              <a:rPr lang="cs-CZ" u="sng" dirty="0" smtClean="0"/>
              <a:t>Populární a masové skladby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Početně obsáhlá, ale nepříliš esteticky závažná produkce</a:t>
            </a:r>
          </a:p>
          <a:p>
            <a:r>
              <a:rPr lang="cs-CZ" u="sng" dirty="0" smtClean="0"/>
              <a:t>Amatérské písemné projevy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 smtClean="0"/>
              <a:t>Písmácké zápisy, rodinné a jiné kroniky, příležitostné verše a nápisy k obyčejovým a jiným příležitostem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xmlns="" val="218385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488</TotalTime>
  <Words>1945</Words>
  <Application>Microsoft Office PowerPoint</Application>
  <PresentationFormat>Vlastní</PresentationFormat>
  <Paragraphs>169</Paragraphs>
  <Slides>48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Tok</vt:lpstr>
      <vt:lpstr>Lidová slovesnost a její místo v dětské četbě</vt:lpstr>
      <vt:lpstr>V rámci národní kultury existují:</vt:lpstr>
      <vt:lpstr>Lidová kolektivní tradice</vt:lpstr>
      <vt:lpstr>Folklór</vt:lpstr>
      <vt:lpstr>Základní prvky folklórnosti</vt:lpstr>
      <vt:lpstr>Specifičnost slovesného folklórního odrazu skutečnosti</vt:lpstr>
      <vt:lpstr>Městský folklór</vt:lpstr>
      <vt:lpstr>Dělnický folklór</vt:lpstr>
      <vt:lpstr>Obecný repertoár</vt:lpstr>
      <vt:lpstr>Lidová poezie</vt:lpstr>
      <vt:lpstr>Lidové divadlo</vt:lpstr>
      <vt:lpstr>Snímek 12</vt:lpstr>
      <vt:lpstr>Snímek 13</vt:lpstr>
      <vt:lpstr>Snímek 14</vt:lpstr>
      <vt:lpstr>Lidový veršovaný projev, dětské písně a říkadla</vt:lpstr>
      <vt:lpstr>Snímek 16</vt:lpstr>
      <vt:lpstr>Písně mládeže a dospělých</vt:lpstr>
      <vt:lpstr>Snímek 18</vt:lpstr>
      <vt:lpstr>Snímek 19</vt:lpstr>
      <vt:lpstr>Snímek 20</vt:lpstr>
      <vt:lpstr>Drobné folklórní žánry</vt:lpstr>
      <vt:lpstr>Snímek 22</vt:lpstr>
      <vt:lpstr>Snímek 23</vt:lpstr>
      <vt:lpstr>Lidová próza</vt:lpstr>
      <vt:lpstr>Lidový prozaický projev a jeho zvláštnosti</vt:lpstr>
      <vt:lpstr>Pohádky</vt:lpstr>
      <vt:lpstr>Kouzelné pohádky</vt:lpstr>
      <vt:lpstr>Snímek 28</vt:lpstr>
      <vt:lpstr>Novelistická pohádka</vt:lpstr>
      <vt:lpstr>Snímek 30</vt:lpstr>
      <vt:lpstr>Pohádky o čertech</vt:lpstr>
      <vt:lpstr>Snímek 32</vt:lpstr>
      <vt:lpstr>Pohádky o zvířatech</vt:lpstr>
      <vt:lpstr>Snímek 34</vt:lpstr>
      <vt:lpstr>Legendární pohádky</vt:lpstr>
      <vt:lpstr>Snímek 36</vt:lpstr>
      <vt:lpstr>Kumulativní pohádky</vt:lpstr>
      <vt:lpstr>Snímek 38</vt:lpstr>
      <vt:lpstr>Pověrečné povídky</vt:lpstr>
      <vt:lpstr>Snímek 40</vt:lpstr>
      <vt:lpstr>Legendy</vt:lpstr>
      <vt:lpstr>Pověsti</vt:lpstr>
      <vt:lpstr>Snímek 43</vt:lpstr>
      <vt:lpstr>Vzpomínkové vyprávění, vyprávění ze života, domněnky, kronikářské zápisy</vt:lpstr>
      <vt:lpstr>Snímek 45</vt:lpstr>
      <vt:lpstr>Humorky a anekdoty</vt:lpstr>
      <vt:lpstr>Snímek 47</vt:lpstr>
      <vt:lpstr>Zdroje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Lidová slovesnost a její místo v dětské četbě</dc:title>
  <dc:creator>Lucie Macháňová</dc:creator>
  <cp:lastModifiedBy>Ondrej</cp:lastModifiedBy>
  <cp:revision>49</cp:revision>
  <dcterms:created xsi:type="dcterms:W3CDTF">2015-03-19T07:15:13Z</dcterms:created>
  <dcterms:modified xsi:type="dcterms:W3CDTF">2015-05-19T22:44:28Z</dcterms:modified>
</cp:coreProperties>
</file>