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Výchozí oddíl" id="{52F30FC9-8333-44D7-8558-D0AC8D6E81C0}">
          <p14:sldIdLst>
            <p14:sldId id="256"/>
            <p14:sldId id="257"/>
            <p14:sldId id="258"/>
            <p14:sldId id="260"/>
            <p14:sldId id="259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B49E-DE12-47F2-B842-501F5ACABDD6}" type="datetimeFigureOut">
              <a:rPr lang="cs-CZ" smtClean="0"/>
              <a:pPr/>
              <a:t>20.5.2015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3C17-A4FE-4FE4-AFA1-145C3495BD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B49E-DE12-47F2-B842-501F5ACABDD6}" type="datetimeFigureOut">
              <a:rPr lang="cs-CZ" smtClean="0"/>
              <a:pPr/>
              <a:t>20.5.2015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3C17-A4FE-4FE4-AFA1-145C3495BD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B49E-DE12-47F2-B842-501F5ACABDD6}" type="datetimeFigureOut">
              <a:rPr lang="cs-CZ" smtClean="0"/>
              <a:pPr/>
              <a:t>20.5.2015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3C17-A4FE-4FE4-AFA1-145C3495BD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B49E-DE12-47F2-B842-501F5ACABDD6}" type="datetimeFigureOut">
              <a:rPr lang="cs-CZ" smtClean="0"/>
              <a:pPr/>
              <a:t>20.5.2015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3C17-A4FE-4FE4-AFA1-145C3495BD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B49E-DE12-47F2-B842-501F5ACABDD6}" type="datetimeFigureOut">
              <a:rPr lang="cs-CZ" smtClean="0"/>
              <a:pPr/>
              <a:t>20.5.2015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3C17-A4FE-4FE4-AFA1-145C3495BD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B49E-DE12-47F2-B842-501F5ACABDD6}" type="datetimeFigureOut">
              <a:rPr lang="cs-CZ" smtClean="0"/>
              <a:pPr/>
              <a:t>20.5.2015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3C17-A4FE-4FE4-AFA1-145C3495BD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B49E-DE12-47F2-B842-501F5ACABDD6}" type="datetimeFigureOut">
              <a:rPr lang="cs-CZ" smtClean="0"/>
              <a:pPr/>
              <a:t>20.5.2015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3C17-A4FE-4FE4-AFA1-145C3495BD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B49E-DE12-47F2-B842-501F5ACABDD6}" type="datetimeFigureOut">
              <a:rPr lang="cs-CZ" smtClean="0"/>
              <a:pPr/>
              <a:t>20.5.2015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3C17-A4FE-4FE4-AFA1-145C3495BD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B49E-DE12-47F2-B842-501F5ACABDD6}" type="datetimeFigureOut">
              <a:rPr lang="cs-CZ" smtClean="0"/>
              <a:pPr/>
              <a:t>20.5.2015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3C17-A4FE-4FE4-AFA1-145C3495BD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B49E-DE12-47F2-B842-501F5ACABDD6}" type="datetimeFigureOut">
              <a:rPr lang="cs-CZ" smtClean="0"/>
              <a:pPr/>
              <a:t>20.5.2015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3C17-A4FE-4FE4-AFA1-145C3495BD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B49E-DE12-47F2-B842-501F5ACABDD6}" type="datetimeFigureOut">
              <a:rPr lang="cs-CZ" smtClean="0"/>
              <a:pPr/>
              <a:t>20.5.2015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D6F3C17-A4FE-4FE4-AFA1-145C3495BD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2BB49E-DE12-47F2-B842-501F5ACABDD6}" type="datetimeFigureOut">
              <a:rPr lang="cs-CZ" smtClean="0"/>
              <a:pPr/>
              <a:t>20.5.2015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6F3C17-A4FE-4FE4-AFA1-145C3495BDD1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39836" y="3068960"/>
            <a:ext cx="6589240" cy="2764904"/>
          </a:xfrm>
        </p:spPr>
        <p:txBody>
          <a:bodyPr/>
          <a:lstStyle/>
          <a:p>
            <a:r>
              <a:rPr lang="cs-CZ" dirty="0" smtClean="0"/>
              <a:t>Poezie pro děti a mládež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9522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Kvalitativní proměna české poezie – v polovině 30.let a zvláště za nacistické okupace, díky:</a:t>
            </a:r>
          </a:p>
          <a:p>
            <a:r>
              <a:rPr lang="cs-CZ" dirty="0" smtClean="0"/>
              <a:t>Vítězslav Nezval (1900 – 1958)</a:t>
            </a:r>
          </a:p>
          <a:p>
            <a:r>
              <a:rPr lang="cs-CZ" dirty="0" smtClean="0"/>
              <a:t>František Halas (1901 – 1949)</a:t>
            </a:r>
          </a:p>
          <a:p>
            <a:r>
              <a:rPr lang="cs-CZ" dirty="0" smtClean="0"/>
              <a:t>František Hrubín (1910 – 1971)</a:t>
            </a:r>
          </a:p>
          <a:p>
            <a:r>
              <a:rPr lang="cs-CZ" dirty="0" smtClean="0"/>
              <a:t>Vznikly tři různé koncepce a typy novodobého básnictví pro děti, které ovlivnily i poválečné trendy.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7691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Vítězslav Nezval </a:t>
            </a:r>
            <a:r>
              <a:rPr lang="cs-CZ" dirty="0"/>
              <a:t>(1900 – 1958</a:t>
            </a:r>
            <a:r>
              <a:rPr lang="cs-CZ" dirty="0" smtClean="0"/>
              <a:t>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Anička skřítek a Slaměný Hubert </a:t>
            </a:r>
            <a:r>
              <a:rPr lang="cs-CZ" dirty="0" smtClean="0"/>
              <a:t>(1936) – próza proložena verši</a:t>
            </a:r>
          </a:p>
          <a:p>
            <a:r>
              <a:rPr lang="cs-CZ" dirty="0" smtClean="0"/>
              <a:t>Inspirace: logika dítěte předškolního věku, asociativní myšlení a vyjadřování, nonsens, rytmizace, neobvyklé rýmové spoje, syntaktické figury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377942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František Halas (1901 – 1949)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Ladění</a:t>
            </a:r>
            <a:r>
              <a:rPr lang="cs-CZ" dirty="0" smtClean="0"/>
              <a:t> (určeno dospělým čtenářům, 1942) – oddíl Do usínání (určeno dětem)</a:t>
            </a:r>
          </a:p>
          <a:p>
            <a:r>
              <a:rPr lang="cs-CZ" dirty="0"/>
              <a:t>Z</a:t>
            </a:r>
            <a:r>
              <a:rPr lang="cs-CZ" dirty="0" smtClean="0"/>
              <a:t>aujat originalitou dětského myšlení, představivostí a fantazií</a:t>
            </a:r>
          </a:p>
          <a:p>
            <a:r>
              <a:rPr lang="cs-CZ" dirty="0" smtClean="0"/>
              <a:t>Těžil ze spontánního metaforického projevu, nekonvenční obraznosti a jazykové kreativity</a:t>
            </a:r>
          </a:p>
          <a:p>
            <a:r>
              <a:rPr lang="cs-CZ" dirty="0" smtClean="0"/>
              <a:t>F. Halas a V. Nezval: nevylučovali svou dospělost a své pocity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6294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František Hrubín (1910 – 1971)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Vytvořil pro děti rozsáhlé a ucelené dílo</a:t>
            </a:r>
          </a:p>
          <a:p>
            <a:r>
              <a:rPr lang="cs-CZ" dirty="0"/>
              <a:t>P</a:t>
            </a:r>
            <a:r>
              <a:rPr lang="cs-CZ" dirty="0" smtClean="0"/>
              <a:t>ovažoval dětské verše za umělecky rovnocennou paralelu své básnické tvorby pro dospělé</a:t>
            </a:r>
          </a:p>
          <a:p>
            <a:r>
              <a:rPr lang="cs-CZ" dirty="0" smtClean="0"/>
              <a:t>Jeho autorský subjekt se vědomě podřizoval dětskému příjemci – ztotožnění s vnitřním a vnějším světem dětí</a:t>
            </a:r>
          </a:p>
          <a:p>
            <a:r>
              <a:rPr lang="cs-CZ" dirty="0" smtClean="0"/>
              <a:t>„Básník stojí ve službách toho, komu jsou jeho verše určeny – ve službách dítěte. Z jeho nitra, z jeho světa a jeho jazykem tvoří.“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2934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František Hrubín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Říkejte si se mnou </a:t>
            </a:r>
            <a:r>
              <a:rPr lang="cs-CZ" dirty="0" smtClean="0"/>
              <a:t>(1943) – harmonizující motivy bezpečného a láskyplného domova, půvabné a přátelské přírody, hravého a prožitkového venkovského dětství</a:t>
            </a:r>
          </a:p>
          <a:p>
            <a:r>
              <a:rPr lang="cs-CZ" i="1" dirty="0" smtClean="0"/>
              <a:t>Létal jsem s anděly </a:t>
            </a:r>
            <a:r>
              <a:rPr lang="cs-CZ" dirty="0" smtClean="0"/>
              <a:t>(1941) – verše pohádkové prózy Josefa Trojana - vzpomínky na vlastní dětský věk</a:t>
            </a:r>
          </a:p>
        </p:txBody>
      </p:sp>
    </p:spTree>
    <p:extLst>
      <p:ext uri="{BB962C8B-B14F-4D97-AF65-F5344CB8AC3E}">
        <p14:creationId xmlns="" xmlns:p14="http://schemas.microsoft.com/office/powerpoint/2010/main" val="281900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Čeští lyrici vydávající za války poezii pro děti:</a:t>
            </a:r>
          </a:p>
          <a:p>
            <a:r>
              <a:rPr lang="cs-CZ" dirty="0" smtClean="0"/>
              <a:t>Jarmila Urbánková (1911 – 2000) – </a:t>
            </a:r>
            <a:r>
              <a:rPr lang="cs-CZ" i="1" dirty="0" smtClean="0"/>
              <a:t>Vonička</a:t>
            </a:r>
          </a:p>
          <a:p>
            <a:r>
              <a:rPr lang="cs-CZ" dirty="0" smtClean="0"/>
              <a:t>Josef Hiršal (1920 – 2003) – </a:t>
            </a:r>
            <a:r>
              <a:rPr lang="cs-CZ" i="1" dirty="0" smtClean="0"/>
              <a:t>Do práce nám slunce svítí</a:t>
            </a:r>
          </a:p>
          <a:p>
            <a:r>
              <a:rPr lang="cs-CZ" dirty="0" smtClean="0"/>
              <a:t>Václav Renč (1911 – 1973) – </a:t>
            </a:r>
            <a:r>
              <a:rPr lang="cs-CZ" i="1" dirty="0" smtClean="0"/>
              <a:t>Perníková chaloupka </a:t>
            </a:r>
            <a:r>
              <a:rPr lang="cs-CZ" dirty="0" smtClean="0"/>
              <a:t>(napsána r. 1944, ale vydána až v r. 1990)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8937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POEZIE PRO DĚTI V PRVNÍM POVÁLEČNÉM TŘÍLETÍ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Dětská poezie vstoupila se poválečného období s vysokým uměleckým kreditem, získaným již za protektorátu, a to především zásluhou novátorských debutů významných básnických osobností: F. Halas (</a:t>
            </a:r>
            <a:r>
              <a:rPr lang="cs-CZ" i="1" dirty="0" smtClean="0"/>
              <a:t>Do usínání</a:t>
            </a:r>
            <a:r>
              <a:rPr lang="cs-CZ" dirty="0" smtClean="0"/>
              <a:t>) a F. Hrubín (</a:t>
            </a:r>
            <a:r>
              <a:rPr lang="cs-CZ" i="1" dirty="0" smtClean="0"/>
              <a:t>Říkejte si se mnou</a:t>
            </a:r>
            <a:r>
              <a:rPr lang="cs-CZ" dirty="0" smtClean="0"/>
              <a:t>)</a:t>
            </a:r>
          </a:p>
          <a:p>
            <a:r>
              <a:rPr lang="cs-CZ" dirty="0" smtClean="0"/>
              <a:t>František Hrubín – působil v redakci časopisu </a:t>
            </a:r>
            <a:r>
              <a:rPr lang="cs-CZ" i="1" dirty="0" smtClean="0"/>
              <a:t>Malý čtenář </a:t>
            </a:r>
            <a:r>
              <a:rPr lang="cs-CZ" dirty="0" smtClean="0"/>
              <a:t>(1940 – 1941)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9194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František Hrubín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Tvorba pro dospělé:</a:t>
            </a:r>
          </a:p>
          <a:p>
            <a:r>
              <a:rPr lang="cs-CZ" i="1" dirty="0" smtClean="0"/>
              <a:t>Chléb s ocelí </a:t>
            </a:r>
            <a:r>
              <a:rPr lang="cs-CZ" dirty="0" smtClean="0"/>
              <a:t>(1945)</a:t>
            </a:r>
          </a:p>
          <a:p>
            <a:r>
              <a:rPr lang="cs-CZ" i="1" dirty="0" smtClean="0"/>
              <a:t>Jobova noc </a:t>
            </a:r>
            <a:r>
              <a:rPr lang="cs-CZ" dirty="0" smtClean="0"/>
              <a:t>(1945)</a:t>
            </a:r>
          </a:p>
          <a:p>
            <a:r>
              <a:rPr lang="cs-CZ" i="1" dirty="0" smtClean="0"/>
              <a:t>Nesmírný krásný život </a:t>
            </a:r>
            <a:r>
              <a:rPr lang="cs-CZ" dirty="0" smtClean="0"/>
              <a:t>(1947)</a:t>
            </a:r>
          </a:p>
          <a:p>
            <a:r>
              <a:rPr lang="cs-CZ" i="1" dirty="0" smtClean="0"/>
              <a:t>Hirošima </a:t>
            </a:r>
            <a:r>
              <a:rPr lang="cs-CZ" dirty="0" smtClean="0"/>
              <a:t>(1948)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6504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František Hrubín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Tvorba pro předškoláky a začínající čtenáře:</a:t>
            </a:r>
          </a:p>
          <a:p>
            <a:r>
              <a:rPr lang="cs-CZ" i="1" dirty="0" smtClean="0"/>
              <a:t>Chvíli doma, chvíli venku </a:t>
            </a:r>
            <a:r>
              <a:rPr lang="cs-CZ" dirty="0" smtClean="0"/>
              <a:t>(1946)</a:t>
            </a:r>
          </a:p>
          <a:p>
            <a:r>
              <a:rPr lang="cs-CZ" i="1" dirty="0" smtClean="0"/>
              <a:t>Vítek hádá dobře </a:t>
            </a:r>
            <a:r>
              <a:rPr lang="cs-CZ" dirty="0" smtClean="0"/>
              <a:t>(1946)</a:t>
            </a:r>
          </a:p>
          <a:p>
            <a:r>
              <a:rPr lang="cs-CZ" i="1" dirty="0" smtClean="0"/>
              <a:t>Měsíce</a:t>
            </a:r>
            <a:r>
              <a:rPr lang="cs-CZ" dirty="0" smtClean="0"/>
              <a:t> (1946)</a:t>
            </a:r>
          </a:p>
          <a:p>
            <a:r>
              <a:rPr lang="cs-CZ" i="1" dirty="0" smtClean="0"/>
              <a:t>Dobrý den, sluníčko </a:t>
            </a:r>
            <a:r>
              <a:rPr lang="cs-CZ" dirty="0" smtClean="0"/>
              <a:t>(1947)</a:t>
            </a:r>
          </a:p>
          <a:p>
            <a:r>
              <a:rPr lang="cs-CZ" i="1" dirty="0" smtClean="0"/>
              <a:t>Říkejte si abecedu</a:t>
            </a:r>
            <a:r>
              <a:rPr lang="cs-CZ" dirty="0" smtClean="0"/>
              <a:t> (1947, verše z let 1943 – 1946)</a:t>
            </a:r>
          </a:p>
          <a:p>
            <a:r>
              <a:rPr lang="cs-CZ" i="1" dirty="0" smtClean="0"/>
              <a:t>Modré nebe </a:t>
            </a:r>
            <a:r>
              <a:rPr lang="cs-CZ" dirty="0" smtClean="0"/>
              <a:t>(1948)</a:t>
            </a:r>
          </a:p>
          <a:p>
            <a:r>
              <a:rPr lang="cs-CZ" dirty="0" smtClean="0"/>
              <a:t>Reedice </a:t>
            </a:r>
            <a:r>
              <a:rPr lang="cs-CZ" i="1" dirty="0" smtClean="0"/>
              <a:t>Říkejte si se mnou </a:t>
            </a:r>
            <a:r>
              <a:rPr lang="cs-CZ" dirty="0" smtClean="0"/>
              <a:t>(1946 a 1948)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7940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Chvíli doma, chvíli venku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Podtitul: Říkadla pro městské děti</a:t>
            </a:r>
          </a:p>
          <a:p>
            <a:r>
              <a:rPr lang="cs-CZ" dirty="0" smtClean="0"/>
              <a:t>Do knihy vstupuje zcela nové téma s motivy moderní hračky, vysokého domu, výtahu, rozhledny, tramvaje, parníku a autobusu.</a:t>
            </a:r>
          </a:p>
          <a:p>
            <a:r>
              <a:rPr lang="cs-CZ" dirty="0" smtClean="0"/>
              <a:t>Celkový obraz velkoměstského dětství je tu ale abstraktnější, povrchnější, ještě málo zažitý.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8172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VÝVOJOVÉ KONTURY DĚTSKÉ POEZIE OD POČÁTKŮ DO ROKU 1945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Historické počátky: 15. – 18. stol.</a:t>
            </a:r>
          </a:p>
          <a:p>
            <a:r>
              <a:rPr lang="cs-CZ" dirty="0" smtClean="0"/>
              <a:t>Vzdělávací a výchovný záměr</a:t>
            </a:r>
          </a:p>
          <a:p>
            <a:r>
              <a:rPr lang="cs-CZ" dirty="0" smtClean="0"/>
              <a:t>Didaktický a moralizující ráz – uchováno i za NO – poezie pro děti se vyhraňovala jako samostatný intencionální žánr, vytvářela protiklad k výchovně nevhodným kramářským písním</a:t>
            </a:r>
          </a:p>
          <a:p>
            <a:r>
              <a:rPr lang="cs-CZ" dirty="0" smtClean="0"/>
              <a:t>Básně z poč. 19. století: Vojtěch Nejedlý, J. F. M. </a:t>
            </a:r>
            <a:r>
              <a:rPr lang="cs-CZ" dirty="0" err="1" smtClean="0"/>
              <a:t>Rautenkranc</a:t>
            </a:r>
            <a:r>
              <a:rPr lang="cs-CZ" dirty="0" smtClean="0"/>
              <a:t> a J. J. Ryba</a:t>
            </a:r>
          </a:p>
        </p:txBody>
      </p:sp>
    </p:spTree>
    <p:extLst>
      <p:ext uri="{BB962C8B-B14F-4D97-AF65-F5344CB8AC3E}">
        <p14:creationId xmlns="" xmlns:p14="http://schemas.microsoft.com/office/powerpoint/2010/main" val="379119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</a:t>
            </a:r>
            <a:r>
              <a:rPr lang="cs-CZ" dirty="0" smtClean="0"/>
              <a:t>íkadlové leporelo Měsíce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Ať je léto, nebo zima,</a:t>
            </a:r>
          </a:p>
          <a:p>
            <a:pPr marL="0" indent="0">
              <a:buNone/>
            </a:pPr>
            <a:r>
              <a:rPr lang="cs-CZ" dirty="0" smtClean="0"/>
              <a:t>kluk má vždycky za ušima,  </a:t>
            </a:r>
          </a:p>
          <a:p>
            <a:pPr marL="0" indent="0">
              <a:buNone/>
            </a:pPr>
            <a:r>
              <a:rPr lang="cs-CZ" dirty="0"/>
              <a:t>v</a:t>
            </a:r>
            <a:r>
              <a:rPr lang="cs-CZ" dirty="0" smtClean="0"/>
              <a:t> létě vosu – darebnici,</a:t>
            </a:r>
          </a:p>
          <a:p>
            <a:pPr marL="0" indent="0">
              <a:buNone/>
            </a:pPr>
            <a:r>
              <a:rPr lang="cs-CZ" dirty="0"/>
              <a:t>v</a:t>
            </a:r>
            <a:r>
              <a:rPr lang="cs-CZ" dirty="0" smtClean="0"/>
              <a:t> zimě teplou beranici.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- Roční cykly, kalendářní sled měsíců od zimy do jara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9901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chytá sluníčko (1947)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Příhody, které chlapec prožívá během dne (myje se u studny, usne pod hrušní a zdá se mu sen o vlkovi, dědeček mu vypráví pohádku, hraje si s ostatními kluky na vlak…)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4607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Ivan Blatný (1919 – 1990)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Člen básnické Skupiny 42</a:t>
            </a:r>
          </a:p>
          <a:p>
            <a:r>
              <a:rPr lang="cs-CZ" dirty="0" smtClean="0"/>
              <a:t>Jeho díla tabuizována – emigrace do Anglie (1948)</a:t>
            </a:r>
          </a:p>
          <a:p>
            <a:r>
              <a:rPr lang="cs-CZ" i="1" dirty="0" smtClean="0"/>
              <a:t>Na kopané </a:t>
            </a:r>
            <a:r>
              <a:rPr lang="cs-CZ" dirty="0" smtClean="0"/>
              <a:t>(1946) – leporelo o fotbalu</a:t>
            </a:r>
          </a:p>
          <a:p>
            <a:r>
              <a:rPr lang="cs-CZ" i="1" dirty="0" smtClean="0"/>
              <a:t>Jedna, dvě, tři, čtyři, pět </a:t>
            </a:r>
            <a:r>
              <a:rPr lang="cs-CZ" dirty="0" smtClean="0"/>
              <a:t>(1947) – dvě části (1.část říkadla a lyrické verše, 2.část krátké pohádkové příběhy</a:t>
            </a:r>
          </a:p>
          <a:p>
            <a:r>
              <a:rPr lang="cs-CZ" dirty="0" smtClean="0"/>
              <a:t>Lyričtější, humornější a typologicky rozmanitější než tvorba F. Hrubína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5442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Jan Zahradníček (1905 – 1960)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Ježíškova košilka </a:t>
            </a:r>
            <a:r>
              <a:rPr lang="cs-CZ" dirty="0" smtClean="0"/>
              <a:t>(předúnorová fáze vývoje dětské poezie) – 9 skladeb, které vycházejí z Kristova dětství, vyprávějí legendární příběhy o putování Ježíše a apoštola Petra</a:t>
            </a:r>
          </a:p>
          <a:p>
            <a:r>
              <a:rPr lang="cs-CZ" dirty="0" smtClean="0"/>
              <a:t>Náboženská tématika, křesťanská víra a láska, duchovní hodnoty a mravní řád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0433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Období: 1945-1948</a:t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Konec války a následující politické události = promítnutí do tematiky básnické tvorby určené dospělým </a:t>
            </a:r>
          </a:p>
          <a:p>
            <a:r>
              <a:rPr lang="cs-CZ" dirty="0" smtClean="0"/>
              <a:t>Poezie se neubránila tendenčnosti a zpolitizování, levicovost</a:t>
            </a:r>
          </a:p>
          <a:p>
            <a:r>
              <a:rPr lang="cs-CZ" dirty="0" smtClean="0"/>
              <a:t>do dětské poezie nepronikly </a:t>
            </a:r>
          </a:p>
        </p:txBody>
      </p:sp>
    </p:spTree>
    <p:extLst>
      <p:ext uri="{BB962C8B-B14F-4D97-AF65-F5344CB8AC3E}">
        <p14:creationId xmlns="" xmlns:p14="http://schemas.microsoft.com/office/powerpoint/2010/main" val="356174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Jan </a:t>
            </a:r>
            <a:r>
              <a:rPr lang="cs-CZ" dirty="0" err="1" smtClean="0"/>
              <a:t>Hostáň</a:t>
            </a:r>
            <a:r>
              <a:rPr lang="cs-CZ" dirty="0" smtClean="0"/>
              <a:t> (1898 – 1982) – propagoval komunistické ideje – usiloval o výchovu dětí k politické uvědomělosti a vyzýval k budovatelskému nadšení</a:t>
            </a:r>
          </a:p>
          <a:p>
            <a:r>
              <a:rPr lang="cs-CZ" dirty="0" smtClean="0"/>
              <a:t>Výzva: </a:t>
            </a:r>
          </a:p>
          <a:p>
            <a:pPr>
              <a:buNone/>
            </a:pPr>
            <a:r>
              <a:rPr lang="cs-CZ" dirty="0" smtClean="0"/>
              <a:t>	Jak zní příkaz naší vlády?</a:t>
            </a:r>
          </a:p>
          <a:p>
            <a:pPr>
              <a:buNone/>
            </a:pPr>
            <a:r>
              <a:rPr lang="cs-CZ" dirty="0" smtClean="0"/>
              <a:t>	Jdi pracovat do brigády</a:t>
            </a:r>
          </a:p>
          <a:p>
            <a:pPr>
              <a:buNone/>
            </a:pPr>
            <a:r>
              <a:rPr lang="cs-CZ" dirty="0" smtClean="0"/>
              <a:t>…</a:t>
            </a:r>
          </a:p>
          <a:p>
            <a:pPr>
              <a:buNone/>
            </a:pPr>
            <a:r>
              <a:rPr lang="cs-CZ" dirty="0" smtClean="0"/>
              <a:t>	A ukaž každé tetce,</a:t>
            </a:r>
          </a:p>
          <a:p>
            <a:pPr>
              <a:buNone/>
            </a:pPr>
            <a:r>
              <a:rPr lang="cs-CZ" dirty="0" smtClean="0"/>
              <a:t>	co je mládež ve dvouletce.</a:t>
            </a:r>
          </a:p>
        </p:txBody>
      </p:sp>
    </p:spTree>
    <p:extLst>
      <p:ext uri="{BB962C8B-B14F-4D97-AF65-F5344CB8AC3E}">
        <p14:creationId xmlns="" xmlns:p14="http://schemas.microsoft.com/office/powerpoint/2010/main" val="186228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Dětská poezie v letech 1948 - 1960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Únor 1948 </a:t>
            </a:r>
          </a:p>
          <a:p>
            <a:r>
              <a:rPr lang="cs-CZ" dirty="0" smtClean="0"/>
              <a:t>stranickost, sdělnost, lidovost, socialistický realismus</a:t>
            </a:r>
          </a:p>
          <a:p>
            <a:r>
              <a:rPr lang="cs-CZ" dirty="0" smtClean="0"/>
              <a:t>Literatura – propagátorka komunistických idejí </a:t>
            </a:r>
          </a:p>
          <a:p>
            <a:r>
              <a:rPr lang="cs-CZ" dirty="0" smtClean="0"/>
              <a:t>schematismus i v poezii pro děti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4434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Témata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výrobní proces</a:t>
            </a:r>
          </a:p>
          <a:p>
            <a:r>
              <a:rPr lang="cs-CZ" dirty="0" smtClean="0"/>
              <a:t>údernictví v továrnách a dolech</a:t>
            </a:r>
          </a:p>
          <a:p>
            <a:r>
              <a:rPr lang="cs-CZ" dirty="0" smtClean="0"/>
              <a:t>kolektivizace zemědělství </a:t>
            </a:r>
          </a:p>
          <a:p>
            <a:r>
              <a:rPr lang="cs-CZ" dirty="0" smtClean="0"/>
              <a:t>třídně uvědomělý dělník a družstevník</a:t>
            </a:r>
          </a:p>
          <a:p>
            <a:r>
              <a:rPr lang="cs-CZ" dirty="0" smtClean="0"/>
              <a:t>armáda, Rudá armáda</a:t>
            </a:r>
          </a:p>
          <a:p>
            <a:r>
              <a:rPr lang="cs-CZ" dirty="0" smtClean="0"/>
              <a:t>Stalin, Gottwald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34346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Jan Alda (1901 – 1970)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smtClean="0"/>
              <a:t>Radostně vpřed </a:t>
            </a:r>
            <a:r>
              <a:rPr lang="cs-CZ" dirty="0" smtClean="0"/>
              <a:t>(1952) – reprezentativním typem </a:t>
            </a:r>
            <a:r>
              <a:rPr lang="cs-CZ" dirty="0" err="1" smtClean="0"/>
              <a:t>frézistické</a:t>
            </a:r>
            <a:r>
              <a:rPr lang="cs-CZ" dirty="0" smtClean="0"/>
              <a:t> poezie; zrýmovaný konglomerát stranických hesel a dokumentů; výchova k socialistickému vlastenectví (básně Domove líbezný, Buď, republiko, zdráva); oslava dělnické a havířské profese (Prvnímu dělníkovi, Havíři, Dříve i dnes); budovatelské nadšení (První máj, Den znárodnění)…</a:t>
            </a:r>
          </a:p>
          <a:p>
            <a:r>
              <a:rPr lang="cs-CZ" i="1" dirty="0" smtClean="0"/>
              <a:t>Slunečnice</a:t>
            </a:r>
            <a:r>
              <a:rPr lang="cs-CZ" dirty="0" smtClean="0"/>
              <a:t> (1954) – Traktorista, Horníci, Pětiletka, Brigádníci, 9. květen, Nad obrázkem presidenta</a:t>
            </a:r>
          </a:p>
          <a:p>
            <a:r>
              <a:rPr lang="cs-CZ" i="1" dirty="0" smtClean="0"/>
              <a:t>Zlatou Prahou stověžatou </a:t>
            </a:r>
            <a:r>
              <a:rPr lang="cs-CZ" dirty="0" smtClean="0"/>
              <a:t>(1956) – Pražský hrad, Karlův most…) – vyjadřování a myšlení dospělého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972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Vilém Závada (1905 – 1982)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Jdou vojáci, jdou </a:t>
            </a:r>
            <a:r>
              <a:rPr lang="cs-CZ" dirty="0" smtClean="0"/>
              <a:t>(1956)</a:t>
            </a:r>
          </a:p>
          <a:p>
            <a:r>
              <a:rPr lang="cs-CZ" i="1" dirty="0" smtClean="0"/>
              <a:t>U maminky, u tatínka </a:t>
            </a:r>
            <a:r>
              <a:rPr lang="cs-CZ" dirty="0" smtClean="0"/>
              <a:t>(1959)</a:t>
            </a:r>
          </a:p>
          <a:p>
            <a:r>
              <a:rPr lang="cs-CZ" i="1" dirty="0" smtClean="0"/>
              <a:t>Mám rád svou maminku </a:t>
            </a:r>
            <a:r>
              <a:rPr lang="cs-CZ" dirty="0" smtClean="0"/>
              <a:t>(1954)</a:t>
            </a:r>
          </a:p>
          <a:p>
            <a:r>
              <a:rPr lang="cs-CZ" i="1" dirty="0" smtClean="0"/>
              <a:t>Půjdu do mateřské školky </a:t>
            </a:r>
            <a:r>
              <a:rPr lang="cs-CZ" dirty="0" smtClean="0"/>
              <a:t>(1955)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0225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Umělecký protiklad ke kramářským písním vytvářely: </a:t>
            </a:r>
          </a:p>
          <a:p>
            <a:r>
              <a:rPr lang="cs-CZ" dirty="0" smtClean="0"/>
              <a:t>slovesný folklor (říkadla, rozpočitadla, hádanky, </a:t>
            </a:r>
            <a:r>
              <a:rPr lang="cs-CZ" dirty="0" err="1" smtClean="0"/>
              <a:t>škádlivky</a:t>
            </a:r>
            <a:r>
              <a:rPr lang="cs-CZ" dirty="0" smtClean="0"/>
              <a:t>, popěvky aj.) </a:t>
            </a:r>
          </a:p>
          <a:p>
            <a:r>
              <a:rPr lang="cs-CZ" dirty="0" smtClean="0"/>
              <a:t>básnická tvorba klasiků (neintencionální četba mládeže), zprostředkovaná školní literární výchovou (A. J. </a:t>
            </a:r>
            <a:r>
              <a:rPr lang="cs-CZ" dirty="0" err="1" smtClean="0"/>
              <a:t>Puchmajer</a:t>
            </a:r>
            <a:r>
              <a:rPr lang="cs-CZ" dirty="0" smtClean="0"/>
              <a:t>, F. L. Čelakovský, K. H. Mácha, K. J. Erben, K. H. Borovský, později V. Hálek, Jan Neruda…)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9193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Jan Noha (1908 – 1966) – </a:t>
            </a:r>
            <a:r>
              <a:rPr lang="cs-CZ" i="1" dirty="0" smtClean="0"/>
              <a:t>Mladá srdce</a:t>
            </a:r>
          </a:p>
          <a:p>
            <a:r>
              <a:rPr lang="cs-CZ" dirty="0" smtClean="0"/>
              <a:t>Jindřich </a:t>
            </a:r>
            <a:r>
              <a:rPr lang="cs-CZ" dirty="0" err="1"/>
              <a:t>Hilčr</a:t>
            </a:r>
            <a:r>
              <a:rPr lang="cs-CZ" dirty="0"/>
              <a:t> (1921</a:t>
            </a:r>
            <a:r>
              <a:rPr lang="cs-CZ" dirty="0" smtClean="0"/>
              <a:t>) - </a:t>
            </a:r>
            <a:r>
              <a:rPr lang="cs-CZ" i="1" dirty="0" smtClean="0"/>
              <a:t>Mladost</a:t>
            </a:r>
          </a:p>
          <a:p>
            <a:r>
              <a:rPr lang="cs-CZ" dirty="0" smtClean="0"/>
              <a:t>Vlastimil Maršíček (1923 – 2000) - </a:t>
            </a:r>
            <a:r>
              <a:rPr lang="cs-CZ" i="1" dirty="0" smtClean="0"/>
              <a:t>Počitadlo</a:t>
            </a:r>
            <a:endParaRPr lang="cs-CZ" i="1" dirty="0"/>
          </a:p>
        </p:txBody>
      </p:sp>
    </p:spTree>
    <p:extLst>
      <p:ext uri="{BB962C8B-B14F-4D97-AF65-F5344CB8AC3E}">
        <p14:creationId xmlns="" xmlns:p14="http://schemas.microsoft.com/office/powerpoint/2010/main" val="195644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Hrubínovská</a:t>
            </a:r>
            <a:r>
              <a:rPr lang="cs-CZ" dirty="0" smtClean="0"/>
              <a:t> linie básnické tvorby a její představitelé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Jan Čarek </a:t>
            </a:r>
          </a:p>
          <a:p>
            <a:r>
              <a:rPr lang="cs-CZ" dirty="0" smtClean="0"/>
              <a:t>František Branislav</a:t>
            </a:r>
          </a:p>
          <a:p>
            <a:r>
              <a:rPr lang="cs-CZ" dirty="0" smtClean="0"/>
              <a:t>František Nechvátal</a:t>
            </a:r>
          </a:p>
          <a:p>
            <a:r>
              <a:rPr lang="cs-CZ" dirty="0" smtClean="0"/>
              <a:t>Ladislav Stehlík</a:t>
            </a:r>
          </a:p>
          <a:p>
            <a:r>
              <a:rPr lang="cs-CZ" dirty="0" smtClean="0"/>
              <a:t>Miloslav Bureš</a:t>
            </a:r>
          </a:p>
          <a:p>
            <a:r>
              <a:rPr lang="cs-CZ" dirty="0" smtClean="0"/>
              <a:t>Oldřich Syrovátka</a:t>
            </a:r>
          </a:p>
          <a:p>
            <a:r>
              <a:rPr lang="cs-CZ" dirty="0" smtClean="0"/>
              <a:t>Přírodní lyrika, harmonizující motivy domova, rodiny, školy, přírody a venkovského dětství, citová vroucnost, strofická, veršová a rytmická pravidelnost a zpěvná dikce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7625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Jan Čarek (1898 – 1966)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Antropomorfizovaný svět dobové techniky, strojů, </a:t>
            </a:r>
            <a:r>
              <a:rPr lang="cs-CZ" dirty="0" err="1" smtClean="0"/>
              <a:t>instumentů</a:t>
            </a:r>
            <a:r>
              <a:rPr lang="cs-CZ" dirty="0" smtClean="0"/>
              <a:t>, s naučnou intencí</a:t>
            </a:r>
          </a:p>
          <a:p>
            <a:r>
              <a:rPr lang="cs-CZ" dirty="0" smtClean="0"/>
              <a:t>Ráj domova (1948)</a:t>
            </a:r>
          </a:p>
          <a:p>
            <a:r>
              <a:rPr lang="cs-CZ" dirty="0" smtClean="0"/>
              <a:t>Radost nad radost (1954)</a:t>
            </a:r>
          </a:p>
          <a:p>
            <a:r>
              <a:rPr lang="cs-CZ" dirty="0" smtClean="0"/>
              <a:t>Veselý věneček (1958)</a:t>
            </a:r>
          </a:p>
          <a:p>
            <a:r>
              <a:rPr lang="cs-CZ" dirty="0" smtClean="0"/>
              <a:t>Srdce potěšení (1958)</a:t>
            </a:r>
          </a:p>
          <a:p>
            <a:r>
              <a:rPr lang="cs-CZ" dirty="0" smtClean="0"/>
              <a:t>Kolo radovánek (1961)</a:t>
            </a:r>
          </a:p>
          <a:p>
            <a:r>
              <a:rPr lang="cs-CZ" dirty="0" smtClean="0"/>
              <a:t>Máš rád stromy (1954)</a:t>
            </a:r>
          </a:p>
          <a:p>
            <a:r>
              <a:rPr lang="cs-CZ" dirty="0" smtClean="0"/>
              <a:t>Ovoce, ovoce na naší zahrádce (1957)</a:t>
            </a:r>
          </a:p>
          <a:p>
            <a:r>
              <a:rPr lang="cs-CZ" dirty="0" smtClean="0"/>
              <a:t>Políčko, pole (1965)</a:t>
            </a:r>
          </a:p>
          <a:p>
            <a:r>
              <a:rPr lang="cs-CZ" dirty="0" smtClean="0"/>
              <a:t>Bylo – nebylo (1957)</a:t>
            </a:r>
          </a:p>
          <a:p>
            <a:r>
              <a:rPr lang="cs-CZ" dirty="0" smtClean="0"/>
              <a:t>Čarokruh (1971) – vyšel posmrtně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4671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František Branislav (1900 – 1968)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Píseň dětství (1952)</a:t>
            </a:r>
          </a:p>
          <a:p>
            <a:r>
              <a:rPr lang="cs-CZ" dirty="0" smtClean="0"/>
              <a:t>Zlatý déšť (1955)</a:t>
            </a:r>
          </a:p>
          <a:p>
            <a:r>
              <a:rPr lang="cs-CZ" dirty="0" smtClean="0"/>
              <a:t>Hliněný džbánek (1957)</a:t>
            </a:r>
          </a:p>
          <a:p>
            <a:r>
              <a:rPr lang="cs-CZ" dirty="0" smtClean="0"/>
              <a:t>Zelené roky (1959)</a:t>
            </a:r>
          </a:p>
          <a:p>
            <a:r>
              <a:rPr lang="cs-CZ" dirty="0" smtClean="0"/>
              <a:t>Slovesný folklor, říkadlo, píseň, popěvek</a:t>
            </a:r>
          </a:p>
          <a:p>
            <a:r>
              <a:rPr lang="cs-CZ" dirty="0" smtClean="0"/>
              <a:t>Převažují zvířecí motivy, objevuje se humor a vtip, těží z dětské představivosti</a:t>
            </a:r>
          </a:p>
          <a:p>
            <a:r>
              <a:rPr lang="cs-CZ" dirty="0" smtClean="0"/>
              <a:t>Naše a vaše (1960)</a:t>
            </a:r>
          </a:p>
          <a:p>
            <a:r>
              <a:rPr lang="cs-CZ" dirty="0" smtClean="0"/>
              <a:t>Přijďte k nám, muzikanti (1960)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4040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František Nechvátal (1905 – 1983)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Publikoval básně pro děti časopisecky již během protektorátu</a:t>
            </a:r>
          </a:p>
          <a:p>
            <a:r>
              <a:rPr lang="cs-CZ" dirty="0" smtClean="0"/>
              <a:t>Honza Tulipán (1948) – nepříliš povedená sbírka</a:t>
            </a:r>
          </a:p>
          <a:p>
            <a:r>
              <a:rPr lang="cs-CZ" dirty="0" smtClean="0"/>
              <a:t>Medová studánka (1948) – umělecká hodnota</a:t>
            </a:r>
          </a:p>
          <a:p>
            <a:r>
              <a:rPr lang="cs-CZ" dirty="0" smtClean="0"/>
              <a:t>Pod oblohou radovánek (1960)</a:t>
            </a:r>
          </a:p>
          <a:p>
            <a:r>
              <a:rPr lang="cs-CZ" dirty="0" smtClean="0"/>
              <a:t>Rosa, rosa, rosička (1972)</a:t>
            </a:r>
          </a:p>
          <a:p>
            <a:r>
              <a:rPr lang="cs-CZ" dirty="0" smtClean="0"/>
              <a:t>V mámině náručí (1975)</a:t>
            </a:r>
          </a:p>
          <a:p>
            <a:r>
              <a:rPr lang="cs-CZ" dirty="0" smtClean="0"/>
              <a:t>Zlatý proutek (1983)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4605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Ladislav Stehlík (1908 – 1982)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Těsné sepětí s jeho poezií pro dospělé</a:t>
            </a:r>
          </a:p>
          <a:p>
            <a:r>
              <a:rPr lang="cs-CZ" dirty="0" smtClean="0"/>
              <a:t>Od jara do zimy (1953) – říkadlové básně k Alšovým obrázkům</a:t>
            </a:r>
          </a:p>
          <a:p>
            <a:r>
              <a:rPr lang="cs-CZ" dirty="0" smtClean="0"/>
              <a:t>Alšova vlast (1953) – M. Aleš</a:t>
            </a:r>
          </a:p>
          <a:p>
            <a:r>
              <a:rPr lang="cs-CZ" dirty="0" smtClean="0"/>
              <a:t>Malý přírodopis (1956) – obrázky A. Ladové</a:t>
            </a:r>
          </a:p>
          <a:p>
            <a:r>
              <a:rPr lang="cs-CZ" dirty="0" smtClean="0"/>
              <a:t>Dětské hry (1956) – J. Lada</a:t>
            </a:r>
          </a:p>
          <a:p>
            <a:r>
              <a:rPr lang="cs-CZ" dirty="0" smtClean="0"/>
              <a:t>Zvířata a zvířátka (1976) – J. Lada</a:t>
            </a:r>
          </a:p>
          <a:p>
            <a:r>
              <a:rPr lang="cs-CZ" dirty="0" smtClean="0"/>
              <a:t>Ladovy veselé učebnice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2954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Miloslav Bureš (1909 – 1968)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Vrbová píšťalka (1949)</a:t>
            </a:r>
          </a:p>
          <a:p>
            <a:r>
              <a:rPr lang="cs-CZ" dirty="0" smtClean="0"/>
              <a:t>Otvírání studánek (1955) – zhudebněno Bohuslavem Martinů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273594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Oldřich Syrovátka (1911 – 1977)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Pojďme, děti, do cirkusu (1953)</a:t>
            </a:r>
          </a:p>
          <a:p>
            <a:r>
              <a:rPr lang="cs-CZ" dirty="0" smtClean="0"/>
              <a:t>Tvůj velký sen (1954)</a:t>
            </a:r>
          </a:p>
          <a:p>
            <a:r>
              <a:rPr lang="cs-CZ" dirty="0" smtClean="0"/>
              <a:t>Od země až nad oblaka (1954)</a:t>
            </a:r>
          </a:p>
          <a:p>
            <a:r>
              <a:rPr lang="cs-CZ" dirty="0" smtClean="0"/>
              <a:t>Zatímco ty spíš (1955)</a:t>
            </a:r>
          </a:p>
          <a:p>
            <a:r>
              <a:rPr lang="cs-CZ" dirty="0" smtClean="0"/>
              <a:t>Padej, padej deštíčku (1956)</a:t>
            </a:r>
          </a:p>
          <a:p>
            <a:r>
              <a:rPr lang="cs-CZ" dirty="0" smtClean="0"/>
              <a:t>Co děláme ve školce (1956)</a:t>
            </a:r>
          </a:p>
          <a:p>
            <a:r>
              <a:rPr lang="cs-CZ" dirty="0" smtClean="0"/>
              <a:t>Patřil k autorům – tradicionalistům</a:t>
            </a:r>
          </a:p>
          <a:p>
            <a:r>
              <a:rPr lang="cs-CZ" dirty="0" smtClean="0"/>
              <a:t>Vyhranění až v 60. letech – tvůrce veršů nonsensového typu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874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Básníci - </a:t>
            </a:r>
            <a:r>
              <a:rPr lang="cs-CZ" dirty="0" err="1" smtClean="0"/>
              <a:t>solitéři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Solitérní pozici zaujal v poúnorové poezii pro děti par excellence Jaroslav Seifert</a:t>
            </a:r>
          </a:p>
          <a:p>
            <a:r>
              <a:rPr lang="cs-CZ" dirty="0" smtClean="0"/>
              <a:t>JAROSLAV SEIFERT</a:t>
            </a:r>
          </a:p>
          <a:p>
            <a:r>
              <a:rPr lang="cs-CZ" dirty="0" smtClean="0"/>
              <a:t>Prošel složitým tvůrčím vývojem</a:t>
            </a:r>
          </a:p>
          <a:p>
            <a:r>
              <a:rPr lang="cs-CZ" dirty="0" smtClean="0"/>
              <a:t>Poč. 20. let – proletářská poezie, 30. léta – osobitý básnický styl – nostalgické vzpomínky na dětství, domov a maminku, zásadní životní hodnoty a citové vztahy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9384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Jaroslav Seifert (1901 – 1986)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Předválečná tvorba: Jablko z klína (1933), Ruce Venušiny (1936), Jaro, sbohem (1937)</a:t>
            </a:r>
          </a:p>
          <a:p>
            <a:r>
              <a:rPr lang="cs-CZ" dirty="0" smtClean="0"/>
              <a:t>Šel malíř </a:t>
            </a:r>
            <a:r>
              <a:rPr lang="cs-CZ" dirty="0"/>
              <a:t>c</a:t>
            </a:r>
            <a:r>
              <a:rPr lang="cs-CZ" dirty="0" smtClean="0"/>
              <a:t>hutě do světa (1949), Maminka (výbor, 1955), Chlapec a hvězdy (1956)</a:t>
            </a:r>
          </a:p>
          <a:p>
            <a:r>
              <a:rPr lang="cs-CZ" dirty="0" smtClean="0"/>
              <a:t>Přimkl se k národním tradicím a klasikům výtvarného umění M. Alšovi a J. Ladovi</a:t>
            </a:r>
          </a:p>
          <a:p>
            <a:r>
              <a:rPr lang="cs-CZ" dirty="0" smtClean="0"/>
              <a:t>Koulelo se, koulelo (1948) – život jabloně (od květů přes uzrání a sklizeň plodů až po její zimní spánek) – paralela životního cyklu a dětského věku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8375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Inspirace v lidovém básnictví  (30. a 40. léta 19. století)</a:t>
            </a:r>
          </a:p>
          <a:p>
            <a:r>
              <a:rPr lang="cs-CZ" dirty="0" smtClean="0"/>
              <a:t>Literárně vytříbenější dětská ohlasová poezie </a:t>
            </a:r>
          </a:p>
          <a:p>
            <a:r>
              <a:rPr lang="cs-CZ" dirty="0" smtClean="0"/>
              <a:t>K. A. Vinařický, J. F. Šumavský, F. Doucha</a:t>
            </a:r>
          </a:p>
          <a:p>
            <a:r>
              <a:rPr lang="cs-CZ" dirty="0" smtClean="0"/>
              <a:t>K. A. Vinařický (Tluče bubeníček, Píseň o nedbalém žáku = Ivánku náš)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9580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Jaroslav Seifert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Chlapec a hvězdy – přibližuje dávno uplynulý svět venkovského dětství; inspiraci našel v typicky českých , lidových, lyrických i humorných obrázcích J. Lady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0044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Vladimír Holan (1905 – 1980)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r. 1955 vyšla jediná sbírka pro dětské čtenáře – Bajaja</a:t>
            </a:r>
          </a:p>
          <a:p>
            <a:r>
              <a:rPr lang="cs-CZ" dirty="0" smtClean="0"/>
              <a:t>Inspirace B. Němcovou (Princ Bajaja)</a:t>
            </a:r>
          </a:p>
          <a:p>
            <a:r>
              <a:rPr lang="cs-CZ" dirty="0" smtClean="0"/>
              <a:t>Sbírka vznikla v nejtěžších obdobích Holanova života: Bajaja opouští svůj hrad / Holan ztratil možnost tvořit a publikovat</a:t>
            </a:r>
          </a:p>
          <a:p>
            <a:r>
              <a:rPr lang="cs-CZ" dirty="0" smtClean="0"/>
              <a:t>Jeho verše vznikly z láskyplného otcovského vztahu k jeho pětileté dcerce (mentálně postižená dcera Kateřina)</a:t>
            </a:r>
          </a:p>
          <a:p>
            <a:r>
              <a:rPr lang="cs-CZ" dirty="0" smtClean="0"/>
              <a:t>Integrující prvek celé sbírky: Lyrická hrdinka Káťa spolu se svým tátou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1792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pol. 50. 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Ladislav Dvořák (1920 – 1983)</a:t>
            </a:r>
          </a:p>
          <a:p>
            <a:r>
              <a:rPr lang="cs-CZ" dirty="0" smtClean="0"/>
              <a:t>Barunčina babička (1958) – ovlivněno tvorbou B. Němcové</a:t>
            </a:r>
          </a:p>
          <a:p>
            <a:r>
              <a:rPr lang="cs-CZ" dirty="0" smtClean="0"/>
              <a:t>Po únoru 1948 se z něj stal jeden z nejvíce politicky diskriminovaných autorů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8039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Tvůrci nové poetiky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Člen básnické Skupiny 42  - Josef Kainar (1917 – 1971)</a:t>
            </a:r>
          </a:p>
          <a:p>
            <a:r>
              <a:rPr lang="cs-CZ" dirty="0" smtClean="0"/>
              <a:t>Říkadla (1948) – Kainar opouští sládkovsko-</a:t>
            </a:r>
            <a:r>
              <a:rPr lang="cs-CZ" dirty="0" err="1" smtClean="0"/>
              <a:t>hrubínovskou</a:t>
            </a:r>
            <a:r>
              <a:rPr lang="cs-CZ" dirty="0" smtClean="0"/>
              <a:t> poetiku, rezignuje na její tematické kompoziční a výrazové charakteristiky a vytváří si vlastní představu poetična (civilnost, každodennost a městské prostředí)</a:t>
            </a:r>
          </a:p>
          <a:p>
            <a:r>
              <a:rPr lang="cs-CZ" dirty="0" smtClean="0"/>
              <a:t>Noví lyričtí hrdinové (Holič, Pytlák, Kominík, Zloději)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6090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Zdeněk </a:t>
            </a:r>
            <a:r>
              <a:rPr lang="cs-CZ" dirty="0" err="1" smtClean="0"/>
              <a:t>Kriebel</a:t>
            </a:r>
            <a:r>
              <a:rPr lang="cs-CZ" dirty="0" smtClean="0"/>
              <a:t> (1911 – 1989)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Píšťalička (1955)</a:t>
            </a:r>
          </a:p>
          <a:p>
            <a:r>
              <a:rPr lang="cs-CZ" dirty="0" smtClean="0"/>
              <a:t>Ptám se, ptám se, pampeliško (1959) – osobité moderní prvky</a:t>
            </a:r>
          </a:p>
          <a:p>
            <a:r>
              <a:rPr lang="cs-CZ" dirty="0" err="1" smtClean="0"/>
              <a:t>Stradivarky</a:t>
            </a:r>
            <a:r>
              <a:rPr lang="cs-CZ" dirty="0" smtClean="0"/>
              <a:t> z </a:t>
            </a:r>
            <a:r>
              <a:rPr lang="cs-CZ" dirty="0" err="1" smtClean="0"/>
              <a:t>neoru</a:t>
            </a:r>
            <a:endParaRPr lang="cs-CZ" dirty="0" smtClean="0"/>
          </a:p>
          <a:p>
            <a:r>
              <a:rPr lang="cs-CZ" dirty="0" smtClean="0"/>
              <a:t>Co dělá v parku sluníčko</a:t>
            </a:r>
          </a:p>
          <a:p>
            <a:r>
              <a:rPr lang="cs-CZ" dirty="0" smtClean="0"/>
              <a:t>Originální obraznost; návaznost na avantgardu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0121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Zlatý věk dětské poezie šedesátých 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Liberalizace společenského života a kulturně politického klimatu</a:t>
            </a:r>
          </a:p>
          <a:p>
            <a:r>
              <a:rPr lang="cs-CZ" dirty="0" smtClean="0"/>
              <a:t>Dětské básnictví se rozrůstá do mnohotvárnosti </a:t>
            </a:r>
          </a:p>
          <a:p>
            <a:r>
              <a:rPr lang="cs-CZ" dirty="0" smtClean="0"/>
              <a:t>Profil dětské poezie 60. let určovala poetika F. Hrubína a J. Čarka (</a:t>
            </a:r>
            <a:r>
              <a:rPr lang="cs-CZ" dirty="0" err="1" smtClean="0"/>
              <a:t>hrubínovsko-čarkovská</a:t>
            </a:r>
            <a:r>
              <a:rPr lang="cs-CZ" dirty="0" smtClean="0"/>
              <a:t> linie): F. Nechvátal: Pod oblohou radovánek; J. Noha: Pohlednice, Duhové barvy, Všechny oči; J. V. Svoboda: Papírová lodička; F. Branislav: Polní růžičky)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4284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Jindřich </a:t>
            </a:r>
            <a:r>
              <a:rPr lang="cs-CZ" dirty="0" err="1" smtClean="0"/>
              <a:t>Hilčr</a:t>
            </a:r>
            <a:r>
              <a:rPr lang="cs-CZ" dirty="0" smtClean="0"/>
              <a:t> (1921 – 2003)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Hrací skříňka (1963) - průměrná</a:t>
            </a:r>
          </a:p>
          <a:p>
            <a:r>
              <a:rPr lang="cs-CZ" dirty="0" smtClean="0"/>
              <a:t>Hra pro pět prstů (1964) – znatelné básníkovo zrání a talent</a:t>
            </a:r>
          </a:p>
          <a:p>
            <a:r>
              <a:rPr lang="cs-CZ" dirty="0" smtClean="0"/>
              <a:t>Sbírka: U maminky, u tatínka (1968)</a:t>
            </a:r>
          </a:p>
          <a:p>
            <a:r>
              <a:rPr lang="cs-CZ" dirty="0" smtClean="0"/>
              <a:t>poezie sládkovského typu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3883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70. LÉTA 20.STOLETÍ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přelomu 60. a 70. let se ovšem zdálo, že nová vlna poezie pro děti po událostech srpna 1968 u nás vyčerpala své možnosti.</a:t>
            </a:r>
          </a:p>
          <a:p>
            <a:r>
              <a:rPr lang="cs-CZ" dirty="0"/>
              <a:t>P. </a:t>
            </a:r>
            <a:r>
              <a:rPr lang="cs-CZ" dirty="0" err="1"/>
              <a:t>Šrut</a:t>
            </a:r>
            <a:r>
              <a:rPr lang="cs-CZ" dirty="0"/>
              <a:t>, J. Brukner, J. Kolář, L. Dvořák, K. </a:t>
            </a:r>
            <a:r>
              <a:rPr lang="cs-CZ" dirty="0" err="1"/>
              <a:t>Šiktanc</a:t>
            </a:r>
            <a:r>
              <a:rPr lang="cs-CZ" dirty="0"/>
              <a:t>, J. Hiršal, B. Grögerová, I. Štuka – nuceně se odmlčeli</a:t>
            </a:r>
          </a:p>
          <a:p>
            <a:r>
              <a:rPr lang="cs-CZ" dirty="0"/>
              <a:t>Vycházeli především reedice (I. Blatný a J. Zahradníček)</a:t>
            </a:r>
          </a:p>
          <a:p>
            <a:r>
              <a:rPr lang="cs-CZ" dirty="0"/>
              <a:t>Neoficiální a exilová tvorba pro děti – časopis </a:t>
            </a:r>
            <a:r>
              <a:rPr lang="cs-CZ" i="1" dirty="0"/>
              <a:t>Sluníčko</a:t>
            </a:r>
            <a:r>
              <a:rPr lang="cs-CZ" dirty="0"/>
              <a:t> a Mateřídouška (J. Vodňanský a E. Frynta)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970042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POKRAČUJÍCÍ TVORBA GENERACE 70. A 80.LET 20.STOL.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J. Žáček, M. Černík, P. </a:t>
            </a:r>
            <a:r>
              <a:rPr lang="cs-CZ" dirty="0" err="1"/>
              <a:t>Šrut</a:t>
            </a:r>
            <a:r>
              <a:rPr lang="cs-CZ" dirty="0"/>
              <a:t> (</a:t>
            </a:r>
            <a:r>
              <a:rPr lang="cs-CZ" i="1" dirty="0"/>
              <a:t>Velký </a:t>
            </a:r>
            <a:r>
              <a:rPr lang="cs-CZ" i="1" dirty="0" err="1"/>
              <a:t>Tůdle</a:t>
            </a:r>
            <a:r>
              <a:rPr lang="cs-CZ" i="1" dirty="0"/>
              <a:t>, Příšerky a </a:t>
            </a:r>
            <a:r>
              <a:rPr lang="cs-CZ" i="1" dirty="0" err="1"/>
              <a:t>Příšeři</a:t>
            </a:r>
            <a:r>
              <a:rPr lang="cs-CZ" i="1" dirty="0"/>
              <a:t>, báseň o </a:t>
            </a:r>
            <a:r>
              <a:rPr lang="cs-CZ" i="1" dirty="0" err="1"/>
              <a:t>Lichožroutech</a:t>
            </a:r>
            <a:r>
              <a:rPr lang="cs-CZ" dirty="0"/>
              <a:t>)</a:t>
            </a:r>
          </a:p>
          <a:p>
            <a:r>
              <a:rPr lang="cs-CZ" dirty="0"/>
              <a:t>J. Havel, M. Kratochvíl, J. Vodňanský, J. Dědeček</a:t>
            </a:r>
          </a:p>
          <a:p>
            <a:r>
              <a:rPr lang="cs-CZ" dirty="0" smtClean="0"/>
              <a:t>Opakování témat</a:t>
            </a: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2914109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KNIŽNÍ DEBUTY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konci 90.let – stagnace poezie pro děti</a:t>
            </a:r>
          </a:p>
          <a:p>
            <a:r>
              <a:rPr lang="cs-CZ" dirty="0"/>
              <a:t>Oživení – J. </a:t>
            </a:r>
            <a:r>
              <a:rPr lang="cs-CZ" dirty="0" err="1"/>
              <a:t>Weinberger</a:t>
            </a:r>
            <a:r>
              <a:rPr lang="cs-CZ" dirty="0"/>
              <a:t> (</a:t>
            </a:r>
            <a:r>
              <a:rPr lang="cs-CZ" i="1" dirty="0"/>
              <a:t>Povídá pondělí úterku</a:t>
            </a:r>
            <a:r>
              <a:rPr lang="cs-CZ" dirty="0"/>
              <a:t>, </a:t>
            </a:r>
            <a:r>
              <a:rPr lang="cs-CZ" i="1" dirty="0"/>
              <a:t>Kroky po krách</a:t>
            </a:r>
            <a:r>
              <a:rPr lang="cs-CZ" dirty="0"/>
              <a:t>)</a:t>
            </a:r>
          </a:p>
          <a:p>
            <a:r>
              <a:rPr lang="cs-CZ" dirty="0"/>
              <a:t>Začátek 90.let – poezie pro děti zdrsněla</a:t>
            </a:r>
          </a:p>
          <a:p>
            <a:r>
              <a:rPr lang="cs-CZ" dirty="0"/>
              <a:t>Radek Malý – tvoří přímo intencionální lit. pro děti</a:t>
            </a:r>
          </a:p>
          <a:p>
            <a:r>
              <a:rPr lang="cs-CZ" dirty="0"/>
              <a:t>Petr Nikl – neměl původně záměr psát poezii pro děti (</a:t>
            </a:r>
            <a:r>
              <a:rPr lang="cs-CZ" i="1" dirty="0"/>
              <a:t>Přes hádky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632495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Umělecká autorská poezie (80. a 90. léta 19. stol.)</a:t>
            </a:r>
          </a:p>
          <a:p>
            <a:r>
              <a:rPr lang="cs-CZ" dirty="0" smtClean="0"/>
              <a:t>J. V. Sládek, K. V. Rais, J. Kožíšek</a:t>
            </a:r>
          </a:p>
          <a:p>
            <a:r>
              <a:rPr lang="cs-CZ" dirty="0" smtClean="0"/>
              <a:t>Priorita estetické funkce, využití lidové slovesnosti, chápavý přístup k dětskému </a:t>
            </a:r>
            <a:r>
              <a:rPr lang="cs-CZ" dirty="0" smtClean="0"/>
              <a:t>adres., </a:t>
            </a:r>
            <a:r>
              <a:rPr lang="cs-CZ" dirty="0" smtClean="0"/>
              <a:t>poznání a pochopení ontogenetického vývoje, vlastenectví a národně-výchovné intence (R-U </a:t>
            </a:r>
            <a:r>
              <a:rPr lang="cs-CZ" dirty="0"/>
              <a:t>=</a:t>
            </a:r>
            <a:r>
              <a:rPr lang="cs-CZ" dirty="0" smtClean="0"/>
              <a:t> germanizace)</a:t>
            </a:r>
          </a:p>
          <a:p>
            <a:r>
              <a:rPr lang="cs-CZ" dirty="0" smtClean="0"/>
              <a:t>Harmonizující a expresivní motivy rodiny, domova, venkova a přírody; hodnotový svět dítěte; přírodní dění a zemědělské práce v jednotlivých ročních obdobích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5947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POEZIE PRO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Soustředěnost na životní situace blízké dětem (J. </a:t>
            </a:r>
            <a:r>
              <a:rPr lang="cs-CZ" dirty="0" err="1"/>
              <a:t>Salaquardová</a:t>
            </a:r>
            <a:r>
              <a:rPr lang="cs-CZ" dirty="0"/>
              <a:t>)</a:t>
            </a:r>
          </a:p>
          <a:p>
            <a:r>
              <a:rPr lang="cs-CZ" dirty="0"/>
              <a:t>Příroda jako trvalý inspirační zdroj (D. Mrázková, P. Maděra)</a:t>
            </a:r>
          </a:p>
          <a:p>
            <a:r>
              <a:rPr lang="cs-CZ" dirty="0"/>
              <a:t>Hravost a nonsensová poetika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559541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 NEZÁVAZNÉ HRY K ZÁBAVNÉ DIDAXI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Daniela Fischerová (</a:t>
            </a:r>
            <a:r>
              <a:rPr lang="cs-CZ" i="1" dirty="0"/>
              <a:t>Milion melounů</a:t>
            </a:r>
            <a:r>
              <a:rPr lang="cs-CZ" dirty="0"/>
              <a:t>)</a:t>
            </a:r>
          </a:p>
          <a:p>
            <a:r>
              <a:rPr lang="cs-CZ" dirty="0"/>
              <a:t>Radek Malý (</a:t>
            </a:r>
            <a:r>
              <a:rPr lang="cs-CZ" i="1" dirty="0"/>
              <a:t>Kam až smí smích, Lahůdky</a:t>
            </a:r>
            <a:r>
              <a:rPr lang="cs-CZ" dirty="0"/>
              <a:t>)</a:t>
            </a:r>
          </a:p>
          <a:p>
            <a:r>
              <a:rPr lang="cs-CZ" dirty="0"/>
              <a:t>Pavel Maděra (</a:t>
            </a:r>
            <a:r>
              <a:rPr lang="cs-CZ" i="1" dirty="0" err="1"/>
              <a:t>Houbeles</a:t>
            </a:r>
            <a:r>
              <a:rPr lang="cs-CZ" i="1" dirty="0"/>
              <a:t> Pictus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3646718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LYRICKÉ TENDENCE </a:t>
            </a:r>
            <a:r>
              <a:rPr lang="cs-CZ" sz="3600" dirty="0"/>
              <a:t>V ČESKÉ POEZII PRO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Radek Malý (</a:t>
            </a:r>
            <a:r>
              <a:rPr lang="cs-CZ" i="1" dirty="0"/>
              <a:t>Listonoš a vítr, Moře slané vody</a:t>
            </a:r>
            <a:r>
              <a:rPr lang="cs-CZ" dirty="0"/>
              <a:t>)</a:t>
            </a:r>
          </a:p>
          <a:p>
            <a:r>
              <a:rPr lang="cs-CZ" dirty="0"/>
              <a:t>Daisy Mrázková (</a:t>
            </a:r>
            <a:r>
              <a:rPr lang="cs-CZ" i="1" dirty="0"/>
              <a:t>Písně mravenčí chůvy</a:t>
            </a:r>
            <a:r>
              <a:rPr lang="cs-CZ" dirty="0"/>
              <a:t>) – měla je </a:t>
            </a:r>
            <a:r>
              <a:rPr lang="cs-CZ" dirty="0" smtClean="0"/>
              <a:t>napsané </a:t>
            </a:r>
            <a:r>
              <a:rPr lang="cs-CZ" dirty="0"/>
              <a:t>už v 60. letech, doplnila a vydala až v r. 2009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874321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POKRAČOVÁNÍ V NÁVAZNOSTI NA TRADICE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to současná poezie pro děti</a:t>
            </a:r>
          </a:p>
          <a:p>
            <a:r>
              <a:rPr lang="cs-CZ" dirty="0"/>
              <a:t>Tzv. zpívaná poezie pro děti (Z. Svěrák, J. Vodňanský, J. Nohavica)</a:t>
            </a:r>
          </a:p>
          <a:p>
            <a:r>
              <a:rPr lang="cs-CZ" dirty="0"/>
              <a:t>Návraty k tradičním hodnotám v antologiích (F. Hrubín)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99413114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EDICE V NÁVAZNOSTI NA TRADICE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Petr Šrámek – editor (</a:t>
            </a:r>
            <a:r>
              <a:rPr lang="cs-CZ" i="1" dirty="0"/>
              <a:t>Nebe – peklo – ráj</a:t>
            </a:r>
            <a:r>
              <a:rPr lang="cs-CZ" dirty="0"/>
              <a:t>; </a:t>
            </a:r>
            <a:r>
              <a:rPr lang="cs-CZ" i="1" dirty="0"/>
              <a:t>Tyglík české poezie pro děti 20. stol.; Hrábky, drápky, odpadky; Krasohled české poezie pro děti)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521739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Doporučená 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Čeňková, J. </a:t>
            </a:r>
            <a:r>
              <a:rPr lang="cs-CZ" i="1" dirty="0"/>
              <a:t>Vývoj literatury pro děti a mládež a její žánrové struktury.</a:t>
            </a:r>
            <a:r>
              <a:rPr lang="cs-CZ" dirty="0"/>
              <a:t> Praha: Portál 2006, s. 49-86</a:t>
            </a:r>
          </a:p>
          <a:p>
            <a:r>
              <a:rPr lang="cs-CZ" dirty="0"/>
              <a:t>Urbanová, S. </a:t>
            </a:r>
            <a:r>
              <a:rPr lang="cs-CZ" i="1" dirty="0"/>
              <a:t>Metamorfózy dětské literatury</a:t>
            </a:r>
            <a:r>
              <a:rPr lang="cs-CZ" dirty="0"/>
              <a:t>. Olomouc: </a:t>
            </a:r>
            <a:r>
              <a:rPr lang="cs-CZ" dirty="0" err="1"/>
              <a:t>Votobia</a:t>
            </a:r>
            <a:r>
              <a:rPr lang="cs-CZ" dirty="0"/>
              <a:t>, 1999. s. 9 - 60, 78 – </a:t>
            </a:r>
            <a:r>
              <a:rPr lang="cs-CZ" dirty="0" smtClean="0"/>
              <a:t>94</a:t>
            </a:r>
          </a:p>
          <a:p>
            <a:r>
              <a:rPr lang="cs-CZ" dirty="0" smtClean="0"/>
              <a:t>Toman, J. Kon</a:t>
            </a:r>
            <a:r>
              <a:rPr lang="cs-CZ" i="1" dirty="0" smtClean="0"/>
              <a:t>stanty a proměny moderní české poezie pro děti. </a:t>
            </a:r>
            <a:r>
              <a:rPr lang="cs-CZ" dirty="0" smtClean="0"/>
              <a:t>Vlastimil Johanus Tiskárna, 2008. 270 s.</a:t>
            </a:r>
          </a:p>
          <a:p>
            <a:r>
              <a:rPr lang="cs-CZ" dirty="0" smtClean="0"/>
              <a:t>Sieglová, N. </a:t>
            </a:r>
            <a:r>
              <a:rPr lang="cs-CZ" i="1" dirty="0" smtClean="0"/>
              <a:t>Nástin dějin literatury pro mládež a četby mládeže druhé poloviny 19.století</a:t>
            </a:r>
            <a:r>
              <a:rPr lang="cs-CZ" dirty="0" smtClean="0"/>
              <a:t>. Brno: SPN, 1991. </a:t>
            </a:r>
          </a:p>
          <a:p>
            <a:r>
              <a:rPr lang="cs-CZ" dirty="0" smtClean="0"/>
              <a:t>Sieglová, N. </a:t>
            </a:r>
            <a:r>
              <a:rPr lang="cs-CZ" i="1" dirty="0" smtClean="0"/>
              <a:t>Literatura pro mládež a četba mládeže od devadesátých let 19. století do první světové války</a:t>
            </a:r>
            <a:r>
              <a:rPr lang="cs-CZ" dirty="0" smtClean="0"/>
              <a:t>. Praha: SPN. 1990.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22974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Josef Václav Sládek (1845 – 1912)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Sbírky: </a:t>
            </a:r>
            <a:r>
              <a:rPr lang="cs-CZ" i="1" dirty="0" smtClean="0"/>
              <a:t>Zlatý máj </a:t>
            </a:r>
            <a:r>
              <a:rPr lang="cs-CZ" dirty="0" smtClean="0"/>
              <a:t>(1887), </a:t>
            </a:r>
            <a:r>
              <a:rPr lang="cs-CZ" i="1" dirty="0" smtClean="0"/>
              <a:t>Zvony a zvonky </a:t>
            </a:r>
            <a:r>
              <a:rPr lang="cs-CZ" dirty="0" smtClean="0"/>
              <a:t>(1894), </a:t>
            </a:r>
            <a:r>
              <a:rPr lang="cs-CZ" i="1" dirty="0" smtClean="0"/>
              <a:t>Skřivánčí písně </a:t>
            </a:r>
            <a:r>
              <a:rPr lang="cs-CZ" dirty="0" smtClean="0"/>
              <a:t>(1888)</a:t>
            </a:r>
          </a:p>
          <a:p>
            <a:r>
              <a:rPr lang="cs-CZ" i="1" dirty="0" smtClean="0"/>
              <a:t>Dětem, Nejmenším, Zlaté slunce, bílý den, Planá růže, vonný květ</a:t>
            </a:r>
            <a:endParaRPr lang="cs-CZ" i="1" dirty="0"/>
          </a:p>
        </p:txBody>
      </p:sp>
    </p:spTree>
    <p:extLst>
      <p:ext uri="{BB962C8B-B14F-4D97-AF65-F5344CB8AC3E}">
        <p14:creationId xmlns="" xmlns:p14="http://schemas.microsoft.com/office/powerpoint/2010/main" val="264072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Josef Kožíšek (1861 – 1933)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Na výsluní, Ráno, Pohádka lesa, Sedmikrásky</a:t>
            </a:r>
            <a:endParaRPr lang="cs-CZ" i="1" dirty="0"/>
          </a:p>
        </p:txBody>
      </p:sp>
    </p:spTree>
    <p:extLst>
      <p:ext uri="{BB962C8B-B14F-4D97-AF65-F5344CB8AC3E}">
        <p14:creationId xmlns="" xmlns:p14="http://schemas.microsoft.com/office/powerpoint/2010/main" val="404427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Karel Václav Rais (1859 – 1926)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Cestička k domovu, Zvířátka a lidé</a:t>
            </a:r>
            <a:endParaRPr lang="cs-CZ" i="1" dirty="0"/>
          </a:p>
        </p:txBody>
      </p:sp>
    </p:spTree>
    <p:extLst>
      <p:ext uri="{BB962C8B-B14F-4D97-AF65-F5344CB8AC3E}">
        <p14:creationId xmlns="" xmlns:p14="http://schemas.microsoft.com/office/powerpoint/2010/main" val="394598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 poč. 20. stol. </a:t>
            </a:r>
            <a:r>
              <a:rPr lang="cs-CZ" dirty="0"/>
              <a:t>d</a:t>
            </a:r>
            <a:r>
              <a:rPr lang="cs-CZ" dirty="0" smtClean="0"/>
              <a:t>o konce 1. svět. </a:t>
            </a:r>
            <a:r>
              <a:rPr lang="cs-CZ" dirty="0"/>
              <a:t>v</a:t>
            </a:r>
            <a:r>
              <a:rPr lang="cs-CZ" dirty="0" smtClean="0"/>
              <a:t>álky procházela česká poezie pro děti permanentní krizí</a:t>
            </a:r>
          </a:p>
          <a:p>
            <a:r>
              <a:rPr lang="cs-CZ" dirty="0" smtClean="0"/>
              <a:t>V meziválečném období se stagnace ještě prohloubila</a:t>
            </a:r>
          </a:p>
          <a:p>
            <a:r>
              <a:rPr lang="cs-CZ" dirty="0" smtClean="0"/>
              <a:t>Banální témata a motivy, deformovaný obraz lyrického hrdiny, příležitostné komerční rýmovánky</a:t>
            </a:r>
          </a:p>
          <a:p>
            <a:r>
              <a:rPr lang="cs-CZ" dirty="0" smtClean="0"/>
              <a:t>Vytracení uměleckosti (pouze reedice J. V. Sládka, J. Kožíška a K. V. Raise)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131808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513</TotalTime>
  <Words>2818</Words>
  <Application>Microsoft Office PowerPoint</Application>
  <PresentationFormat>Předvádění na obrazovce (4:3)</PresentationFormat>
  <Paragraphs>266</Paragraphs>
  <Slides>55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56" baseType="lpstr">
      <vt:lpstr>Tok</vt:lpstr>
      <vt:lpstr>Poezie pro děti a mládež</vt:lpstr>
      <vt:lpstr>VÝVOJOVÉ KONTURY DĚTSKÉ POEZIE OD POČÁTKŮ DO ROKU 1945</vt:lpstr>
      <vt:lpstr>Snímek 3</vt:lpstr>
      <vt:lpstr>Snímek 4</vt:lpstr>
      <vt:lpstr>Snímek 5</vt:lpstr>
      <vt:lpstr>Josef Václav Sládek (1845 – 1912)</vt:lpstr>
      <vt:lpstr>Josef Kožíšek (1861 – 1933)</vt:lpstr>
      <vt:lpstr>Karel Václav Rais (1859 – 1926)</vt:lpstr>
      <vt:lpstr>Snímek 9</vt:lpstr>
      <vt:lpstr>Snímek 10</vt:lpstr>
      <vt:lpstr>Vítězslav Nezval (1900 – 1958) </vt:lpstr>
      <vt:lpstr>František Halas (1901 – 1949)</vt:lpstr>
      <vt:lpstr>František Hrubín (1910 – 1971)</vt:lpstr>
      <vt:lpstr>František Hrubín</vt:lpstr>
      <vt:lpstr>Snímek 15</vt:lpstr>
      <vt:lpstr>POEZIE PRO DĚTI V PRVNÍM POVÁLEČNÉM TŘÍLETÍ</vt:lpstr>
      <vt:lpstr>František Hrubín</vt:lpstr>
      <vt:lpstr>František Hrubín</vt:lpstr>
      <vt:lpstr>Chvíli doma, chvíli venku</vt:lpstr>
      <vt:lpstr>říkadlové leporelo Měsíce</vt:lpstr>
      <vt:lpstr>Jak se chytá sluníčko (1947)</vt:lpstr>
      <vt:lpstr>Ivan Blatný (1919 – 1990)</vt:lpstr>
      <vt:lpstr>Jan Zahradníček (1905 – 1960)</vt:lpstr>
      <vt:lpstr>Období: 1945-1948 </vt:lpstr>
      <vt:lpstr>Snímek 25</vt:lpstr>
      <vt:lpstr>Dětská poezie v letech 1948 - 1960</vt:lpstr>
      <vt:lpstr>Témata </vt:lpstr>
      <vt:lpstr>Jan Alda (1901 – 1970)</vt:lpstr>
      <vt:lpstr>Vilém Závada (1905 – 1982)</vt:lpstr>
      <vt:lpstr>Snímek 30</vt:lpstr>
      <vt:lpstr>Hrubínovská linie básnické tvorby a její představitelé</vt:lpstr>
      <vt:lpstr>Jan Čarek (1898 – 1966)</vt:lpstr>
      <vt:lpstr>František Branislav (1900 – 1968)</vt:lpstr>
      <vt:lpstr>František Nechvátal (1905 – 1983)</vt:lpstr>
      <vt:lpstr>Ladislav Stehlík (1908 – 1982)</vt:lpstr>
      <vt:lpstr>Miloslav Bureš (1909 – 1968)</vt:lpstr>
      <vt:lpstr>Oldřich Syrovátka (1911 – 1977)</vt:lpstr>
      <vt:lpstr>Básníci - solitéři</vt:lpstr>
      <vt:lpstr>Jaroslav Seifert (1901 – 1986)</vt:lpstr>
      <vt:lpstr>Jaroslav Seifert</vt:lpstr>
      <vt:lpstr>Vladimír Holan (1905 – 1980)</vt:lpstr>
      <vt:lpstr>2. pol. 50. let</vt:lpstr>
      <vt:lpstr>Tvůrci nové poetiky</vt:lpstr>
      <vt:lpstr>Zdeněk Kriebel (1911 – 1989)</vt:lpstr>
      <vt:lpstr>Zlatý věk dětské poezie šedesátých let</vt:lpstr>
      <vt:lpstr>Jindřich Hilčr (1921 – 2003)</vt:lpstr>
      <vt:lpstr>70. LÉTA 20.STOLETÍ</vt:lpstr>
      <vt:lpstr>POKRAČUJÍCÍ TVORBA GENERACE 70. A 80.LET 20.STOL.</vt:lpstr>
      <vt:lpstr>KNIŽNÍ DEBUTY</vt:lpstr>
      <vt:lpstr>SOUČASNÁ POEZIE PRO DĚTI</vt:lpstr>
      <vt:lpstr>OD NEZÁVAZNÉ HRY K ZÁBAVNÉ DIDAXI</vt:lpstr>
      <vt:lpstr>LYRICKÉ TENDENCE V ČESKÉ POEZII PRO DĚTI</vt:lpstr>
      <vt:lpstr>POKRAČOVÁNÍ V NÁVAZNOSTI NA TRADICE</vt:lpstr>
      <vt:lpstr>EDICE V NÁVAZNOSTI NA TRADICE</vt:lpstr>
      <vt:lpstr>Doporučená literatura: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Poezie pro děti a mládež</dc:title>
  <dc:creator>Windows User</dc:creator>
  <cp:lastModifiedBy>Ondrej</cp:lastModifiedBy>
  <cp:revision>32</cp:revision>
  <dcterms:created xsi:type="dcterms:W3CDTF">2015-03-27T13:03:04Z</dcterms:created>
  <dcterms:modified xsi:type="dcterms:W3CDTF">2015-05-19T22:26:20Z</dcterms:modified>
</cp:coreProperties>
</file>