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70" r:id="rId6"/>
    <p:sldId id="260" r:id="rId7"/>
    <p:sldId id="262" r:id="rId8"/>
    <p:sldId id="264" r:id="rId9"/>
    <p:sldId id="272" r:id="rId10"/>
    <p:sldId id="265" r:id="rId11"/>
    <p:sldId id="273" r:id="rId12"/>
    <p:sldId id="269" r:id="rId13"/>
    <p:sldId id="266" r:id="rId14"/>
    <p:sldId id="275" r:id="rId15"/>
    <p:sldId id="274" r:id="rId16"/>
    <p:sldId id="263" r:id="rId17"/>
    <p:sldId id="268" r:id="rId18"/>
    <p:sldId id="277" r:id="rId19"/>
    <p:sldId id="278" r:id="rId20"/>
    <p:sldId id="271" r:id="rId21"/>
    <p:sldId id="279" r:id="rId22"/>
    <p:sldId id="280"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20.5.2015</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20.5.2015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20.5.2015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20.5.2015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2481B-5154-415F-B752-558547769AA3}" type="datetimeFigureOut">
              <a:rPr lang="cs-CZ" smtClean="0"/>
              <a:pPr/>
              <a:t>20.5.2015</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264769-77EF-4CD0-90DE-F7D7F2D423C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s.muni.cz/th/174277/pedf_b/bakalarka_--_komplet.pdf" TargetMode="External"/><Relationship Id="rId2" Type="http://schemas.openxmlformats.org/officeDocument/2006/relationships/hyperlink" Target="http://theses.cz/id/mqn0pa/autorska_pohadka_v_soucasne_ceske_literature_pro_deti.pdf" TargetMode="External"/><Relationship Id="rId1" Type="http://schemas.openxmlformats.org/officeDocument/2006/relationships/slideLayout" Target="../slideLayouts/slideLayout2.xml"/><Relationship Id="rId4" Type="http://schemas.openxmlformats.org/officeDocument/2006/relationships/hyperlink" Target="http://www.pavelcech.wz.cz/aknih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88640"/>
            <a:ext cx="9144000" cy="4608511"/>
          </a:xfrm>
        </p:spPr>
        <p:txBody>
          <a:bodyPr>
            <a:normAutofit/>
          </a:bodyPr>
          <a:lstStyle/>
          <a:p>
            <a:r>
              <a:rPr lang="cs-CZ" sz="6000" b="1" dirty="0" smtClean="0"/>
              <a:t>Autorská pohádka</a:t>
            </a:r>
            <a:br>
              <a:rPr lang="cs-CZ" sz="6000" b="1" dirty="0" smtClean="0"/>
            </a:br>
            <a:r>
              <a:rPr lang="cs-CZ" sz="6000" b="1" dirty="0"/>
              <a:t/>
            </a:r>
            <a:br>
              <a:rPr lang="cs-CZ" sz="6000" b="1" dirty="0"/>
            </a:br>
            <a:r>
              <a:rPr lang="cs-CZ" dirty="0" smtClean="0">
                <a:solidFill>
                  <a:srgbClr val="0070C0"/>
                </a:solidFill>
              </a:rPr>
              <a:t>Pestrost typů AP v současné literatuře</a:t>
            </a:r>
            <a:br>
              <a:rPr lang="cs-CZ" dirty="0" smtClean="0">
                <a:solidFill>
                  <a:srgbClr val="0070C0"/>
                </a:solidFill>
              </a:rPr>
            </a:br>
            <a:r>
              <a:rPr lang="cs-CZ" dirty="0" smtClean="0">
                <a:solidFill>
                  <a:srgbClr val="0070C0"/>
                </a:solidFill>
              </a:rPr>
              <a:t>(1990-2014)</a:t>
            </a:r>
            <a:endParaRPr lang="cs-CZ" dirty="0">
              <a:solidFill>
                <a:srgbClr val="0070C0"/>
              </a:solidFill>
            </a:endParaRPr>
          </a:p>
        </p:txBody>
      </p:sp>
      <p:sp>
        <p:nvSpPr>
          <p:cNvPr id="3" name="Podnadpis 2"/>
          <p:cNvSpPr>
            <a:spLocks noGrp="1"/>
          </p:cNvSpPr>
          <p:nvPr>
            <p:ph type="subTitle" idx="1"/>
          </p:nvPr>
        </p:nvSpPr>
        <p:spPr>
          <a:xfrm>
            <a:off x="323528" y="5105400"/>
            <a:ext cx="8496944" cy="1752600"/>
          </a:xfrm>
        </p:spPr>
        <p:txBody>
          <a:bodyPr/>
          <a:lstStyle/>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648072"/>
          </a:xfrm>
        </p:spPr>
        <p:txBody>
          <a:bodyPr>
            <a:normAutofit fontScale="90000"/>
          </a:bodyPr>
          <a:lstStyle/>
          <a:p>
            <a:r>
              <a:rPr lang="cs-CZ" dirty="0" smtClean="0">
                <a:solidFill>
                  <a:srgbClr val="0070C0"/>
                </a:solidFill>
              </a:rPr>
              <a:t>Pavel Čech: O zahradě</a:t>
            </a:r>
            <a:r>
              <a:rPr lang="cs-CZ" dirty="0" smtClean="0"/>
              <a:t/>
            </a:r>
            <a:br>
              <a:rPr lang="cs-CZ" dirty="0" smtClean="0"/>
            </a:br>
            <a:endParaRPr lang="cs-CZ" dirty="0"/>
          </a:p>
        </p:txBody>
      </p:sp>
      <p:sp>
        <p:nvSpPr>
          <p:cNvPr id="3" name="Zástupný symbol pro obsah 2"/>
          <p:cNvSpPr>
            <a:spLocks noGrp="1"/>
          </p:cNvSpPr>
          <p:nvPr>
            <p:ph idx="1"/>
          </p:nvPr>
        </p:nvSpPr>
        <p:spPr>
          <a:xfrm>
            <a:off x="323528" y="1124744"/>
            <a:ext cx="8424936" cy="5256584"/>
          </a:xfrm>
        </p:spPr>
        <p:txBody>
          <a:bodyPr>
            <a:normAutofit fontScale="62500" lnSpcReduction="20000"/>
          </a:bodyPr>
          <a:lstStyle/>
          <a:p>
            <a:pPr>
              <a:lnSpc>
                <a:spcPct val="120000"/>
              </a:lnSpc>
            </a:pPr>
            <a:r>
              <a:rPr lang="cs-CZ" dirty="0" smtClean="0"/>
              <a:t>*1968 v Brně, kde dosud žije a tvoří</a:t>
            </a:r>
          </a:p>
          <a:p>
            <a:pPr>
              <a:lnSpc>
                <a:spcPct val="120000"/>
              </a:lnSpc>
            </a:pPr>
            <a:r>
              <a:rPr lang="cs-CZ" dirty="0" smtClean="0"/>
              <a:t>vyučený  zámečník, pracoval i jako hasič, od roku 2004 je na volné noze</a:t>
            </a:r>
          </a:p>
          <a:p>
            <a:pPr>
              <a:lnSpc>
                <a:spcPct val="120000"/>
              </a:lnSpc>
            </a:pPr>
            <a:r>
              <a:rPr lang="cs-CZ" dirty="0" smtClean="0"/>
              <a:t>7 autorských knížek pro děti a mládež, mezi nimi i kniha </a:t>
            </a:r>
            <a:r>
              <a:rPr lang="cs-CZ" i="1" dirty="0" smtClean="0"/>
              <a:t>O zahradě </a:t>
            </a:r>
          </a:p>
          <a:p>
            <a:pPr>
              <a:lnSpc>
                <a:spcPct val="120000"/>
              </a:lnSpc>
            </a:pPr>
            <a:r>
              <a:rPr lang="cs-CZ" dirty="0" smtClean="0"/>
              <a:t>Ilustruje i knížky jiných autorů </a:t>
            </a:r>
          </a:p>
          <a:p>
            <a:pPr>
              <a:lnSpc>
                <a:spcPct val="120000"/>
              </a:lnSpc>
            </a:pPr>
            <a:endParaRPr lang="cs-CZ" dirty="0" smtClean="0"/>
          </a:p>
          <a:p>
            <a:pPr algn="ctr">
              <a:lnSpc>
                <a:spcPct val="120000"/>
              </a:lnSpc>
              <a:buNone/>
            </a:pPr>
            <a:r>
              <a:rPr lang="cs-CZ" i="1" dirty="0" smtClean="0">
                <a:solidFill>
                  <a:srgbClr val="0070C0"/>
                </a:solidFill>
              </a:rPr>
              <a:t>„Jsou světy, které mohou spatřit jen dětské oči, jsou tajemství, jejichž kouzlo dospělé srdce nezachytí.“</a:t>
            </a:r>
            <a:endParaRPr lang="cs-CZ" dirty="0" smtClean="0">
              <a:solidFill>
                <a:srgbClr val="0070C0"/>
              </a:solidFill>
            </a:endParaRPr>
          </a:p>
          <a:p>
            <a:pPr>
              <a:lnSpc>
                <a:spcPct val="120000"/>
              </a:lnSpc>
            </a:pPr>
            <a:endParaRPr lang="cs-CZ" dirty="0" smtClean="0"/>
          </a:p>
          <a:p>
            <a:pPr>
              <a:lnSpc>
                <a:spcPct val="120000"/>
              </a:lnSpc>
            </a:pPr>
            <a:r>
              <a:rPr lang="cs-CZ" dirty="0" smtClean="0"/>
              <a:t>Krátký text (jeden malý odstavec), který by byl sám o sobě nedostačující, je doplněn výmluvnými ilustracemi</a:t>
            </a:r>
          </a:p>
          <a:p>
            <a:pPr lvl="1">
              <a:lnSpc>
                <a:spcPct val="120000"/>
              </a:lnSpc>
            </a:pPr>
            <a:r>
              <a:rPr lang="cs-CZ" sz="3200" dirty="0" smtClean="0"/>
              <a:t>jitří dětskou fantazii, vše si představují sami </a:t>
            </a:r>
          </a:p>
          <a:p>
            <a:pPr lvl="1">
              <a:lnSpc>
                <a:spcPct val="120000"/>
              </a:lnSpc>
            </a:pPr>
            <a:r>
              <a:rPr lang="cs-CZ" sz="3200" dirty="0" smtClean="0"/>
              <a:t>vzbuzuje otázky, ukazuje nové myšlenky</a:t>
            </a:r>
          </a:p>
          <a:p>
            <a:pPr lvl="1">
              <a:lnSpc>
                <a:spcPct val="120000"/>
              </a:lnSpc>
            </a:pPr>
            <a:r>
              <a:rPr lang="cs-CZ" sz="3200" dirty="0" smtClean="0"/>
              <a:t>ideální možnost pro hlubší rozhovor s dítětem</a:t>
            </a:r>
          </a:p>
          <a:p>
            <a:endParaRPr lang="cs-CZ" dirty="0"/>
          </a:p>
        </p:txBody>
      </p:sp>
    </p:spTree>
    <p:extLst>
      <p:ext uri="{BB962C8B-B14F-4D97-AF65-F5344CB8AC3E}">
        <p14:creationId xmlns="" xmlns:p14="http://schemas.microsoft.com/office/powerpoint/2010/main" val="62346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760640"/>
          </a:xfrm>
        </p:spPr>
        <p:txBody>
          <a:bodyPr>
            <a:normAutofit fontScale="55000" lnSpcReduction="20000"/>
          </a:bodyPr>
          <a:lstStyle/>
          <a:p>
            <a:pPr>
              <a:buNone/>
            </a:pPr>
            <a:r>
              <a:rPr lang="cs-CZ" dirty="0" smtClean="0">
                <a:solidFill>
                  <a:srgbClr val="0070C0"/>
                </a:solidFill>
              </a:rPr>
              <a:t>„OBSAH“</a:t>
            </a:r>
          </a:p>
          <a:p>
            <a:pPr>
              <a:lnSpc>
                <a:spcPct val="170000"/>
              </a:lnSpc>
            </a:pPr>
            <a:r>
              <a:rPr lang="cs-CZ" dirty="0" smtClean="0"/>
              <a:t>Kluk František sní o dobrodružství - se zelenou kuličkou, přes kterou se rád dívá na okolní svět, se jednou ztratí ve Staré čtvrti a objeví zamčenou zahradu. Je obestřená tajemstvím, prý má plno podzemních chodeb, prý tam je poklad, tygři… František se však do ní nikdy nedostane – jednou sice byla pootevřená dvířka a blikala lampa, ale on se lekl a utekl. Přesto k ní chodí rád a sní o tom, co je za vrátky. </a:t>
            </a:r>
          </a:p>
          <a:p>
            <a:pPr>
              <a:lnSpc>
                <a:spcPct val="170000"/>
              </a:lnSpc>
            </a:pPr>
            <a:r>
              <a:rPr lang="cs-CZ" dirty="0" smtClean="0"/>
              <a:t>Pomalu dospěje a cestuje po světě, jako by stále něco hledal. Jako stařec zakoupí klíč a s nadějí, že je od TÉ zahrady, se vrátí do města. Klíč však nepasuje, rozezleně tedy urazí zámek kamenem, aby se tam konečně podíval. Ale nic zvláštního nevidí – zahrada je úplně obyčejná. </a:t>
            </a:r>
          </a:p>
          <a:p>
            <a:pPr>
              <a:lnSpc>
                <a:spcPct val="170000"/>
              </a:lnSpc>
            </a:pPr>
            <a:r>
              <a:rPr lang="cs-CZ" dirty="0" smtClean="0"/>
              <a:t>Avšak Františka-starce sleduje malý kluk. Jen co odejde, chlapec vejde do zahrady, lampa zabliká a… zahrada je dobrodružným místem s tygry, opicemi a houštím.</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pavelcech.wz.cz/Knihy/Ozahrade/zahr30-31.jpg"/>
          <p:cNvPicPr>
            <a:picLocks noChangeAspect="1" noChangeArrowheads="1"/>
          </p:cNvPicPr>
          <p:nvPr/>
        </p:nvPicPr>
        <p:blipFill>
          <a:blip r:embed="rId2" cstate="print"/>
          <a:srcRect/>
          <a:stretch>
            <a:fillRect/>
          </a:stretch>
        </p:blipFill>
        <p:spPr bwMode="auto">
          <a:xfrm>
            <a:off x="-1" y="0"/>
            <a:ext cx="9312649" cy="6858000"/>
          </a:xfrm>
          <a:prstGeom prst="rect">
            <a:avLst/>
          </a:prstGeom>
          <a:noFill/>
        </p:spPr>
      </p:pic>
      <p:pic>
        <p:nvPicPr>
          <p:cNvPr id="25602" name="Picture 2" descr="http://www.pavelcech.wz.cz/Knihy/Ozahrade/zahr24-25.jpg"/>
          <p:cNvPicPr>
            <a:picLocks noChangeAspect="1" noChangeArrowheads="1"/>
          </p:cNvPicPr>
          <p:nvPr/>
        </p:nvPicPr>
        <p:blipFill>
          <a:blip r:embed="rId3" cstate="print"/>
          <a:srcRect/>
          <a:stretch>
            <a:fillRect/>
          </a:stretch>
        </p:blipFill>
        <p:spPr bwMode="auto">
          <a:xfrm>
            <a:off x="0" y="0"/>
            <a:ext cx="9418934" cy="6858000"/>
          </a:xfrm>
          <a:prstGeom prst="rect">
            <a:avLst/>
          </a:prstGeom>
          <a:noFill/>
        </p:spPr>
      </p:pic>
      <p:pic>
        <p:nvPicPr>
          <p:cNvPr id="25604" name="Picture 4" descr="http://www.pavelcech.wz.cz/Knihy/Ozahrade/zahr22-23.jpg"/>
          <p:cNvPicPr>
            <a:picLocks noChangeAspect="1" noChangeArrowheads="1"/>
          </p:cNvPicPr>
          <p:nvPr/>
        </p:nvPicPr>
        <p:blipFill>
          <a:blip r:embed="rId4" cstate="print"/>
          <a:srcRect/>
          <a:stretch>
            <a:fillRect/>
          </a:stretch>
        </p:blipFill>
        <p:spPr bwMode="auto">
          <a:xfrm>
            <a:off x="0" y="0"/>
            <a:ext cx="9418934" cy="6858000"/>
          </a:xfrm>
          <a:prstGeom prst="rect">
            <a:avLst/>
          </a:prstGeom>
          <a:noFill/>
        </p:spPr>
      </p:pic>
      <p:pic>
        <p:nvPicPr>
          <p:cNvPr id="25606" name="Picture 6" descr="http://3.bp.blogspot.com/-To4SsDSB7P8/TqukmFgGLMI/AAAAAAAAAK8/Mv8ZIVJ9vDg/s1600/ozahrade04.jpg"/>
          <p:cNvPicPr>
            <a:picLocks noChangeAspect="1" noChangeArrowheads="1"/>
          </p:cNvPicPr>
          <p:nvPr/>
        </p:nvPicPr>
        <p:blipFill>
          <a:blip r:embed="rId5" cstate="print"/>
          <a:srcRect/>
          <a:stretch>
            <a:fillRect/>
          </a:stretch>
        </p:blipFill>
        <p:spPr bwMode="auto">
          <a:xfrm>
            <a:off x="0" y="0"/>
            <a:ext cx="9470982" cy="6858000"/>
          </a:xfrm>
          <a:prstGeom prst="rect">
            <a:avLst/>
          </a:prstGeom>
          <a:noFill/>
        </p:spPr>
      </p:pic>
      <p:pic>
        <p:nvPicPr>
          <p:cNvPr id="25608" name="Picture 8" descr="http://www.pavelcech.wz.cz/Knihy/Ozahrade/zahr16-17.jpg"/>
          <p:cNvPicPr>
            <a:picLocks noChangeAspect="1" noChangeArrowheads="1"/>
          </p:cNvPicPr>
          <p:nvPr/>
        </p:nvPicPr>
        <p:blipFill>
          <a:blip r:embed="rId6" cstate="print"/>
          <a:srcRect/>
          <a:stretch>
            <a:fillRect/>
          </a:stretch>
        </p:blipFill>
        <p:spPr bwMode="auto">
          <a:xfrm>
            <a:off x="0" y="0"/>
            <a:ext cx="9418934"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352928" cy="576064"/>
          </a:xfrm>
        </p:spPr>
        <p:txBody>
          <a:bodyPr>
            <a:normAutofit fontScale="90000"/>
          </a:bodyPr>
          <a:lstStyle/>
          <a:p>
            <a:r>
              <a:rPr lang="cs-CZ" sz="4000" dirty="0" smtClean="0">
                <a:solidFill>
                  <a:srgbClr val="0070C0"/>
                </a:solidFill>
              </a:rPr>
              <a:t>Zdeněk Svěrák: Tatínku, ta se ti povedla</a:t>
            </a:r>
            <a:r>
              <a:rPr lang="cs-CZ" dirty="0" smtClean="0"/>
              <a:t/>
            </a:r>
            <a:br>
              <a:rPr lang="cs-CZ" dirty="0" smtClean="0"/>
            </a:br>
            <a:endParaRPr lang="cs-CZ" dirty="0"/>
          </a:p>
        </p:txBody>
      </p:sp>
      <p:sp>
        <p:nvSpPr>
          <p:cNvPr id="3" name="Zástupný symbol pro obsah 2"/>
          <p:cNvSpPr>
            <a:spLocks noGrp="1"/>
          </p:cNvSpPr>
          <p:nvPr>
            <p:ph idx="1"/>
          </p:nvPr>
        </p:nvSpPr>
        <p:spPr>
          <a:xfrm>
            <a:off x="457200" y="980728"/>
            <a:ext cx="8229600" cy="5616624"/>
          </a:xfrm>
        </p:spPr>
        <p:txBody>
          <a:bodyPr>
            <a:normAutofit fontScale="55000" lnSpcReduction="20000"/>
          </a:bodyPr>
          <a:lstStyle/>
          <a:p>
            <a:pPr>
              <a:lnSpc>
                <a:spcPct val="120000"/>
              </a:lnSpc>
            </a:pPr>
            <a:r>
              <a:rPr lang="cs-CZ" dirty="0" smtClean="0"/>
              <a:t>*1936 v Praze, známý jako herec, dramatik, scénárista, spisovatel i textař</a:t>
            </a:r>
          </a:p>
          <a:p>
            <a:pPr>
              <a:lnSpc>
                <a:spcPct val="120000"/>
              </a:lnSpc>
            </a:pPr>
            <a:r>
              <a:rPr lang="cs-CZ" dirty="0" smtClean="0"/>
              <a:t>chytrý a kultivovaný humor srozumitelný téměř všem.</a:t>
            </a:r>
          </a:p>
          <a:p>
            <a:pPr>
              <a:lnSpc>
                <a:spcPct val="120000"/>
              </a:lnSpc>
            </a:pPr>
            <a:r>
              <a:rPr lang="cs-CZ" dirty="0" smtClean="0"/>
              <a:t>tvorba spolu s Ladislavem </a:t>
            </a:r>
            <a:r>
              <a:rPr lang="cs-CZ" dirty="0" err="1" smtClean="0"/>
              <a:t>Smoljakem</a:t>
            </a:r>
            <a:r>
              <a:rPr lang="cs-CZ" dirty="0" smtClean="0"/>
              <a:t> („</a:t>
            </a:r>
            <a:r>
              <a:rPr lang="cs-CZ" dirty="0" err="1" smtClean="0"/>
              <a:t>Cimrmanologové</a:t>
            </a:r>
            <a:r>
              <a:rPr lang="cs-CZ" dirty="0" smtClean="0"/>
              <a:t>“)</a:t>
            </a:r>
          </a:p>
          <a:p>
            <a:pPr>
              <a:lnSpc>
                <a:spcPct val="120000"/>
              </a:lnSpc>
              <a:buNone/>
            </a:pPr>
            <a:r>
              <a:rPr lang="cs-CZ" dirty="0" smtClean="0"/>
              <a:t>		S Jaroslavem Uhlířem  (písničky)</a:t>
            </a:r>
          </a:p>
          <a:p>
            <a:pPr>
              <a:lnSpc>
                <a:spcPct val="120000"/>
              </a:lnSpc>
            </a:pPr>
            <a:r>
              <a:rPr lang="cs-CZ" dirty="0" smtClean="0"/>
              <a:t>pro děti:</a:t>
            </a:r>
          </a:p>
          <a:p>
            <a:pPr>
              <a:lnSpc>
                <a:spcPct val="120000"/>
              </a:lnSpc>
              <a:buNone/>
            </a:pPr>
            <a:r>
              <a:rPr lang="cs-CZ" dirty="0" smtClean="0"/>
              <a:t>		- </a:t>
            </a:r>
            <a:r>
              <a:rPr lang="cs-CZ" dirty="0" smtClean="0">
                <a:solidFill>
                  <a:srgbClr val="0070C0"/>
                </a:solidFill>
              </a:rPr>
              <a:t>pohádky a jiné příběhy </a:t>
            </a:r>
            <a:r>
              <a:rPr lang="cs-CZ" dirty="0" smtClean="0"/>
              <a:t>(Pan Buřtík a pan Špejlička)</a:t>
            </a:r>
          </a:p>
          <a:p>
            <a:pPr>
              <a:lnSpc>
                <a:spcPct val="120000"/>
              </a:lnSpc>
              <a:buNone/>
            </a:pPr>
            <a:r>
              <a:rPr lang="cs-CZ" dirty="0" smtClean="0"/>
              <a:t>		- </a:t>
            </a:r>
            <a:r>
              <a:rPr lang="cs-CZ" dirty="0" smtClean="0">
                <a:solidFill>
                  <a:srgbClr val="0070C0"/>
                </a:solidFill>
              </a:rPr>
              <a:t>písňové texty </a:t>
            </a:r>
            <a:r>
              <a:rPr lang="cs-CZ" dirty="0" smtClean="0"/>
              <a:t>(Není nutno, Dělání), které zhudebnil Jaroslav Uhlíř</a:t>
            </a:r>
          </a:p>
          <a:p>
            <a:pPr>
              <a:lnSpc>
                <a:spcPct val="120000"/>
              </a:lnSpc>
              <a:buNone/>
            </a:pPr>
            <a:r>
              <a:rPr lang="cs-CZ" dirty="0" smtClean="0"/>
              <a:t>		- </a:t>
            </a:r>
            <a:r>
              <a:rPr lang="cs-CZ" dirty="0" smtClean="0">
                <a:solidFill>
                  <a:srgbClr val="0070C0"/>
                </a:solidFill>
              </a:rPr>
              <a:t>scénáře k dětským filmům </a:t>
            </a:r>
            <a:r>
              <a:rPr lang="cs-CZ" dirty="0" smtClean="0"/>
              <a:t>(</a:t>
            </a:r>
            <a:r>
              <a:rPr lang="cs-CZ" dirty="0" err="1" smtClean="0"/>
              <a:t>Lotrando</a:t>
            </a:r>
            <a:r>
              <a:rPr lang="cs-CZ" dirty="0" smtClean="0"/>
              <a:t> a </a:t>
            </a:r>
            <a:r>
              <a:rPr lang="cs-CZ" dirty="0" err="1" smtClean="0"/>
              <a:t>Zubejda</a:t>
            </a:r>
            <a:r>
              <a:rPr lang="cs-CZ" dirty="0" smtClean="0"/>
              <a:t>, Ať žijí duchové)</a:t>
            </a:r>
          </a:p>
          <a:p>
            <a:pPr>
              <a:lnSpc>
                <a:spcPct val="120000"/>
              </a:lnSpc>
            </a:pPr>
            <a:r>
              <a:rPr lang="cs-CZ" dirty="0" smtClean="0"/>
              <a:t> styl blízký Čapkovu dílu = neobyčejné psaní o obyčejných věcech</a:t>
            </a:r>
          </a:p>
          <a:p>
            <a:pPr>
              <a:lnSpc>
                <a:spcPct val="120000"/>
              </a:lnSpc>
            </a:pPr>
            <a:endParaRPr lang="cs-CZ" dirty="0" smtClean="0"/>
          </a:p>
          <a:p>
            <a:pPr>
              <a:lnSpc>
                <a:spcPct val="120000"/>
              </a:lnSpc>
            </a:pPr>
            <a:r>
              <a:rPr lang="cs-CZ" dirty="0" smtClean="0"/>
              <a:t>humorné, svižné dialogy (jakoby film)</a:t>
            </a:r>
          </a:p>
          <a:p>
            <a:pPr>
              <a:lnSpc>
                <a:spcPct val="120000"/>
              </a:lnSpc>
            </a:pPr>
            <a:r>
              <a:rPr lang="cs-CZ" dirty="0" smtClean="0"/>
              <a:t>několika slovy výstižně popíše postavu/místo/zápletku</a:t>
            </a:r>
          </a:p>
          <a:p>
            <a:pPr>
              <a:lnSpc>
                <a:spcPct val="120000"/>
              </a:lnSpc>
            </a:pPr>
            <a:r>
              <a:rPr lang="cs-CZ" dirty="0" smtClean="0"/>
              <a:t>ilustrace Adolfa </a:t>
            </a:r>
            <a:r>
              <a:rPr lang="cs-CZ" dirty="0" err="1" smtClean="0"/>
              <a:t>Borna</a:t>
            </a:r>
            <a:r>
              <a:rPr lang="cs-CZ" dirty="0" smtClean="0"/>
              <a:t> </a:t>
            </a:r>
          </a:p>
          <a:p>
            <a:pPr>
              <a:lnSpc>
                <a:spcPct val="120000"/>
              </a:lnSpc>
            </a:pPr>
            <a:r>
              <a:rPr lang="cs-CZ" dirty="0" smtClean="0"/>
              <a:t>Hlavní myšlenkou knihy jsou autorova slova: </a:t>
            </a:r>
            <a:r>
              <a:rPr lang="cs-CZ" b="1" i="1" dirty="0" smtClean="0">
                <a:solidFill>
                  <a:srgbClr val="0070C0"/>
                </a:solidFill>
              </a:rPr>
              <a:t>pohádky jsou „vláha pro dětskou duši“ a bez pohádek dítě chřadne a usychá.</a:t>
            </a:r>
            <a:r>
              <a:rPr lang="cs-CZ" b="1" dirty="0" smtClean="0">
                <a:solidFill>
                  <a:srgbClr val="0070C0"/>
                </a:solidFill>
              </a:rPr>
              <a:t> </a:t>
            </a:r>
          </a:p>
          <a:p>
            <a:pPr>
              <a:lnSpc>
                <a:spcPct val="120000"/>
              </a:lnSpc>
            </a:pPr>
            <a:r>
              <a:rPr lang="cs-CZ" dirty="0" smtClean="0"/>
              <a:t>podle autora je lepší pohádku sám vymýšlet - rodič se tak vymaní ze stereotypů</a:t>
            </a:r>
          </a:p>
          <a:p>
            <a:pPr>
              <a:lnSpc>
                <a:spcPct val="120000"/>
              </a:lnSpc>
              <a:buNone/>
            </a:pPr>
            <a:r>
              <a:rPr lang="cs-CZ" dirty="0" smtClean="0"/>
              <a:t>		=&gt; pro děti je to tedy pobavení, pro dospělé terapie</a:t>
            </a:r>
          </a:p>
          <a:p>
            <a:endParaRPr lang="cs-CZ" dirty="0" smtClean="0"/>
          </a:p>
          <a:p>
            <a:endParaRPr lang="cs-CZ" dirty="0" smtClean="0"/>
          </a:p>
          <a:p>
            <a:endParaRPr lang="cs-CZ" dirty="0"/>
          </a:p>
        </p:txBody>
      </p:sp>
      <p:sp>
        <p:nvSpPr>
          <p:cNvPr id="4098" name="AutoShape 2" descr="Výsledek obrázku pro tatínku ta se ti poved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100" name="AutoShape 4" descr="Výsledek obrázku pro tatínku ta se ti poved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 xmlns:p14="http://schemas.microsoft.com/office/powerpoint/2010/main" val="4097174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5256584"/>
          </a:xfrm>
        </p:spPr>
        <p:txBody>
          <a:bodyPr>
            <a:normAutofit fontScale="85000" lnSpcReduction="20000"/>
          </a:bodyPr>
          <a:lstStyle/>
          <a:p>
            <a:pPr>
              <a:lnSpc>
                <a:spcPct val="150000"/>
              </a:lnSpc>
              <a:buNone/>
            </a:pPr>
            <a:r>
              <a:rPr lang="cs-CZ" sz="2400" dirty="0" smtClean="0"/>
              <a:t>„OBSAH“</a:t>
            </a:r>
          </a:p>
          <a:p>
            <a:pPr>
              <a:lnSpc>
                <a:spcPct val="150000"/>
              </a:lnSpc>
            </a:pPr>
            <a:r>
              <a:rPr lang="cs-CZ" sz="2400" dirty="0" smtClean="0"/>
              <a:t>V rodině Šímových panuje neměnný řád až do chvíle, kdy maminka pověří tatínka, aby místo ní vyprávěl dětem pohádku na dobrou noc. Tatínek záhy zjistí, že to není zdaleka tak banální úkol, jak si z počátku myslel. </a:t>
            </a:r>
          </a:p>
          <a:p>
            <a:pPr>
              <a:lnSpc>
                <a:spcPct val="150000"/>
              </a:lnSpc>
            </a:pPr>
            <a:r>
              <a:rPr lang="cs-CZ" sz="2400" dirty="0" smtClean="0"/>
              <a:t>A tak se vypraví do kraje pohádek Českého ráje, aby zde načerpal pohádkovou inspiraci. Setká se s (možná kouzelným?) panem Sojkou a vybaven achátem z hory </a:t>
            </a:r>
            <a:r>
              <a:rPr lang="cs-CZ" sz="2400" dirty="0" err="1" smtClean="0"/>
              <a:t>Kozákov</a:t>
            </a:r>
            <a:r>
              <a:rPr lang="cs-CZ" sz="2400" dirty="0" smtClean="0"/>
              <a:t> se vrací domů. </a:t>
            </a:r>
          </a:p>
          <a:p>
            <a:pPr>
              <a:lnSpc>
                <a:spcPct val="150000"/>
              </a:lnSpc>
            </a:pPr>
            <a:r>
              <a:rPr lang="cs-CZ" sz="2400" dirty="0" smtClean="0"/>
              <a:t>A kámen z pohádkové země opravdu funguje: z tatínka, přísného architekta, který nesmí na rýsovacím prkně udělat ani jednu čárku nakřivo, začne tryskat proud imaginativního vyprávění. Pohádka O hasicím přístroji, kterou vymyslí, se dětem moc líbí a tatínek za ni dostane pochvalu dokonce i od maminky.</a:t>
            </a:r>
            <a:endParaRPr lang="cs-CZ"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648"/>
            <a:ext cx="3826768" cy="6408712"/>
          </a:xfrm>
        </p:spPr>
        <p:txBody>
          <a:bodyPr>
            <a:normAutofit/>
          </a:bodyPr>
          <a:lstStyle/>
          <a:p>
            <a:pPr>
              <a:buNone/>
            </a:pPr>
            <a:r>
              <a:rPr lang="cs-CZ" sz="1800" i="1" dirty="0" smtClean="0"/>
              <a:t>Petřík a Petruška voní mýdlem, mají pruhovaná pyžamka a čekají. Tatínek vchází do pokoje. Má trému. Jestlipak to svede?</a:t>
            </a:r>
            <a:endParaRPr lang="cs-CZ" sz="1800" dirty="0" smtClean="0"/>
          </a:p>
          <a:p>
            <a:pPr>
              <a:buNone/>
            </a:pPr>
            <a:r>
              <a:rPr lang="cs-CZ" sz="1800" i="1" dirty="0" smtClean="0"/>
              <a:t>„Bude pohádka z hlavy?“ ptá se Petřík.</a:t>
            </a:r>
            <a:endParaRPr lang="cs-CZ" sz="1800" dirty="0" smtClean="0"/>
          </a:p>
          <a:p>
            <a:pPr>
              <a:buNone/>
            </a:pPr>
            <a:r>
              <a:rPr lang="cs-CZ" sz="1800" i="1" dirty="0" smtClean="0"/>
              <a:t>„Bude,“ odpoví pevně tatínek.</a:t>
            </a:r>
            <a:endParaRPr lang="cs-CZ" sz="1800" dirty="0" smtClean="0"/>
          </a:p>
          <a:p>
            <a:pPr>
              <a:buNone/>
            </a:pPr>
            <a:r>
              <a:rPr lang="cs-CZ" sz="1800" i="1" dirty="0" smtClean="0"/>
              <a:t>„O čem?“</a:t>
            </a:r>
            <a:endParaRPr lang="cs-CZ" sz="1800" dirty="0" smtClean="0"/>
          </a:p>
          <a:p>
            <a:pPr>
              <a:buNone/>
            </a:pPr>
            <a:r>
              <a:rPr lang="cs-CZ" sz="1800" i="1" dirty="0" smtClean="0"/>
              <a:t>„O čem chceš.“</a:t>
            </a:r>
            <a:endParaRPr lang="cs-CZ" sz="1800" dirty="0" smtClean="0"/>
          </a:p>
          <a:p>
            <a:pPr>
              <a:buNone/>
            </a:pPr>
            <a:r>
              <a:rPr lang="cs-CZ" sz="1800" i="1" dirty="0" smtClean="0"/>
              <a:t>Petřík zapřemýšlí a potom řekne:</a:t>
            </a:r>
            <a:endParaRPr lang="cs-CZ" sz="1800" dirty="0" smtClean="0"/>
          </a:p>
          <a:p>
            <a:pPr>
              <a:buNone/>
            </a:pPr>
            <a:r>
              <a:rPr lang="cs-CZ" sz="1800" i="1" dirty="0" smtClean="0"/>
              <a:t>„O hasicím přístroji.“</a:t>
            </a:r>
            <a:endParaRPr lang="cs-CZ" sz="1800" dirty="0" smtClean="0"/>
          </a:p>
          <a:p>
            <a:pPr>
              <a:buNone/>
            </a:pPr>
            <a:r>
              <a:rPr lang="cs-CZ" sz="1800" i="1" dirty="0" smtClean="0"/>
              <a:t>Tatínka Šímu obešla hrůza. O hasicím přístroji! Kdo to jakživ slyšel? Je to </a:t>
            </a:r>
            <a:r>
              <a:rPr lang="cs-CZ" sz="1800" i="1" dirty="0" err="1" smtClean="0"/>
              <a:t>rošťák</a:t>
            </a:r>
            <a:r>
              <a:rPr lang="cs-CZ" sz="1800" i="1" dirty="0" smtClean="0"/>
              <a:t>. Chce mě nachytat.</a:t>
            </a:r>
            <a:endParaRPr lang="cs-CZ" sz="1800" dirty="0" smtClean="0"/>
          </a:p>
          <a:p>
            <a:pPr>
              <a:buNone/>
            </a:pPr>
            <a:r>
              <a:rPr lang="cs-CZ" sz="1800" i="1" dirty="0" smtClean="0"/>
              <a:t>„To ne,“ přichází mu na pomoc Petruška. „Copak to jde vymyslet pohádka o hasicím přístroji?“</a:t>
            </a:r>
            <a:endParaRPr lang="cs-CZ" sz="1800" dirty="0" smtClean="0"/>
          </a:p>
          <a:p>
            <a:pPr>
              <a:buNone/>
            </a:pPr>
            <a:r>
              <a:rPr lang="cs-CZ" sz="1800" i="1" dirty="0" smtClean="0"/>
              <a:t>Tatínek ji však pokynem ruky zarazí a řekne: </a:t>
            </a:r>
            <a:endParaRPr lang="cs-CZ" sz="1800" dirty="0" smtClean="0"/>
          </a:p>
          <a:p>
            <a:pPr>
              <a:buNone/>
            </a:pPr>
            <a:r>
              <a:rPr lang="cs-CZ" sz="1800" i="1" dirty="0" smtClean="0"/>
              <a:t>„Všechno jde.“</a:t>
            </a:r>
            <a:endParaRPr lang="cs-CZ" sz="1800" dirty="0"/>
          </a:p>
        </p:txBody>
      </p:sp>
      <p:pic>
        <p:nvPicPr>
          <p:cNvPr id="4" name="Picture 7"/>
          <p:cNvPicPr>
            <a:picLocks noChangeAspect="1" noChangeArrowheads="1"/>
          </p:cNvPicPr>
          <p:nvPr/>
        </p:nvPicPr>
        <p:blipFill>
          <a:blip r:embed="rId2" cstate="print"/>
          <a:srcRect/>
          <a:stretch>
            <a:fillRect/>
          </a:stretch>
        </p:blipFill>
        <p:spPr bwMode="auto">
          <a:xfrm>
            <a:off x="4503561" y="476672"/>
            <a:ext cx="4640439"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52736"/>
          </a:xfrm>
        </p:spPr>
        <p:txBody>
          <a:bodyPr>
            <a:normAutofit/>
          </a:bodyPr>
          <a:lstStyle/>
          <a:p>
            <a:pPr lvl="0"/>
            <a:r>
              <a:rPr lang="cs-CZ" sz="4000" b="1" u="sng" dirty="0" smtClean="0">
                <a:solidFill>
                  <a:srgbClr val="0070C0"/>
                </a:solidFill>
              </a:rPr>
              <a:t>3) Imaginativní </a:t>
            </a:r>
            <a:r>
              <a:rPr lang="cs-CZ" sz="4000" b="1" u="sng" dirty="0">
                <a:solidFill>
                  <a:srgbClr val="0070C0"/>
                </a:solidFill>
              </a:rPr>
              <a:t>typ </a:t>
            </a:r>
            <a:r>
              <a:rPr lang="cs-CZ" sz="4000" b="1" u="sng" dirty="0" smtClean="0">
                <a:solidFill>
                  <a:srgbClr val="0070C0"/>
                </a:solidFill>
              </a:rPr>
              <a:t>AP</a:t>
            </a:r>
            <a:endParaRPr lang="cs-CZ" sz="4000" dirty="0">
              <a:solidFill>
                <a:srgbClr val="0070C0"/>
              </a:solidFill>
            </a:endParaRPr>
          </a:p>
        </p:txBody>
      </p:sp>
      <p:sp>
        <p:nvSpPr>
          <p:cNvPr id="3" name="Zástupný symbol pro obsah 2"/>
          <p:cNvSpPr>
            <a:spLocks noGrp="1"/>
          </p:cNvSpPr>
          <p:nvPr>
            <p:ph idx="1"/>
          </p:nvPr>
        </p:nvSpPr>
        <p:spPr>
          <a:xfrm>
            <a:off x="457200" y="1124744"/>
            <a:ext cx="8229600" cy="5472608"/>
          </a:xfrm>
        </p:spPr>
        <p:txBody>
          <a:bodyPr>
            <a:normAutofit/>
          </a:bodyPr>
          <a:lstStyle/>
          <a:p>
            <a:pPr>
              <a:lnSpc>
                <a:spcPct val="120000"/>
              </a:lnSpc>
            </a:pPr>
            <a:r>
              <a:rPr lang="cs-CZ" sz="2000" dirty="0" smtClean="0"/>
              <a:t>starší školní věk (a dospělí) – příliš náročné</a:t>
            </a:r>
          </a:p>
          <a:p>
            <a:pPr>
              <a:lnSpc>
                <a:spcPct val="120000"/>
              </a:lnSpc>
            </a:pPr>
            <a:r>
              <a:rPr lang="cs-CZ" sz="2000" dirty="0" smtClean="0"/>
              <a:t>texty jsou umělecky </a:t>
            </a:r>
            <a:r>
              <a:rPr lang="cs-CZ" sz="2000" dirty="0"/>
              <a:t>hodnotné, </a:t>
            </a:r>
            <a:r>
              <a:rPr lang="cs-CZ" sz="2000" dirty="0" smtClean="0"/>
              <a:t>poetické</a:t>
            </a:r>
          </a:p>
          <a:p>
            <a:pPr>
              <a:lnSpc>
                <a:spcPct val="120000"/>
              </a:lnSpc>
            </a:pPr>
            <a:r>
              <a:rPr lang="cs-CZ" sz="2000" dirty="0" smtClean="0"/>
              <a:t>v podobenství </a:t>
            </a:r>
            <a:r>
              <a:rPr lang="cs-CZ" sz="2000" dirty="0"/>
              <a:t>a </a:t>
            </a:r>
            <a:r>
              <a:rPr lang="cs-CZ" sz="2000" dirty="0" smtClean="0"/>
              <a:t>ve filozofické </a:t>
            </a:r>
            <a:r>
              <a:rPr lang="cs-CZ" sz="2000" dirty="0"/>
              <a:t>rovině </a:t>
            </a:r>
            <a:r>
              <a:rPr lang="cs-CZ" sz="2000" dirty="0" smtClean="0"/>
              <a:t>vyjadřují </a:t>
            </a:r>
            <a:r>
              <a:rPr lang="cs-CZ" sz="2000" dirty="0" smtClean="0">
                <a:solidFill>
                  <a:srgbClr val="0070C0"/>
                </a:solidFill>
              </a:rPr>
              <a:t>závažné </a:t>
            </a:r>
            <a:r>
              <a:rPr lang="cs-CZ" sz="2000" dirty="0">
                <a:solidFill>
                  <a:srgbClr val="0070C0"/>
                </a:solidFill>
              </a:rPr>
              <a:t>myšlenky o světě</a:t>
            </a:r>
            <a:r>
              <a:rPr lang="cs-CZ" sz="2000" dirty="0"/>
              <a:t> moderního </a:t>
            </a:r>
            <a:r>
              <a:rPr lang="cs-CZ" sz="2000" dirty="0" smtClean="0"/>
              <a:t>člověka </a:t>
            </a:r>
          </a:p>
          <a:p>
            <a:pPr>
              <a:lnSpc>
                <a:spcPct val="120000"/>
              </a:lnSpc>
            </a:pPr>
            <a:r>
              <a:rPr lang="cs-CZ" sz="2000" dirty="0"/>
              <a:t>f</a:t>
            </a:r>
            <a:r>
              <a:rPr lang="cs-CZ" sz="2000" dirty="0" smtClean="0"/>
              <a:t>ungují jako </a:t>
            </a:r>
            <a:r>
              <a:rPr lang="cs-CZ" sz="2000" dirty="0" smtClean="0">
                <a:solidFill>
                  <a:srgbClr val="0070C0"/>
                </a:solidFill>
              </a:rPr>
              <a:t>zrcadlo </a:t>
            </a:r>
            <a:r>
              <a:rPr lang="cs-CZ" sz="2000" dirty="0">
                <a:solidFill>
                  <a:srgbClr val="0070C0"/>
                </a:solidFill>
              </a:rPr>
              <a:t>celosvětových problémů </a:t>
            </a:r>
            <a:r>
              <a:rPr lang="cs-CZ" sz="2000" dirty="0"/>
              <a:t>a nešvarů </a:t>
            </a:r>
            <a:r>
              <a:rPr lang="cs-CZ" sz="2000" dirty="0" smtClean="0"/>
              <a:t>společnosti</a:t>
            </a:r>
          </a:p>
          <a:p>
            <a:pPr>
              <a:lnSpc>
                <a:spcPct val="120000"/>
              </a:lnSpc>
            </a:pPr>
            <a:r>
              <a:rPr lang="cs-CZ" sz="2000" dirty="0" smtClean="0"/>
              <a:t>tradice Andersena a </a:t>
            </a:r>
            <a:r>
              <a:rPr lang="cs-CZ" sz="2000" dirty="0" err="1" smtClean="0"/>
              <a:t>Wildea</a:t>
            </a:r>
            <a:endParaRPr lang="cs-CZ" sz="2000" dirty="0" smtClean="0"/>
          </a:p>
          <a:p>
            <a:pPr>
              <a:lnSpc>
                <a:spcPct val="120000"/>
              </a:lnSpc>
            </a:pPr>
            <a:r>
              <a:rPr lang="cs-CZ" sz="2000" dirty="0" smtClean="0"/>
              <a:t>Pěkný</a:t>
            </a:r>
            <a:r>
              <a:rPr lang="cs-CZ" sz="2000" dirty="0"/>
              <a:t>, </a:t>
            </a:r>
            <a:r>
              <a:rPr lang="cs-CZ" sz="2000" dirty="0" err="1"/>
              <a:t>Šiktanc</a:t>
            </a:r>
            <a:r>
              <a:rPr lang="cs-CZ" sz="2000" dirty="0"/>
              <a:t>, </a:t>
            </a:r>
            <a:r>
              <a:rPr lang="cs-CZ" sz="2000" dirty="0" smtClean="0"/>
              <a:t>Nikl, Vladislav</a:t>
            </a:r>
            <a:r>
              <a:rPr lang="cs-CZ" sz="2000" dirty="0"/>
              <a:t>, Skácel, Aškenazy, Kliment, </a:t>
            </a:r>
            <a:r>
              <a:rPr lang="cs-CZ" sz="2000" dirty="0" smtClean="0"/>
              <a:t>Fischerová, </a:t>
            </a:r>
            <a:endParaRPr lang="cs-CZ" sz="2000" dirty="0"/>
          </a:p>
          <a:p>
            <a:pPr marL="0" indent="0">
              <a:lnSpc>
                <a:spcPct val="120000"/>
              </a:lnSpc>
              <a:buNone/>
            </a:pPr>
            <a:r>
              <a:rPr lang="cs-CZ" sz="2000" dirty="0" smtClean="0">
                <a:solidFill>
                  <a:srgbClr val="00B0F0"/>
                </a:solidFill>
              </a:rPr>
              <a:t>Viola Fischerová: Co </a:t>
            </a:r>
            <a:r>
              <a:rPr lang="cs-CZ" sz="2000" dirty="0">
                <a:solidFill>
                  <a:srgbClr val="00B0F0"/>
                </a:solidFill>
              </a:rPr>
              <a:t>vyprávěla Dlouhá chvíle </a:t>
            </a:r>
            <a:endParaRPr lang="cs-CZ" sz="2000" dirty="0" smtClean="0">
              <a:solidFill>
                <a:srgbClr val="00B0F0"/>
              </a:solidFill>
            </a:endParaRPr>
          </a:p>
          <a:p>
            <a:pPr marL="0" indent="0">
              <a:lnSpc>
                <a:spcPct val="120000"/>
              </a:lnSpc>
              <a:buNone/>
            </a:pPr>
            <a:endParaRPr lang="cs-CZ" sz="2000" dirty="0"/>
          </a:p>
          <a:p>
            <a:pPr>
              <a:lnSpc>
                <a:spcPct val="120000"/>
              </a:lnSpc>
            </a:pPr>
            <a:r>
              <a:rPr lang="cs-CZ" sz="2000" dirty="0" smtClean="0"/>
              <a:t>Dříve zakázaní autoři smí psát: </a:t>
            </a:r>
            <a:endParaRPr lang="cs-CZ" sz="2000" dirty="0"/>
          </a:p>
          <a:p>
            <a:pPr marL="0" lvl="0" indent="0">
              <a:lnSpc>
                <a:spcPct val="120000"/>
              </a:lnSpc>
              <a:buNone/>
            </a:pPr>
            <a:r>
              <a:rPr lang="cs-CZ" sz="2000" dirty="0" smtClean="0">
                <a:solidFill>
                  <a:srgbClr val="00B0F0"/>
                </a:solidFill>
              </a:rPr>
              <a:t>Jan Skácel: </a:t>
            </a:r>
            <a:r>
              <a:rPr lang="pl-PL" sz="2000" dirty="0" smtClean="0">
                <a:solidFill>
                  <a:srgbClr val="00B0F0"/>
                </a:solidFill>
              </a:rPr>
              <a:t>Stracholam, zakázaná </a:t>
            </a:r>
            <a:r>
              <a:rPr lang="pl-PL" sz="2000" dirty="0">
                <a:solidFill>
                  <a:srgbClr val="00B0F0"/>
                </a:solidFill>
              </a:rPr>
              <a:t>sbírka z roku </a:t>
            </a:r>
            <a:r>
              <a:rPr lang="pl-PL" sz="2000" dirty="0" smtClean="0">
                <a:solidFill>
                  <a:srgbClr val="00B0F0"/>
                </a:solidFill>
              </a:rPr>
              <a:t>1971 </a:t>
            </a:r>
            <a:r>
              <a:rPr lang="pl-PL" sz="2000" dirty="0" smtClean="0"/>
              <a:t>(vydáno popvé až po smrti autora)</a:t>
            </a:r>
            <a:endParaRPr lang="cs-CZ" sz="2000" dirty="0" smtClean="0">
              <a:solidFill>
                <a:srgbClr val="00B0F0"/>
              </a:solidFill>
            </a:endParaRPr>
          </a:p>
          <a:p>
            <a:pPr marL="0" lvl="0" indent="0">
              <a:lnSpc>
                <a:spcPct val="120000"/>
              </a:lnSpc>
              <a:buNone/>
            </a:pPr>
            <a:r>
              <a:rPr lang="cs-CZ" sz="2000" dirty="0" smtClean="0">
                <a:solidFill>
                  <a:srgbClr val="00B0F0"/>
                </a:solidFill>
              </a:rPr>
              <a:t>Karel </a:t>
            </a:r>
            <a:r>
              <a:rPr lang="cs-CZ" sz="2000" dirty="0" err="1">
                <a:solidFill>
                  <a:srgbClr val="00B0F0"/>
                </a:solidFill>
              </a:rPr>
              <a:t>Šiktanc</a:t>
            </a:r>
            <a:r>
              <a:rPr lang="cs-CZ" sz="2000" dirty="0">
                <a:solidFill>
                  <a:srgbClr val="00B0F0"/>
                </a:solidFill>
              </a:rPr>
              <a:t>: Královské pohádky </a:t>
            </a:r>
          </a:p>
          <a:p>
            <a:endParaRPr lang="cs-CZ" dirty="0"/>
          </a:p>
        </p:txBody>
      </p:sp>
    </p:spTree>
    <p:extLst>
      <p:ext uri="{BB962C8B-B14F-4D97-AF65-F5344CB8AC3E}">
        <p14:creationId xmlns="" xmlns:p14="http://schemas.microsoft.com/office/powerpoint/2010/main" val="3352000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cs-CZ" sz="3600" dirty="0" smtClean="0">
                <a:solidFill>
                  <a:srgbClr val="0070C0"/>
                </a:solidFill>
              </a:rPr>
              <a:t>Karel </a:t>
            </a:r>
            <a:r>
              <a:rPr lang="cs-CZ" sz="3600" dirty="0" err="1" smtClean="0">
                <a:solidFill>
                  <a:srgbClr val="0070C0"/>
                </a:solidFill>
              </a:rPr>
              <a:t>Šiktanc</a:t>
            </a:r>
            <a:r>
              <a:rPr lang="cs-CZ" sz="3600" dirty="0" smtClean="0">
                <a:solidFill>
                  <a:srgbClr val="0070C0"/>
                </a:solidFill>
              </a:rPr>
              <a:t>: Královské pohádky</a:t>
            </a:r>
          </a:p>
        </p:txBody>
      </p:sp>
      <p:sp>
        <p:nvSpPr>
          <p:cNvPr id="3" name="Zástupný symbol pro obsah 2"/>
          <p:cNvSpPr>
            <a:spLocks noGrp="1"/>
          </p:cNvSpPr>
          <p:nvPr>
            <p:ph idx="1"/>
          </p:nvPr>
        </p:nvSpPr>
        <p:spPr>
          <a:xfrm>
            <a:off x="395536" y="1124744"/>
            <a:ext cx="8748464" cy="5733256"/>
          </a:xfrm>
        </p:spPr>
        <p:txBody>
          <a:bodyPr>
            <a:normAutofit fontScale="32500" lnSpcReduction="20000"/>
          </a:bodyPr>
          <a:lstStyle/>
          <a:p>
            <a:r>
              <a:rPr lang="en-GB" sz="6200" dirty="0" smtClean="0"/>
              <a:t>*</a:t>
            </a:r>
            <a:r>
              <a:rPr lang="cs-CZ" sz="6200" dirty="0" smtClean="0"/>
              <a:t>1928</a:t>
            </a:r>
            <a:r>
              <a:rPr lang="en-GB" sz="6200" dirty="0" smtClean="0"/>
              <a:t> </a:t>
            </a:r>
            <a:r>
              <a:rPr lang="cs-CZ" sz="6200" dirty="0" smtClean="0"/>
              <a:t>- především </a:t>
            </a:r>
            <a:r>
              <a:rPr lang="cs-CZ" sz="6200" dirty="0" smtClean="0">
                <a:solidFill>
                  <a:srgbClr val="0070C0"/>
                </a:solidFill>
              </a:rPr>
              <a:t>básník</a:t>
            </a:r>
            <a:r>
              <a:rPr lang="cs-CZ" sz="6200" dirty="0" smtClean="0"/>
              <a:t> (pro dospělé, ale i pro děti)</a:t>
            </a:r>
          </a:p>
          <a:p>
            <a:r>
              <a:rPr lang="cs-CZ" sz="6200" dirty="0" smtClean="0"/>
              <a:t>tři knihy pohádek:</a:t>
            </a:r>
          </a:p>
          <a:p>
            <a:pPr>
              <a:buNone/>
            </a:pPr>
            <a:r>
              <a:rPr lang="cs-CZ" sz="6200" dirty="0" smtClean="0"/>
              <a:t>	</a:t>
            </a:r>
            <a:r>
              <a:rPr lang="cs-CZ" sz="6200" i="1" dirty="0" smtClean="0"/>
              <a:t>	Královské pohádky</a:t>
            </a:r>
          </a:p>
          <a:p>
            <a:pPr>
              <a:buNone/>
            </a:pPr>
            <a:r>
              <a:rPr lang="cs-CZ" sz="6200" i="1" dirty="0" smtClean="0"/>
              <a:t>		O dobré a zlé moci</a:t>
            </a:r>
          </a:p>
          <a:p>
            <a:pPr>
              <a:buNone/>
            </a:pPr>
            <a:r>
              <a:rPr lang="cs-CZ" sz="6200" i="1" dirty="0" smtClean="0"/>
              <a:t>		Hrad Svícen</a:t>
            </a:r>
          </a:p>
          <a:p>
            <a:r>
              <a:rPr lang="cs-CZ" sz="6200" dirty="0" smtClean="0">
                <a:solidFill>
                  <a:srgbClr val="0070C0"/>
                </a:solidFill>
              </a:rPr>
              <a:t>Královské pohádky </a:t>
            </a:r>
            <a:r>
              <a:rPr lang="cs-CZ" sz="6200" dirty="0" smtClean="0"/>
              <a:t>(Zlatá stuha 1994)</a:t>
            </a:r>
          </a:p>
          <a:p>
            <a:pPr lvl="1"/>
            <a:r>
              <a:rPr lang="cs-CZ" sz="6200" dirty="0" smtClean="0"/>
              <a:t>vznikaly již v 60. letech, ale nesměl je vydat</a:t>
            </a:r>
          </a:p>
          <a:p>
            <a:pPr lvl="1"/>
            <a:r>
              <a:rPr lang="cs-CZ" sz="6200" dirty="0" smtClean="0"/>
              <a:t>velmi dobře navazují na pohádku tradiční</a:t>
            </a:r>
          </a:p>
          <a:p>
            <a:pPr lvl="1"/>
            <a:r>
              <a:rPr lang="cs-CZ" sz="6200" dirty="0" smtClean="0">
                <a:solidFill>
                  <a:srgbClr val="0070C0"/>
                </a:solidFill>
              </a:rPr>
              <a:t>poetický jazyk a podobenství, velmi výrazná rytmizační složka</a:t>
            </a:r>
          </a:p>
          <a:p>
            <a:pPr lvl="1"/>
            <a:r>
              <a:rPr lang="cs-CZ" sz="6200" dirty="0" smtClean="0"/>
              <a:t>není vhodné pro začínajícího čtenáře, vyžaduje již čtenářskou zkušenost a přemýšlivost</a:t>
            </a:r>
          </a:p>
          <a:p>
            <a:pPr lvl="1"/>
            <a:r>
              <a:rPr lang="cs-CZ" sz="6200" dirty="0" smtClean="0">
                <a:solidFill>
                  <a:srgbClr val="0070C0"/>
                </a:solidFill>
              </a:rPr>
              <a:t>hlubší smys</a:t>
            </a:r>
            <a:r>
              <a:rPr lang="cs-CZ" sz="6200" dirty="0" smtClean="0"/>
              <a:t>l a etické sdělení: varuje před lehkovážností, hloupostí, povrchností</a:t>
            </a:r>
          </a:p>
          <a:p>
            <a:pPr lvl="2"/>
            <a:r>
              <a:rPr lang="cs-CZ" sz="6200" dirty="0" smtClean="0"/>
              <a:t>podporuje čisté mravní hodnoty, jako jsou láska, přátelství, ochota pomoci</a:t>
            </a:r>
          </a:p>
          <a:p>
            <a:pPr lvl="1"/>
            <a:r>
              <a:rPr lang="cs-CZ" sz="6200" dirty="0" smtClean="0"/>
              <a:t>hlavní postavy: králové, kteří většinou mají nějakou lidskou slabost</a:t>
            </a:r>
          </a:p>
          <a:p>
            <a:pPr lvl="2"/>
            <a:r>
              <a:rPr lang="cs-CZ" sz="6200" dirty="0" smtClean="0"/>
              <a:t>obyčejní lidé jim nastavují zrcadlo</a:t>
            </a:r>
          </a:p>
          <a:p>
            <a:pPr lvl="2"/>
            <a:r>
              <a:rPr lang="cs-CZ" sz="6200" dirty="0" smtClean="0"/>
              <a:t>panovník se nechá poučit, přizná chybu a napraví se </a:t>
            </a:r>
          </a:p>
          <a:p>
            <a:endParaRPr lang="cs-CZ" sz="4300" dirty="0" smtClean="0"/>
          </a:p>
          <a:p>
            <a:endParaRPr lang="cs-CZ" dirty="0"/>
          </a:p>
        </p:txBody>
      </p:sp>
    </p:spTree>
    <p:extLst>
      <p:ext uri="{BB962C8B-B14F-4D97-AF65-F5344CB8AC3E}">
        <p14:creationId xmlns="" xmlns:p14="http://schemas.microsoft.com/office/powerpoint/2010/main" val="1848423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76672"/>
            <a:ext cx="4896544" cy="6381328"/>
          </a:xfrm>
        </p:spPr>
        <p:txBody>
          <a:bodyPr>
            <a:normAutofit fontScale="77500" lnSpcReduction="20000"/>
          </a:bodyPr>
          <a:lstStyle/>
          <a:p>
            <a:r>
              <a:rPr lang="cs-CZ" dirty="0" smtClean="0">
                <a:solidFill>
                  <a:srgbClr val="0070C0"/>
                </a:solidFill>
              </a:rPr>
              <a:t>úvodní formule: </a:t>
            </a:r>
          </a:p>
          <a:p>
            <a:pPr>
              <a:buNone/>
            </a:pPr>
            <a:r>
              <a:rPr lang="cs-CZ" dirty="0" smtClean="0"/>
              <a:t>	- časová neurčenost</a:t>
            </a:r>
          </a:p>
          <a:p>
            <a:pPr>
              <a:buNone/>
            </a:pPr>
            <a:r>
              <a:rPr lang="cs-CZ" dirty="0" smtClean="0"/>
              <a:t>	- stručný popis postavy/místa</a:t>
            </a:r>
          </a:p>
          <a:p>
            <a:pPr>
              <a:buNone/>
            </a:pPr>
            <a:r>
              <a:rPr lang="cs-CZ" dirty="0" smtClean="0"/>
              <a:t> </a:t>
            </a:r>
          </a:p>
          <a:p>
            <a:r>
              <a:rPr lang="cs-CZ" dirty="0" smtClean="0">
                <a:solidFill>
                  <a:srgbClr val="0070C0"/>
                </a:solidFill>
              </a:rPr>
              <a:t>tradiční symbolika čísel: </a:t>
            </a:r>
          </a:p>
          <a:p>
            <a:pPr>
              <a:buNone/>
            </a:pPr>
            <a:r>
              <a:rPr lang="cs-CZ" dirty="0" smtClean="0"/>
              <a:t>	- 3 (násobky): tři úkoly, třikrát se 	vrací, třikrát ho zastaví smrt</a:t>
            </a:r>
          </a:p>
          <a:p>
            <a:pPr>
              <a:buNone/>
            </a:pPr>
            <a:r>
              <a:rPr lang="cs-CZ" dirty="0" smtClean="0"/>
              <a:t>	- 7: za sedmero hor a řek </a:t>
            </a:r>
          </a:p>
          <a:p>
            <a:pPr>
              <a:buNone/>
            </a:pPr>
            <a:r>
              <a:rPr lang="cs-CZ" dirty="0" smtClean="0"/>
              <a:t>	- ale i číslo 4: princezna </a:t>
            </a:r>
            <a:r>
              <a:rPr lang="cs-CZ" dirty="0" err="1" smtClean="0"/>
              <a:t>Magnolia</a:t>
            </a:r>
            <a:r>
              <a:rPr lang="cs-CZ" dirty="0" smtClean="0"/>
              <a:t>, 	vládci čtyř světových stran </a:t>
            </a:r>
          </a:p>
          <a:p>
            <a:endParaRPr lang="cs-CZ" dirty="0" smtClean="0"/>
          </a:p>
          <a:p>
            <a:r>
              <a:rPr lang="cs-CZ" dirty="0" smtClean="0">
                <a:solidFill>
                  <a:srgbClr val="0070C0"/>
                </a:solidFill>
              </a:rPr>
              <a:t>symbolika barev:</a:t>
            </a:r>
          </a:p>
          <a:p>
            <a:pPr>
              <a:buNone/>
            </a:pPr>
            <a:r>
              <a:rPr lang="cs-CZ" dirty="0" smtClean="0"/>
              <a:t>		- bílá: dobro a nevinnost</a:t>
            </a:r>
          </a:p>
          <a:p>
            <a:pPr>
              <a:buNone/>
            </a:pPr>
            <a:r>
              <a:rPr lang="cs-CZ" dirty="0" smtClean="0"/>
              <a:t>		- bílá či šedá: moudrost stáří</a:t>
            </a:r>
          </a:p>
          <a:p>
            <a:pPr>
              <a:buNone/>
            </a:pPr>
            <a:r>
              <a:rPr lang="cs-CZ" dirty="0" smtClean="0"/>
              <a:t>		- černá: zlo</a:t>
            </a:r>
            <a:endParaRPr lang="cs-CZ" dirty="0"/>
          </a:p>
        </p:txBody>
      </p:sp>
      <p:pic>
        <p:nvPicPr>
          <p:cNvPr id="4" name="Picture 2" descr="http://www.cbdb.cz/books/57550.jpg"/>
          <p:cNvPicPr>
            <a:picLocks noChangeAspect="1" noChangeArrowheads="1"/>
          </p:cNvPicPr>
          <p:nvPr/>
        </p:nvPicPr>
        <p:blipFill>
          <a:blip r:embed="rId2" cstate="print"/>
          <a:srcRect/>
          <a:stretch>
            <a:fillRect/>
          </a:stretch>
        </p:blipFill>
        <p:spPr bwMode="auto">
          <a:xfrm>
            <a:off x="5436096" y="611409"/>
            <a:ext cx="3751960" cy="483381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251520" y="332656"/>
            <a:ext cx="4248472" cy="6525344"/>
          </a:xfrm>
        </p:spPr>
        <p:txBody>
          <a:bodyPr>
            <a:noAutofit/>
          </a:bodyPr>
          <a:lstStyle/>
          <a:p>
            <a:pPr>
              <a:buNone/>
            </a:pPr>
            <a:r>
              <a:rPr lang="cs-CZ" sz="1600" i="1" dirty="0" smtClean="0"/>
              <a:t>„Co je to tady?“ vzkřikla strašlivě. A už </a:t>
            </a:r>
            <a:r>
              <a:rPr lang="cs-CZ" sz="1600" i="1" dirty="0" err="1" smtClean="0"/>
              <a:t>už</a:t>
            </a:r>
            <a:r>
              <a:rPr lang="cs-CZ" sz="1600" i="1" dirty="0" smtClean="0"/>
              <a:t> mířila doprostřed kuchyně a už </a:t>
            </a:r>
            <a:r>
              <a:rPr lang="cs-CZ" sz="1600" i="1" dirty="0" err="1" smtClean="0"/>
              <a:t>už</a:t>
            </a:r>
            <a:r>
              <a:rPr lang="cs-CZ" sz="1600" i="1" dirty="0" smtClean="0"/>
              <a:t> zvedala nad hlavu těžkou hůl – když náhle všimla si starého člověka a náhle zaslechla princezen jasný hlas… a jako uštknutá ucouvla do síně… a chtěla běžet zpátky.</a:t>
            </a:r>
            <a:endParaRPr lang="cs-CZ" sz="1600" dirty="0" smtClean="0"/>
          </a:p>
          <a:p>
            <a:pPr>
              <a:buNone/>
            </a:pPr>
            <a:r>
              <a:rPr lang="cs-CZ" sz="1600" i="1" dirty="0" smtClean="0"/>
              <a:t>S tím malíř počítal.</a:t>
            </a:r>
            <a:endParaRPr lang="cs-CZ" sz="1600" dirty="0" smtClean="0"/>
          </a:p>
          <a:p>
            <a:pPr>
              <a:buNone/>
            </a:pPr>
            <a:r>
              <a:rPr lang="cs-CZ" sz="1600" i="1" dirty="0" smtClean="0"/>
              <a:t>„Chyťte ji!“ přikázal. A když ji popadli za ruce, za lokty, přitáhl u venku káď a milou královnu postrčil k vodičce… a myl ji… myl a myl… až voda veškerá byla jak boží duha!</a:t>
            </a:r>
            <a:endParaRPr lang="cs-CZ" sz="1600" dirty="0" smtClean="0"/>
          </a:p>
          <a:p>
            <a:pPr>
              <a:buNone/>
            </a:pPr>
            <a:r>
              <a:rPr lang="cs-CZ" sz="1600" i="1" dirty="0" smtClean="0"/>
              <a:t>Paní se vzpřímila.</a:t>
            </a:r>
            <a:endParaRPr lang="cs-CZ" sz="1600" dirty="0" smtClean="0"/>
          </a:p>
          <a:p>
            <a:pPr>
              <a:buNone/>
            </a:pPr>
            <a:r>
              <a:rPr lang="cs-CZ" sz="1600" i="1" dirty="0" smtClean="0"/>
              <a:t>„Ježíšku na křížku!“ vzdychlo to natřikrát v tichounké kuchyni – proti nim stála stará  bledá žena!</a:t>
            </a:r>
            <a:endParaRPr lang="cs-CZ" sz="1600" dirty="0" smtClean="0"/>
          </a:p>
          <a:p>
            <a:pPr>
              <a:buNone/>
            </a:pPr>
            <a:r>
              <a:rPr lang="cs-CZ" sz="1600" i="1" dirty="0" smtClean="0"/>
              <a:t>„Jak je to možné?“ šeptla Eliška. A malíř sklonil stříbrobílou hlavu. </a:t>
            </a:r>
            <a:endParaRPr lang="cs-CZ" sz="1600" dirty="0" smtClean="0"/>
          </a:p>
          <a:p>
            <a:pPr>
              <a:buNone/>
            </a:pPr>
            <a:r>
              <a:rPr lang="cs-CZ" sz="1600" i="1" dirty="0" smtClean="0"/>
              <a:t>„V hrůze a </a:t>
            </a:r>
            <a:r>
              <a:rPr lang="cs-CZ" sz="1600" i="1" dirty="0" err="1" smtClean="0"/>
              <a:t>ouzkosti</a:t>
            </a:r>
            <a:r>
              <a:rPr lang="cs-CZ" sz="1600" i="1" dirty="0" smtClean="0"/>
              <a:t>, že bude bez moci – stará a bez dětí – nechtěla poddaným přiznat svůj dlouhý věk. A tak všem lidem ztrpčovala život.…………… Jako by stáří byla pohana!“ vykřikl starý muž. A tichým palácem znělo to velebně jak rozbouřený les. </a:t>
            </a:r>
            <a:r>
              <a:rPr lang="cs-CZ" sz="1600" dirty="0" smtClean="0"/>
              <a:t> </a:t>
            </a:r>
          </a:p>
        </p:txBody>
      </p:sp>
      <p:sp>
        <p:nvSpPr>
          <p:cNvPr id="4" name="Zástupný symbol pro obsah 3"/>
          <p:cNvSpPr>
            <a:spLocks noGrp="1"/>
          </p:cNvSpPr>
          <p:nvPr>
            <p:ph sz="half" idx="2"/>
          </p:nvPr>
        </p:nvSpPr>
        <p:spPr>
          <a:xfrm>
            <a:off x="4427984" y="260648"/>
            <a:ext cx="4716016" cy="6264696"/>
          </a:xfrm>
        </p:spPr>
        <p:txBody>
          <a:bodyPr>
            <a:normAutofit fontScale="62500" lnSpcReduction="20000"/>
          </a:bodyPr>
          <a:lstStyle/>
          <a:p>
            <a:pPr>
              <a:buNone/>
            </a:pPr>
            <a:endParaRPr lang="cs-CZ" dirty="0" smtClean="0"/>
          </a:p>
          <a:p>
            <a:r>
              <a:rPr lang="cs-CZ" dirty="0" smtClean="0">
                <a:solidFill>
                  <a:srgbClr val="0070C0"/>
                </a:solidFill>
              </a:rPr>
              <a:t>jazyková stránka </a:t>
            </a:r>
          </a:p>
          <a:p>
            <a:pPr>
              <a:buNone/>
            </a:pPr>
            <a:r>
              <a:rPr lang="cs-CZ" dirty="0" smtClean="0"/>
              <a:t>	- poetičnost (básník)</a:t>
            </a:r>
          </a:p>
          <a:p>
            <a:pPr>
              <a:buNone/>
            </a:pPr>
            <a:r>
              <a:rPr lang="cs-CZ" dirty="0" smtClean="0"/>
              <a:t>	- metafory  (</a:t>
            </a:r>
            <a:r>
              <a:rPr lang="cs-CZ" i="1" dirty="0" smtClean="0"/>
              <a:t>krajková oblaka</a:t>
            </a:r>
            <a:r>
              <a:rPr lang="cs-CZ" dirty="0" smtClean="0"/>
              <a:t>)</a:t>
            </a:r>
          </a:p>
          <a:p>
            <a:pPr>
              <a:buNone/>
            </a:pPr>
            <a:r>
              <a:rPr lang="cs-CZ" dirty="0" smtClean="0"/>
              <a:t>	- neobvyklá přirovnání </a:t>
            </a:r>
            <a:r>
              <a:rPr lang="cs-CZ" i="1" dirty="0" smtClean="0"/>
              <a:t>(hřála jako slza</a:t>
            </a:r>
            <a:r>
              <a:rPr lang="cs-CZ" dirty="0" smtClean="0"/>
              <a:t>)</a:t>
            </a:r>
          </a:p>
          <a:p>
            <a:pPr>
              <a:buNone/>
            </a:pPr>
            <a:r>
              <a:rPr lang="cs-CZ" dirty="0" smtClean="0"/>
              <a:t>	- přímá či polopřímá řeč splývá s řečí vypravěče</a:t>
            </a:r>
          </a:p>
          <a:p>
            <a:pPr>
              <a:buNone/>
            </a:pPr>
            <a:r>
              <a:rPr lang="cs-CZ" dirty="0" smtClean="0"/>
              <a:t>	- oslovuje neživou věc (částice na začátku)  </a:t>
            </a:r>
          </a:p>
          <a:p>
            <a:pPr>
              <a:buNone/>
            </a:pPr>
            <a:r>
              <a:rPr lang="cs-CZ" dirty="0" smtClean="0"/>
              <a:t>	- inverzní slovosled (</a:t>
            </a:r>
            <a:r>
              <a:rPr lang="cs-CZ" i="1" dirty="0" smtClean="0"/>
              <a:t>Ať láska spoutá vás)</a:t>
            </a:r>
            <a:endParaRPr lang="cs-CZ" dirty="0" smtClean="0"/>
          </a:p>
          <a:p>
            <a:pPr>
              <a:buNone/>
            </a:pPr>
            <a:r>
              <a:rPr lang="cs-CZ" dirty="0" smtClean="0"/>
              <a:t>	- výrazná rytmizace, verš a zvukomalebnost </a:t>
            </a:r>
          </a:p>
          <a:p>
            <a:pPr>
              <a:buNone/>
            </a:pPr>
            <a:r>
              <a:rPr lang="cs-CZ" dirty="0" smtClean="0"/>
              <a:t>	- pohrává si se slovíčky  </a:t>
            </a:r>
          </a:p>
          <a:p>
            <a:pPr>
              <a:buNone/>
            </a:pPr>
            <a:r>
              <a:rPr lang="cs-CZ" dirty="0" smtClean="0"/>
              <a:t>	- hra se jmény </a:t>
            </a:r>
          </a:p>
          <a:p>
            <a:pPr>
              <a:buNone/>
            </a:pPr>
            <a:r>
              <a:rPr lang="cs-CZ" dirty="0" smtClean="0"/>
              <a:t>		- král Držgrešlička lakomec</a:t>
            </a:r>
          </a:p>
          <a:p>
            <a:pPr>
              <a:buNone/>
            </a:pPr>
            <a:r>
              <a:rPr lang="cs-CZ" dirty="0" smtClean="0"/>
              <a:t>		- Jasnozřivý král je však slepý k okolí</a:t>
            </a:r>
          </a:p>
          <a:p>
            <a:pPr>
              <a:buNone/>
            </a:pPr>
            <a:r>
              <a:rPr lang="cs-CZ" dirty="0" smtClean="0"/>
              <a:t>	- opakování částí vět (</a:t>
            </a:r>
            <a:r>
              <a:rPr lang="cs-CZ" i="1" dirty="0" smtClean="0"/>
              <a:t>A poslal prvního/ druhého/třetího</a:t>
            </a:r>
            <a:r>
              <a:rPr lang="cs-CZ" dirty="0" smtClean="0"/>
              <a:t>) </a:t>
            </a:r>
          </a:p>
          <a:p>
            <a:pPr>
              <a:buNone/>
            </a:pPr>
            <a:r>
              <a:rPr lang="cs-CZ" dirty="0" smtClean="0"/>
              <a:t>	- subjektivní - autor vyjadřuje svůj vztah k událostem</a:t>
            </a:r>
          </a:p>
          <a:p>
            <a:pPr>
              <a:buNone/>
            </a:pPr>
            <a:r>
              <a:rPr lang="cs-CZ" dirty="0" smtClean="0"/>
              <a:t> </a:t>
            </a:r>
          </a:p>
          <a:p>
            <a:r>
              <a:rPr lang="cs-CZ" dirty="0" smtClean="0">
                <a:solidFill>
                  <a:srgbClr val="0070C0"/>
                </a:solidFill>
              </a:rPr>
              <a:t>grafická stránka </a:t>
            </a:r>
          </a:p>
          <a:p>
            <a:pPr>
              <a:buNone/>
            </a:pPr>
            <a:r>
              <a:rPr lang="cs-CZ" dirty="0" smtClean="0"/>
              <a:t>	- krátké odstavců – lepší orientace  </a:t>
            </a:r>
          </a:p>
          <a:p>
            <a:pPr>
              <a:buNone/>
            </a:pPr>
            <a:r>
              <a:rPr lang="cs-CZ" dirty="0" smtClean="0"/>
              <a:t>	- nevšední ilustrace </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620688"/>
            <a:ext cx="8964488" cy="706090"/>
          </a:xfrm>
        </p:spPr>
        <p:txBody>
          <a:bodyPr>
            <a:normAutofit fontScale="90000"/>
          </a:bodyPr>
          <a:lstStyle/>
          <a:p>
            <a:r>
              <a:rPr lang="cs-CZ" b="1" dirty="0" smtClean="0">
                <a:solidFill>
                  <a:srgbClr val="0070C0"/>
                </a:solidFill>
              </a:rPr>
              <a:t>Co se z AP vydává po roce 1989</a:t>
            </a:r>
            <a:r>
              <a:rPr lang="cs-CZ" dirty="0" smtClean="0"/>
              <a:t/>
            </a:r>
            <a:br>
              <a:rPr lang="cs-CZ" dirty="0" smtClean="0"/>
            </a:br>
            <a:endParaRPr lang="cs-CZ" dirty="0"/>
          </a:p>
        </p:txBody>
      </p:sp>
      <p:sp>
        <p:nvSpPr>
          <p:cNvPr id="3" name="Zástupný symbol pro obsah 2"/>
          <p:cNvSpPr>
            <a:spLocks noGrp="1"/>
          </p:cNvSpPr>
          <p:nvPr>
            <p:ph idx="1"/>
          </p:nvPr>
        </p:nvSpPr>
        <p:spPr>
          <a:xfrm>
            <a:off x="457200" y="1124744"/>
            <a:ext cx="8686800" cy="5400600"/>
          </a:xfrm>
        </p:spPr>
        <p:txBody>
          <a:bodyPr>
            <a:normAutofit fontScale="92500" lnSpcReduction="20000"/>
          </a:bodyPr>
          <a:lstStyle/>
          <a:p>
            <a:pPr lvl="0">
              <a:lnSpc>
                <a:spcPct val="150000"/>
              </a:lnSpc>
            </a:pPr>
            <a:r>
              <a:rPr lang="cs-CZ" sz="2000" dirty="0">
                <a:solidFill>
                  <a:srgbClr val="0070C0"/>
                </a:solidFill>
              </a:rPr>
              <a:t>r</a:t>
            </a:r>
            <a:r>
              <a:rPr lang="cs-CZ" sz="2000" dirty="0" smtClean="0">
                <a:solidFill>
                  <a:srgbClr val="0070C0"/>
                </a:solidFill>
              </a:rPr>
              <a:t>eedice </a:t>
            </a:r>
          </a:p>
          <a:p>
            <a:pPr lvl="1">
              <a:lnSpc>
                <a:spcPct val="150000"/>
              </a:lnSpc>
            </a:pPr>
            <a:r>
              <a:rPr lang="cs-CZ" sz="2000" dirty="0" smtClean="0"/>
              <a:t>starších autorů (</a:t>
            </a:r>
            <a:r>
              <a:rPr lang="cs-CZ" sz="2000" dirty="0" err="1" smtClean="0"/>
              <a:t>Mahen</a:t>
            </a:r>
            <a:r>
              <a:rPr lang="cs-CZ" sz="2000" dirty="0"/>
              <a:t>, </a:t>
            </a:r>
            <a:r>
              <a:rPr lang="cs-CZ" sz="2000" dirty="0" err="1"/>
              <a:t>Sekora</a:t>
            </a:r>
            <a:r>
              <a:rPr lang="cs-CZ" sz="2000" dirty="0"/>
              <a:t>, Čapkové) </a:t>
            </a:r>
            <a:endParaRPr lang="cs-CZ" sz="2000" dirty="0" smtClean="0"/>
          </a:p>
          <a:p>
            <a:pPr lvl="1">
              <a:lnSpc>
                <a:spcPct val="150000"/>
              </a:lnSpc>
            </a:pPr>
            <a:r>
              <a:rPr lang="cs-CZ" sz="2000" dirty="0" smtClean="0"/>
              <a:t>nonsensových </a:t>
            </a:r>
            <a:r>
              <a:rPr lang="cs-CZ" sz="2000" dirty="0"/>
              <a:t>pohádek </a:t>
            </a:r>
            <a:r>
              <a:rPr lang="cs-CZ" sz="2000" dirty="0" smtClean="0"/>
              <a:t>známých z</a:t>
            </a:r>
            <a:r>
              <a:rPr lang="cs-CZ" sz="2000" dirty="0"/>
              <a:t> TV (Čtvrtek, Macourek, </a:t>
            </a:r>
            <a:r>
              <a:rPr lang="cs-CZ" sz="2000" dirty="0" err="1"/>
              <a:t>Hejná</a:t>
            </a:r>
            <a:r>
              <a:rPr lang="cs-CZ" sz="2000" dirty="0"/>
              <a:t>) </a:t>
            </a:r>
          </a:p>
          <a:p>
            <a:pPr lvl="0">
              <a:lnSpc>
                <a:spcPct val="150000"/>
              </a:lnSpc>
            </a:pPr>
            <a:r>
              <a:rPr lang="cs-CZ" sz="2000" dirty="0">
                <a:solidFill>
                  <a:srgbClr val="0070C0"/>
                </a:solidFill>
              </a:rPr>
              <a:t>přepisy filmových scénářů </a:t>
            </a:r>
            <a:r>
              <a:rPr lang="cs-CZ" sz="2000" dirty="0" smtClean="0"/>
              <a:t>z </a:t>
            </a:r>
            <a:r>
              <a:rPr lang="cs-CZ" sz="2000" dirty="0"/>
              <a:t>80. let (Pan Tau</a:t>
            </a:r>
            <a:r>
              <a:rPr lang="cs-CZ" sz="2000" dirty="0" smtClean="0"/>
              <a:t>, </a:t>
            </a:r>
            <a:r>
              <a:rPr lang="cs-CZ" sz="2000" dirty="0" err="1" smtClean="0"/>
              <a:t>Chobotničky</a:t>
            </a:r>
            <a:r>
              <a:rPr lang="cs-CZ" sz="2000" dirty="0" smtClean="0"/>
              <a:t>, </a:t>
            </a:r>
            <a:r>
              <a:rPr lang="cs-CZ" sz="2000" dirty="0" err="1"/>
              <a:t>Arabela</a:t>
            </a:r>
            <a:r>
              <a:rPr lang="cs-CZ" sz="2000" dirty="0"/>
              <a:t>)</a:t>
            </a:r>
          </a:p>
          <a:p>
            <a:pPr>
              <a:lnSpc>
                <a:spcPct val="150000"/>
              </a:lnSpc>
            </a:pPr>
            <a:r>
              <a:rPr lang="cs-CZ" sz="2000" dirty="0" smtClean="0">
                <a:solidFill>
                  <a:srgbClr val="0070C0"/>
                </a:solidFill>
              </a:rPr>
              <a:t>převyprávění</a:t>
            </a:r>
            <a:r>
              <a:rPr lang="cs-CZ" sz="2000" dirty="0" smtClean="0"/>
              <a:t> a přepisy již známých děl (české i zahraniční pohádky) </a:t>
            </a:r>
          </a:p>
          <a:p>
            <a:pPr>
              <a:lnSpc>
                <a:spcPct val="150000"/>
              </a:lnSpc>
            </a:pPr>
            <a:r>
              <a:rPr lang="cs-CZ" sz="2000" dirty="0" smtClean="0"/>
              <a:t>smyšlené příběhy z reality – hlavní </a:t>
            </a:r>
            <a:r>
              <a:rPr lang="cs-CZ" sz="2000" dirty="0" smtClean="0">
                <a:solidFill>
                  <a:srgbClr val="0070C0"/>
                </a:solidFill>
              </a:rPr>
              <a:t>hrdina tatínek </a:t>
            </a:r>
            <a:r>
              <a:rPr lang="cs-CZ" sz="2000" dirty="0" smtClean="0"/>
              <a:t>(Svěrák, Stránský, Středa)</a:t>
            </a:r>
          </a:p>
          <a:p>
            <a:pPr>
              <a:lnSpc>
                <a:spcPct val="150000"/>
              </a:lnSpc>
            </a:pPr>
            <a:r>
              <a:rPr lang="cs-CZ" sz="2000" dirty="0" smtClean="0">
                <a:solidFill>
                  <a:srgbClr val="0070C0"/>
                </a:solidFill>
              </a:rPr>
              <a:t>„výtvarníci-spisovatelé“ </a:t>
            </a:r>
            <a:r>
              <a:rPr lang="cs-CZ" sz="2000" dirty="0" smtClean="0"/>
              <a:t>(P. Čech, P. Nikl) </a:t>
            </a:r>
          </a:p>
          <a:p>
            <a:pPr lvl="0">
              <a:lnSpc>
                <a:spcPct val="150000"/>
              </a:lnSpc>
            </a:pPr>
            <a:r>
              <a:rPr lang="cs-CZ" sz="2000" dirty="0"/>
              <a:t>r</a:t>
            </a:r>
            <a:r>
              <a:rPr lang="cs-CZ" sz="2000" dirty="0" smtClean="0"/>
              <a:t>ežimem </a:t>
            </a:r>
            <a:r>
              <a:rPr lang="cs-CZ" sz="2000" dirty="0" smtClean="0">
                <a:solidFill>
                  <a:srgbClr val="0070C0"/>
                </a:solidFill>
              </a:rPr>
              <a:t>„zakázaní“ autoři</a:t>
            </a:r>
            <a:r>
              <a:rPr lang="cs-CZ" sz="2000" dirty="0" smtClean="0"/>
              <a:t> (</a:t>
            </a:r>
            <a:r>
              <a:rPr lang="cs-CZ" sz="2000" dirty="0" err="1" smtClean="0"/>
              <a:t>Šiktanc</a:t>
            </a:r>
            <a:r>
              <a:rPr lang="cs-CZ" sz="2000" dirty="0"/>
              <a:t>, Vladislav)</a:t>
            </a:r>
          </a:p>
          <a:p>
            <a:pPr lvl="0">
              <a:lnSpc>
                <a:spcPct val="150000"/>
              </a:lnSpc>
            </a:pPr>
            <a:r>
              <a:rPr lang="cs-CZ" sz="2000" dirty="0"/>
              <a:t>z</a:t>
            </a:r>
            <a:r>
              <a:rPr lang="cs-CZ" sz="2000" dirty="0" smtClean="0"/>
              <a:t>cela noví autoři  </a:t>
            </a:r>
            <a:endParaRPr lang="cs-CZ" sz="2000" dirty="0"/>
          </a:p>
          <a:p>
            <a:pPr lvl="0">
              <a:lnSpc>
                <a:spcPct val="150000"/>
              </a:lnSpc>
            </a:pPr>
            <a:r>
              <a:rPr lang="cs-CZ" sz="2000" dirty="0"/>
              <a:t>r</a:t>
            </a:r>
            <a:r>
              <a:rPr lang="cs-CZ" sz="2000" dirty="0" smtClean="0"/>
              <a:t>egionální tématika </a:t>
            </a:r>
            <a:endParaRPr lang="cs-CZ" sz="2000" dirty="0"/>
          </a:p>
          <a:p>
            <a:pPr lvl="0">
              <a:lnSpc>
                <a:spcPct val="150000"/>
              </a:lnSpc>
            </a:pPr>
            <a:r>
              <a:rPr lang="cs-CZ" sz="2000" dirty="0" smtClean="0"/>
              <a:t>vydávání </a:t>
            </a:r>
            <a:r>
              <a:rPr lang="cs-CZ" sz="2000" dirty="0"/>
              <a:t>pohádek - </a:t>
            </a:r>
            <a:r>
              <a:rPr lang="cs-CZ" sz="2000" dirty="0" smtClean="0"/>
              <a:t>komerční </a:t>
            </a:r>
            <a:r>
              <a:rPr lang="cs-CZ" sz="2000" dirty="0"/>
              <a:t>záměr </a:t>
            </a:r>
            <a:r>
              <a:rPr lang="cs-CZ" sz="2000" dirty="0" smtClean="0"/>
              <a:t>vydavatele, zjednodušování </a:t>
            </a:r>
            <a:r>
              <a:rPr lang="cs-CZ" sz="2000" dirty="0"/>
              <a:t>na úkor jazyka, necitelné zásahy </a:t>
            </a:r>
            <a:r>
              <a:rPr lang="cs-CZ" sz="2000" dirty="0" smtClean="0"/>
              <a:t>překladatelů =&gt; degradace</a:t>
            </a:r>
            <a:endParaRPr lang="cs-CZ"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24744"/>
          </a:xfrm>
        </p:spPr>
        <p:txBody>
          <a:bodyPr>
            <a:normAutofit/>
          </a:bodyPr>
          <a:lstStyle/>
          <a:p>
            <a:r>
              <a:rPr lang="cs-CZ" sz="4000" dirty="0" err="1" smtClean="0">
                <a:solidFill>
                  <a:srgbClr val="0070C0"/>
                </a:solidFill>
              </a:rPr>
              <a:t>Roald</a:t>
            </a:r>
            <a:r>
              <a:rPr lang="cs-CZ" sz="4000" dirty="0" smtClean="0">
                <a:solidFill>
                  <a:srgbClr val="0070C0"/>
                </a:solidFill>
              </a:rPr>
              <a:t> </a:t>
            </a:r>
            <a:r>
              <a:rPr lang="cs-CZ" sz="4000" dirty="0" err="1" smtClean="0">
                <a:solidFill>
                  <a:srgbClr val="0070C0"/>
                </a:solidFill>
              </a:rPr>
              <a:t>Dahl</a:t>
            </a:r>
            <a:r>
              <a:rPr lang="cs-CZ" sz="4000" dirty="0" smtClean="0">
                <a:solidFill>
                  <a:srgbClr val="0070C0"/>
                </a:solidFill>
              </a:rPr>
              <a:t>: Jakub a obří broskev</a:t>
            </a:r>
            <a:endParaRPr lang="cs-CZ" sz="4000" dirty="0">
              <a:solidFill>
                <a:srgbClr val="0070C0"/>
              </a:solidFill>
            </a:endParaRPr>
          </a:p>
        </p:txBody>
      </p:sp>
      <p:sp>
        <p:nvSpPr>
          <p:cNvPr id="3" name="Zástupný symbol pro obsah 2"/>
          <p:cNvSpPr>
            <a:spLocks noGrp="1"/>
          </p:cNvSpPr>
          <p:nvPr>
            <p:ph idx="1"/>
          </p:nvPr>
        </p:nvSpPr>
        <p:spPr>
          <a:xfrm>
            <a:off x="251520" y="1124744"/>
            <a:ext cx="8229600" cy="5733256"/>
          </a:xfrm>
        </p:spPr>
        <p:txBody>
          <a:bodyPr>
            <a:noAutofit/>
          </a:bodyPr>
          <a:lstStyle/>
          <a:p>
            <a:r>
              <a:rPr lang="cs-CZ" sz="1800" dirty="0" smtClean="0"/>
              <a:t>1916-1990, romanopisec, povídkář, scénárista, ale psal i knihy pro děti: Karlík a továrna na čokoládu, Jakub a obří broskev	</a:t>
            </a:r>
          </a:p>
          <a:p>
            <a:pPr>
              <a:buNone/>
            </a:pPr>
            <a:endParaRPr lang="cs-CZ" sz="1800" dirty="0" smtClean="0"/>
          </a:p>
          <a:p>
            <a:pPr>
              <a:buNone/>
            </a:pPr>
            <a:r>
              <a:rPr lang="cs-CZ" sz="1800" dirty="0" smtClean="0"/>
              <a:t>„OBSAH“</a:t>
            </a:r>
          </a:p>
          <a:p>
            <a:pPr>
              <a:buNone/>
            </a:pPr>
            <a:r>
              <a:rPr lang="cs-CZ" sz="1800" dirty="0" smtClean="0"/>
              <a:t>		Jakubovi Tamtudy zemřou rodiče, když mu jsou čtyři roky. Sežral je v ZOO nosorožec… A to odstartovalo řadu bláznivých příhod, které se chlapci přihodí.  Do osmi let ho vychovávají zlé tety </a:t>
            </a:r>
            <a:r>
              <a:rPr lang="cs-CZ" sz="1800" dirty="0" err="1" smtClean="0"/>
              <a:t>Brčková</a:t>
            </a:r>
            <a:r>
              <a:rPr lang="cs-CZ" sz="1800" dirty="0" smtClean="0"/>
              <a:t> a Bečková, ale kouzelný pán mu dá lektvar, aby ho vypil, že bude mít o zábavu postaráno. Jenže Kuba ho vylije, což způsobí růst obří broskve, ve které bydlí obří hmyz. Jakub se s nimi skamarádí a společně se v novém domečku odkutálí na moře, kde zažijí mnoho příhod. Nakonec šťastně skončí až za oceánem, v New Yorku, a Jakub má konečně to, co si přál – společnost dětí, o kterou byl několik let ochuzen. A protože musel své příhody vyprávět pořád dokola – napsal o nich tuto knížku. </a:t>
            </a:r>
          </a:p>
          <a:p>
            <a:pPr>
              <a:buNone/>
            </a:pPr>
            <a:r>
              <a:rPr lang="cs-CZ" sz="1800" dirty="0" smtClean="0"/>
              <a:t> </a:t>
            </a:r>
          </a:p>
          <a:p>
            <a:pPr>
              <a:buFontTx/>
              <a:buChar char="-"/>
            </a:pPr>
            <a:r>
              <a:rPr lang="cs-CZ" sz="1800" dirty="0" smtClean="0"/>
              <a:t>pohádkový příběh je krátký, obsahuje </a:t>
            </a:r>
            <a:r>
              <a:rPr lang="cs-CZ" sz="1800" dirty="0" smtClean="0">
                <a:solidFill>
                  <a:srgbClr val="0070C0"/>
                </a:solidFill>
              </a:rPr>
              <a:t>nereálnosti</a:t>
            </a:r>
            <a:r>
              <a:rPr lang="cs-CZ" sz="1800" dirty="0" smtClean="0"/>
              <a:t>, ale kniha nás doslova uchvátí </a:t>
            </a:r>
          </a:p>
          <a:p>
            <a:pPr>
              <a:buFontTx/>
              <a:buChar char="-"/>
            </a:pPr>
            <a:r>
              <a:rPr lang="cs-CZ" sz="1800" dirty="0" smtClean="0"/>
              <a:t>jednoduchá větné konstrukce, tisk je většími písmeny (samostatné čtení dětí) </a:t>
            </a:r>
          </a:p>
          <a:p>
            <a:pPr>
              <a:buFontTx/>
              <a:buChar char="-"/>
            </a:pPr>
            <a:r>
              <a:rPr lang="cs-CZ" sz="1800" dirty="0" smtClean="0"/>
              <a:t>proloženo několika </a:t>
            </a:r>
            <a:r>
              <a:rPr lang="cs-CZ" sz="1800" dirty="0" smtClean="0">
                <a:solidFill>
                  <a:srgbClr val="0070C0"/>
                </a:solidFill>
              </a:rPr>
              <a:t>říkankami,</a:t>
            </a:r>
            <a:r>
              <a:rPr lang="cs-CZ" sz="1800" dirty="0" smtClean="0"/>
              <a:t> které situačně napadají jednotlivé aktéry</a:t>
            </a:r>
          </a:p>
          <a:p>
            <a:pPr>
              <a:buFontTx/>
              <a:buChar char="-"/>
            </a:pPr>
            <a:r>
              <a:rPr lang="cs-CZ" sz="1800" dirty="0" smtClean="0">
                <a:solidFill>
                  <a:srgbClr val="0070C0"/>
                </a:solidFill>
              </a:rPr>
              <a:t>didaktická stránka  </a:t>
            </a:r>
            <a:r>
              <a:rPr lang="cs-CZ" sz="1800" dirty="0" smtClean="0"/>
              <a:t>- jak žije žížala či stonožka, že se nemusí bát pavouků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260648"/>
            <a:ext cx="4968552" cy="6597352"/>
          </a:xfrm>
        </p:spPr>
        <p:txBody>
          <a:bodyPr>
            <a:normAutofit fontScale="70000" lnSpcReduction="20000"/>
          </a:bodyPr>
          <a:lstStyle/>
          <a:p>
            <a:pPr>
              <a:buNone/>
            </a:pPr>
            <a:r>
              <a:rPr lang="cs-CZ" i="1" dirty="0" smtClean="0"/>
              <a:t>To je </a:t>
            </a:r>
            <a:r>
              <a:rPr lang="cs-CZ" i="1" dirty="0" err="1" smtClean="0"/>
              <a:t>Stonožník</a:t>
            </a:r>
            <a:r>
              <a:rPr lang="cs-CZ" i="1" dirty="0" smtClean="0"/>
              <a:t> – žádný strach, lidé dobří,</a:t>
            </a:r>
            <a:endParaRPr lang="cs-CZ" dirty="0" smtClean="0"/>
          </a:p>
          <a:p>
            <a:pPr>
              <a:buNone/>
            </a:pPr>
            <a:r>
              <a:rPr lang="cs-CZ" i="1" dirty="0" smtClean="0"/>
              <a:t>On je tak laskavý a jemný </a:t>
            </a:r>
          </a:p>
          <a:p>
            <a:pPr>
              <a:buNone/>
            </a:pPr>
            <a:r>
              <a:rPr lang="cs-CZ" i="1" dirty="0" smtClean="0"/>
              <a:t>	(ač rozměry má obří),</a:t>
            </a:r>
            <a:endParaRPr lang="cs-CZ" dirty="0" smtClean="0"/>
          </a:p>
          <a:p>
            <a:pPr>
              <a:buNone/>
            </a:pPr>
            <a:r>
              <a:rPr lang="cs-CZ" i="1" dirty="0" smtClean="0"/>
              <a:t>Že královna španělská, když chůvu potřebuje honem,</a:t>
            </a:r>
            <a:endParaRPr lang="cs-CZ" dirty="0" smtClean="0"/>
          </a:p>
          <a:p>
            <a:pPr>
              <a:buNone/>
            </a:pPr>
            <a:r>
              <a:rPr lang="cs-CZ" i="1" dirty="0" smtClean="0"/>
              <a:t>Hned povolá ho k sobě telefonem…</a:t>
            </a:r>
            <a:endParaRPr lang="cs-CZ" dirty="0" smtClean="0"/>
          </a:p>
          <a:p>
            <a:pPr>
              <a:buNone/>
            </a:pPr>
            <a:r>
              <a:rPr lang="cs-CZ" i="1" dirty="0" smtClean="0"/>
              <a:t> </a:t>
            </a:r>
          </a:p>
          <a:p>
            <a:pPr>
              <a:buNone/>
            </a:pPr>
            <a:endParaRPr lang="cs-CZ" dirty="0" smtClean="0"/>
          </a:p>
          <a:p>
            <a:pPr>
              <a:buNone/>
            </a:pPr>
            <a:r>
              <a:rPr lang="cs-CZ" i="1" dirty="0" smtClean="0"/>
              <a:t>„Tomu říkáš chození?“ vykřikl </a:t>
            </a:r>
            <a:r>
              <a:rPr lang="cs-CZ" i="1" dirty="0" err="1" smtClean="0"/>
              <a:t>Stonožník</a:t>
            </a:r>
            <a:r>
              <a:rPr lang="cs-CZ" i="1" dirty="0" smtClean="0"/>
              <a:t>. „Jsi obyčejný </a:t>
            </a:r>
            <a:r>
              <a:rPr lang="cs-CZ" i="1" dirty="0" err="1" smtClean="0"/>
              <a:t>plazivec</a:t>
            </a:r>
            <a:r>
              <a:rPr lang="cs-CZ" i="1" dirty="0" smtClean="0"/>
              <a:t>! Jenom se </a:t>
            </a:r>
            <a:r>
              <a:rPr lang="cs-CZ" i="1" dirty="0" err="1" smtClean="0"/>
              <a:t>plazíč</a:t>
            </a:r>
            <a:r>
              <a:rPr lang="cs-CZ" i="1" dirty="0" smtClean="0"/>
              <a:t>!“</a:t>
            </a:r>
            <a:endParaRPr lang="cs-CZ" dirty="0" smtClean="0"/>
          </a:p>
          <a:p>
            <a:pPr>
              <a:buNone/>
            </a:pPr>
            <a:r>
              <a:rPr lang="cs-CZ" i="1" dirty="0" smtClean="0"/>
              <a:t>„Kloužu,“ řekl upjatě </a:t>
            </a:r>
            <a:r>
              <a:rPr lang="cs-CZ" i="1" dirty="0" err="1" smtClean="0"/>
              <a:t>Žížalák</a:t>
            </a:r>
            <a:r>
              <a:rPr lang="cs-CZ" i="1" dirty="0" smtClean="0"/>
              <a:t>.</a:t>
            </a:r>
            <a:endParaRPr lang="cs-CZ" dirty="0" smtClean="0"/>
          </a:p>
          <a:p>
            <a:pPr>
              <a:buNone/>
            </a:pPr>
            <a:r>
              <a:rPr lang="cs-CZ" i="1" dirty="0" smtClean="0"/>
              <a:t>„Jsi kluzký tvor,“ odpověděl </a:t>
            </a:r>
            <a:r>
              <a:rPr lang="cs-CZ" i="1" dirty="0" err="1" smtClean="0"/>
              <a:t>Stonožník</a:t>
            </a:r>
            <a:r>
              <a:rPr lang="cs-CZ" i="1" dirty="0" smtClean="0"/>
              <a:t>.</a:t>
            </a:r>
            <a:endParaRPr lang="cs-CZ" dirty="0" smtClean="0"/>
          </a:p>
          <a:p>
            <a:pPr>
              <a:buNone/>
            </a:pPr>
            <a:r>
              <a:rPr lang="cs-CZ" i="1" dirty="0" smtClean="0"/>
              <a:t>„Nejsem kluzký tvor,“ řekl </a:t>
            </a:r>
            <a:r>
              <a:rPr lang="cs-CZ" i="1" dirty="0" err="1" smtClean="0"/>
              <a:t>Žížalák</a:t>
            </a:r>
            <a:r>
              <a:rPr lang="cs-CZ" i="1" dirty="0" smtClean="0"/>
              <a:t>. „Jsem užitečné a milované stvoření. Zeptej se kteréhokoli zahradníka. A co se týče tebe…“</a:t>
            </a:r>
            <a:endParaRPr lang="cs-CZ" dirty="0" smtClean="0"/>
          </a:p>
          <a:p>
            <a:pPr>
              <a:buNone/>
            </a:pPr>
            <a:r>
              <a:rPr lang="cs-CZ" i="1" dirty="0" smtClean="0"/>
              <a:t>„Já jsem škůdce!“ oznámil </a:t>
            </a:r>
            <a:r>
              <a:rPr lang="cs-CZ" i="1" dirty="0" err="1" smtClean="0"/>
              <a:t>Stonožník</a:t>
            </a:r>
            <a:r>
              <a:rPr lang="cs-CZ" i="1" dirty="0" smtClean="0"/>
              <a:t> se širokým úsměvem se rozhlédl po pokoji, jako by očekával souhlas.</a:t>
            </a:r>
            <a:endParaRPr lang="cs-CZ" dirty="0" smtClean="0"/>
          </a:p>
          <a:p>
            <a:endParaRPr lang="cs-CZ" dirty="0"/>
          </a:p>
        </p:txBody>
      </p:sp>
      <p:pic>
        <p:nvPicPr>
          <p:cNvPr id="4" name="Picture 2" descr="http://www.ctenipomaha.cz/files/knihy/big/jakub-a-obri-broskev.jpg"/>
          <p:cNvPicPr>
            <a:picLocks noChangeAspect="1" noChangeArrowheads="1"/>
          </p:cNvPicPr>
          <p:nvPr/>
        </p:nvPicPr>
        <p:blipFill>
          <a:blip r:embed="rId2" cstate="print"/>
          <a:srcRect/>
          <a:stretch>
            <a:fillRect/>
          </a:stretch>
        </p:blipFill>
        <p:spPr bwMode="auto">
          <a:xfrm>
            <a:off x="5220072" y="404664"/>
            <a:ext cx="3635896" cy="574471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70C0"/>
                </a:solidFill>
              </a:rPr>
              <a:t>Zdroje</a:t>
            </a:r>
            <a:endParaRPr lang="cs-CZ" dirty="0">
              <a:solidFill>
                <a:srgbClr val="0070C0"/>
              </a:solidFill>
            </a:endParaRPr>
          </a:p>
        </p:txBody>
      </p:sp>
      <p:sp>
        <p:nvSpPr>
          <p:cNvPr id="3" name="Zástupný symbol pro obsah 2"/>
          <p:cNvSpPr>
            <a:spLocks noGrp="1"/>
          </p:cNvSpPr>
          <p:nvPr>
            <p:ph idx="1"/>
          </p:nvPr>
        </p:nvSpPr>
        <p:spPr>
          <a:xfrm>
            <a:off x="457200" y="1600200"/>
            <a:ext cx="8229600" cy="4997152"/>
          </a:xfrm>
        </p:spPr>
        <p:txBody>
          <a:bodyPr>
            <a:normAutofit fontScale="55000" lnSpcReduction="20000"/>
          </a:bodyPr>
          <a:lstStyle/>
          <a:p>
            <a:r>
              <a:rPr lang="cs-CZ" dirty="0" smtClean="0"/>
              <a:t>VAŘEJKOVÁ, Věra. </a:t>
            </a:r>
            <a:r>
              <a:rPr lang="cs-CZ" i="1" dirty="0" smtClean="0"/>
              <a:t>Česká pohádka dnes.</a:t>
            </a:r>
            <a:r>
              <a:rPr lang="cs-CZ" dirty="0" smtClean="0"/>
              <a:t> </a:t>
            </a:r>
            <a:r>
              <a:rPr lang="cs-CZ" i="1" dirty="0" smtClean="0"/>
              <a:t>Žánrové hodnoty </a:t>
            </a:r>
            <a:r>
              <a:rPr lang="cs-CZ" i="1" dirty="0" err="1" smtClean="0"/>
              <a:t>literatúry</a:t>
            </a:r>
            <a:r>
              <a:rPr lang="cs-CZ" i="1" dirty="0" smtClean="0"/>
              <a:t> </a:t>
            </a:r>
            <a:r>
              <a:rPr lang="cs-CZ" i="1" dirty="0" err="1" smtClean="0"/>
              <a:t>pre</a:t>
            </a:r>
            <a:r>
              <a:rPr lang="cs-CZ" i="1" dirty="0" smtClean="0"/>
              <a:t> </a:t>
            </a:r>
            <a:r>
              <a:rPr lang="cs-CZ" i="1" dirty="0" err="1" smtClean="0"/>
              <a:t>deti</a:t>
            </a:r>
            <a:r>
              <a:rPr lang="cs-CZ" i="1" dirty="0" smtClean="0"/>
              <a:t> a mládež IV</a:t>
            </a:r>
            <a:r>
              <a:rPr lang="cs-CZ" dirty="0" smtClean="0"/>
              <a:t>. Nitra: Univerzita </a:t>
            </a:r>
            <a:r>
              <a:rPr lang="cs-CZ" dirty="0" err="1" smtClean="0"/>
              <a:t>Konštantína</a:t>
            </a:r>
            <a:r>
              <a:rPr lang="cs-CZ" dirty="0" smtClean="0"/>
              <a:t> Filozofa, 1997. s. 18-27. ISBN 80-8050-163-7. </a:t>
            </a:r>
          </a:p>
          <a:p>
            <a:pPr>
              <a:buNone/>
            </a:pPr>
            <a:endParaRPr lang="cs-CZ" dirty="0" smtClean="0"/>
          </a:p>
          <a:p>
            <a:r>
              <a:rPr lang="cs-CZ" dirty="0" smtClean="0"/>
              <a:t>TOMAN, Jaroslav. </a:t>
            </a:r>
            <a:r>
              <a:rPr lang="cs-CZ" i="1" dirty="0" smtClean="0"/>
              <a:t>Cesty současné literatury pro děti a mládež: tradičnost - inovace. 1. vydání</a:t>
            </a:r>
            <a:r>
              <a:rPr lang="cs-CZ" dirty="0" smtClean="0"/>
              <a:t>. Slavkov u Brna: BM </a:t>
            </a:r>
            <a:r>
              <a:rPr lang="cs-CZ" dirty="0" err="1" smtClean="0"/>
              <a:t>Typo</a:t>
            </a:r>
            <a:r>
              <a:rPr lang="cs-CZ" dirty="0" smtClean="0"/>
              <a:t>, 2003. Česká autorská pohádka devadesátých let 20. století, s. 76. Ladění. ISBN 80-903339-0-7, s. 47.</a:t>
            </a:r>
          </a:p>
          <a:p>
            <a:endParaRPr lang="cs-CZ" dirty="0" smtClean="0"/>
          </a:p>
          <a:p>
            <a:r>
              <a:rPr lang="cs-CZ" dirty="0" smtClean="0"/>
              <a:t>ČEŇKOVÁ, Jana. </a:t>
            </a:r>
            <a:r>
              <a:rPr lang="cs-CZ" i="1" dirty="0" smtClean="0"/>
              <a:t>Vývoj literatury pro mládež a její žánrové struktury: adaptace mýtů, pohádek a pověstí, autorská pohádka, poezie, próza a komiks pro děti a mládež</a:t>
            </a:r>
            <a:r>
              <a:rPr lang="cs-CZ" dirty="0" smtClean="0"/>
              <a:t>. </a:t>
            </a:r>
            <a:r>
              <a:rPr lang="cs-CZ" dirty="0" err="1" smtClean="0"/>
              <a:t>Vyd</a:t>
            </a:r>
            <a:r>
              <a:rPr lang="cs-CZ" dirty="0" smtClean="0"/>
              <a:t>. 1. Praha: Portál, 2006, 171 s. ISBN 807367095x.</a:t>
            </a:r>
          </a:p>
          <a:p>
            <a:endParaRPr lang="cs-CZ" dirty="0" smtClean="0"/>
          </a:p>
          <a:p>
            <a:r>
              <a:rPr lang="cs-CZ" u="sng" dirty="0" smtClean="0">
                <a:hlinkClick r:id="rId2"/>
              </a:rPr>
              <a:t>http://theses.cz/id/mqn0pa/autorska_pohadka_v_soucasne_ceske_literature_pro_deti.pdf</a:t>
            </a:r>
            <a:endParaRPr lang="cs-CZ" dirty="0" smtClean="0"/>
          </a:p>
          <a:p>
            <a:endParaRPr lang="cs-CZ" dirty="0" smtClean="0"/>
          </a:p>
          <a:p>
            <a:r>
              <a:rPr lang="cs-CZ" u="sng" dirty="0" smtClean="0">
                <a:hlinkClick r:id="rId3"/>
              </a:rPr>
              <a:t>http://is.muni.cz/th/174277/pedf_b/bakalarka_--_komplet.pdf</a:t>
            </a:r>
            <a:endParaRPr lang="cs-CZ" dirty="0" smtClean="0"/>
          </a:p>
          <a:p>
            <a:endParaRPr lang="cs-CZ" dirty="0" smtClean="0"/>
          </a:p>
          <a:p>
            <a:r>
              <a:rPr lang="cs-CZ" u="sng" dirty="0" smtClean="0">
                <a:hlinkClick r:id="rId4"/>
              </a:rPr>
              <a:t>http://www.</a:t>
            </a:r>
            <a:r>
              <a:rPr lang="cs-CZ" u="sng" dirty="0" err="1" smtClean="0">
                <a:hlinkClick r:id="rId4"/>
              </a:rPr>
              <a:t>pavelcech.wz.cz</a:t>
            </a:r>
            <a:r>
              <a:rPr lang="cs-CZ" u="sng" dirty="0" smtClean="0">
                <a:hlinkClick r:id="rId4"/>
              </a:rPr>
              <a:t>/</a:t>
            </a:r>
            <a:r>
              <a:rPr lang="cs-CZ" u="sng" dirty="0" err="1" smtClean="0">
                <a:hlinkClick r:id="rId4"/>
              </a:rPr>
              <a:t>aknihy.html</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70C0"/>
                </a:solidFill>
              </a:rPr>
              <a:t>Dělení současné AP</a:t>
            </a:r>
            <a:endParaRPr lang="cs-CZ" b="1" dirty="0">
              <a:solidFill>
                <a:srgbClr val="0070C0"/>
              </a:solidFill>
            </a:endParaRPr>
          </a:p>
        </p:txBody>
      </p:sp>
      <p:sp>
        <p:nvSpPr>
          <p:cNvPr id="3" name="Zástupný symbol pro text 2"/>
          <p:cNvSpPr>
            <a:spLocks noGrp="1"/>
          </p:cNvSpPr>
          <p:nvPr>
            <p:ph type="body" idx="1"/>
          </p:nvPr>
        </p:nvSpPr>
        <p:spPr>
          <a:xfrm>
            <a:off x="467544" y="1196752"/>
            <a:ext cx="4040188" cy="639762"/>
          </a:xfrm>
        </p:spPr>
        <p:txBody>
          <a:bodyPr/>
          <a:lstStyle/>
          <a:p>
            <a:r>
              <a:rPr lang="cs-CZ" dirty="0" smtClean="0"/>
              <a:t>Náročnost textu (</a:t>
            </a:r>
            <a:r>
              <a:rPr lang="cs-CZ" dirty="0" err="1" smtClean="0"/>
              <a:t>Vařejková</a:t>
            </a:r>
            <a:r>
              <a:rPr lang="cs-CZ" dirty="0" smtClean="0"/>
              <a:t>)</a:t>
            </a:r>
            <a:endParaRPr lang="cs-CZ" dirty="0"/>
          </a:p>
        </p:txBody>
      </p:sp>
      <p:sp>
        <p:nvSpPr>
          <p:cNvPr id="5" name="Zástupný symbol pro text 4"/>
          <p:cNvSpPr>
            <a:spLocks noGrp="1"/>
          </p:cNvSpPr>
          <p:nvPr>
            <p:ph type="body" sz="half" idx="3"/>
          </p:nvPr>
        </p:nvSpPr>
        <p:spPr>
          <a:xfrm>
            <a:off x="4644008" y="1196752"/>
            <a:ext cx="4041775" cy="639762"/>
          </a:xfrm>
        </p:spPr>
        <p:txBody>
          <a:bodyPr/>
          <a:lstStyle/>
          <a:p>
            <a:r>
              <a:rPr lang="cs-CZ" dirty="0" smtClean="0"/>
              <a:t>Narativní postupy (Toman)</a:t>
            </a:r>
            <a:endParaRPr lang="cs-CZ" dirty="0"/>
          </a:p>
        </p:txBody>
      </p:sp>
      <p:sp>
        <p:nvSpPr>
          <p:cNvPr id="4" name="Zástupný symbol pro obsah 3"/>
          <p:cNvSpPr>
            <a:spLocks noGrp="1"/>
          </p:cNvSpPr>
          <p:nvPr>
            <p:ph sz="quarter" idx="2"/>
          </p:nvPr>
        </p:nvSpPr>
        <p:spPr>
          <a:xfrm>
            <a:off x="457200" y="1916832"/>
            <a:ext cx="4040188" cy="4209331"/>
          </a:xfrm>
        </p:spPr>
        <p:txBody>
          <a:bodyPr>
            <a:normAutofit fontScale="92500" lnSpcReduction="10000"/>
          </a:bodyPr>
          <a:lstStyle/>
          <a:p>
            <a:pPr lvl="0"/>
            <a:r>
              <a:rPr lang="cs-CZ" dirty="0" smtClean="0"/>
              <a:t>texty </a:t>
            </a:r>
            <a:r>
              <a:rPr lang="cs-CZ" dirty="0"/>
              <a:t>adresované </a:t>
            </a:r>
            <a:r>
              <a:rPr lang="cs-CZ" u="sng" dirty="0">
                <a:solidFill>
                  <a:srgbClr val="0070C0"/>
                </a:solidFill>
              </a:rPr>
              <a:t>malým </a:t>
            </a:r>
            <a:r>
              <a:rPr lang="cs-CZ" u="sng" dirty="0" smtClean="0">
                <a:solidFill>
                  <a:srgbClr val="0070C0"/>
                </a:solidFill>
              </a:rPr>
              <a:t>dětem</a:t>
            </a:r>
          </a:p>
          <a:p>
            <a:pPr lvl="1"/>
            <a:r>
              <a:rPr lang="cs-CZ" dirty="0" smtClean="0"/>
              <a:t> </a:t>
            </a:r>
            <a:r>
              <a:rPr lang="cs-CZ" dirty="0"/>
              <a:t>jasné, </a:t>
            </a:r>
            <a:r>
              <a:rPr lang="cs-CZ" dirty="0" smtClean="0"/>
              <a:t>průzračné</a:t>
            </a:r>
          </a:p>
          <a:p>
            <a:pPr lvl="1"/>
            <a:r>
              <a:rPr lang="cs-CZ" dirty="0" smtClean="0"/>
              <a:t>dospělého </a:t>
            </a:r>
            <a:r>
              <a:rPr lang="cs-CZ" dirty="0"/>
              <a:t>obohacují v kontaktu s </a:t>
            </a:r>
            <a:r>
              <a:rPr lang="cs-CZ" dirty="0" smtClean="0"/>
              <a:t>dítětem (Macourek</a:t>
            </a:r>
            <a:r>
              <a:rPr lang="cs-CZ" dirty="0"/>
              <a:t>, Mikulka) </a:t>
            </a:r>
          </a:p>
          <a:p>
            <a:pPr>
              <a:buFont typeface="Symbol"/>
              <a:buChar char="Þ"/>
            </a:pPr>
            <a:r>
              <a:rPr lang="cs-CZ" u="sng" dirty="0"/>
              <a:t>imitativně-inovační a </a:t>
            </a:r>
            <a:r>
              <a:rPr lang="cs-CZ" u="sng" dirty="0" err="1"/>
              <a:t>nonsensově</a:t>
            </a:r>
            <a:r>
              <a:rPr lang="cs-CZ" u="sng" dirty="0"/>
              <a:t>-parodický typ </a:t>
            </a:r>
          </a:p>
          <a:p>
            <a:pPr>
              <a:buFont typeface="Symbol"/>
              <a:buChar char="Þ"/>
            </a:pPr>
            <a:endParaRPr lang="cs-CZ" dirty="0"/>
          </a:p>
          <a:p>
            <a:pPr lvl="0"/>
            <a:r>
              <a:rPr lang="cs-CZ" dirty="0"/>
              <a:t>texty adresované </a:t>
            </a:r>
            <a:r>
              <a:rPr lang="cs-CZ" u="sng" dirty="0" smtClean="0">
                <a:solidFill>
                  <a:srgbClr val="0070C0"/>
                </a:solidFill>
              </a:rPr>
              <a:t>starším dětem </a:t>
            </a:r>
          </a:p>
          <a:p>
            <a:pPr lvl="1"/>
            <a:r>
              <a:rPr lang="cs-CZ" dirty="0" smtClean="0"/>
              <a:t>náročněji koncipované, metafory, symboly</a:t>
            </a:r>
            <a:r>
              <a:rPr lang="cs-CZ" dirty="0"/>
              <a:t>, hlubší smysly </a:t>
            </a:r>
            <a:r>
              <a:rPr lang="cs-CZ" dirty="0" smtClean="0"/>
              <a:t>(</a:t>
            </a:r>
            <a:r>
              <a:rPr lang="cs-CZ" dirty="0" err="1"/>
              <a:t>Šiktanc</a:t>
            </a:r>
            <a:r>
              <a:rPr lang="cs-CZ" dirty="0"/>
              <a:t>, Klíma, Vladislav, Nikl) </a:t>
            </a:r>
            <a:endParaRPr lang="cs-CZ" dirty="0" smtClean="0"/>
          </a:p>
          <a:p>
            <a:pPr>
              <a:buFont typeface="Symbol"/>
              <a:buChar char="Þ"/>
            </a:pPr>
            <a:r>
              <a:rPr lang="cs-CZ" i="1" u="sng" dirty="0" smtClean="0"/>
              <a:t>imaginativní </a:t>
            </a:r>
            <a:r>
              <a:rPr lang="cs-CZ" i="1" u="sng" dirty="0"/>
              <a:t>typ </a:t>
            </a:r>
            <a:endParaRPr lang="cs-CZ" i="1" u="sng" dirty="0" smtClean="0"/>
          </a:p>
          <a:p>
            <a:pPr>
              <a:buNone/>
            </a:pPr>
            <a:endParaRPr lang="cs-CZ" dirty="0"/>
          </a:p>
          <a:p>
            <a:endParaRPr lang="cs-CZ" dirty="0"/>
          </a:p>
        </p:txBody>
      </p:sp>
      <p:sp>
        <p:nvSpPr>
          <p:cNvPr id="6" name="Zástupný symbol pro obsah 5"/>
          <p:cNvSpPr>
            <a:spLocks noGrp="1"/>
          </p:cNvSpPr>
          <p:nvPr>
            <p:ph sz="quarter" idx="4"/>
          </p:nvPr>
        </p:nvSpPr>
        <p:spPr>
          <a:xfrm>
            <a:off x="4427985" y="1916832"/>
            <a:ext cx="4716016" cy="4209331"/>
          </a:xfrm>
        </p:spPr>
        <p:txBody>
          <a:bodyPr>
            <a:noAutofit/>
          </a:bodyPr>
          <a:lstStyle/>
          <a:p>
            <a:pPr lvl="0"/>
            <a:r>
              <a:rPr lang="cs-CZ" sz="2000" b="1" u="sng" dirty="0"/>
              <a:t>Imitačně-inovační typ </a:t>
            </a:r>
            <a:r>
              <a:rPr lang="cs-CZ" sz="2000" b="1" u="sng" dirty="0" smtClean="0"/>
              <a:t>AP </a:t>
            </a:r>
            <a:endParaRPr lang="cs-CZ" sz="2000" dirty="0"/>
          </a:p>
          <a:p>
            <a:pPr lvl="1"/>
            <a:r>
              <a:rPr lang="cs-CZ" dirty="0" smtClean="0"/>
              <a:t>princip </a:t>
            </a:r>
            <a:r>
              <a:rPr lang="cs-CZ" dirty="0"/>
              <a:t>lidového vypravěčství, ale inovují syžetová témata a motivy</a:t>
            </a:r>
          </a:p>
          <a:p>
            <a:pPr lvl="0"/>
            <a:r>
              <a:rPr lang="cs-CZ" sz="2000" b="1" u="sng" dirty="0" err="1"/>
              <a:t>Nonsensově</a:t>
            </a:r>
            <a:r>
              <a:rPr lang="cs-CZ" sz="2000" b="1" u="sng" dirty="0"/>
              <a:t>-parodický typ </a:t>
            </a:r>
            <a:r>
              <a:rPr lang="cs-CZ" sz="2000" b="1" u="sng" dirty="0" smtClean="0"/>
              <a:t>AP </a:t>
            </a:r>
            <a:endParaRPr lang="cs-CZ" sz="2000" dirty="0"/>
          </a:p>
          <a:p>
            <a:pPr lvl="1"/>
            <a:r>
              <a:rPr lang="cs-CZ" dirty="0" smtClean="0"/>
              <a:t>humor</a:t>
            </a:r>
            <a:r>
              <a:rPr lang="cs-CZ" dirty="0"/>
              <a:t>, nonsens, </a:t>
            </a:r>
            <a:r>
              <a:rPr lang="cs-CZ" dirty="0" smtClean="0"/>
              <a:t>komika, </a:t>
            </a:r>
            <a:r>
              <a:rPr lang="cs-CZ" dirty="0"/>
              <a:t>fantazie, </a:t>
            </a:r>
            <a:r>
              <a:rPr lang="cs-CZ" dirty="0" smtClean="0"/>
              <a:t>absurdita, hravost, improvizace</a:t>
            </a:r>
          </a:p>
          <a:p>
            <a:pPr lvl="1"/>
            <a:r>
              <a:rPr lang="cs-CZ" dirty="0" smtClean="0"/>
              <a:t>Tradice </a:t>
            </a:r>
            <a:r>
              <a:rPr lang="cs-CZ" dirty="0" err="1" smtClean="0"/>
              <a:t>Carolla</a:t>
            </a:r>
            <a:r>
              <a:rPr lang="cs-CZ" dirty="0" smtClean="0"/>
              <a:t> a Nezvala </a:t>
            </a:r>
          </a:p>
          <a:p>
            <a:pPr lvl="0"/>
            <a:r>
              <a:rPr lang="cs-CZ" sz="2000" b="1" u="sng" dirty="0"/>
              <a:t>Imaginativní typ </a:t>
            </a:r>
            <a:r>
              <a:rPr lang="cs-CZ" sz="2000" b="1" u="sng" dirty="0" smtClean="0"/>
              <a:t>AP </a:t>
            </a:r>
            <a:endParaRPr lang="cs-CZ" sz="2000" dirty="0"/>
          </a:p>
          <a:p>
            <a:pPr lvl="1"/>
            <a:r>
              <a:rPr lang="cs-CZ" dirty="0" smtClean="0"/>
              <a:t>Náročné (pro starší) </a:t>
            </a:r>
          </a:p>
          <a:p>
            <a:pPr lvl="1"/>
            <a:r>
              <a:rPr lang="cs-CZ" dirty="0" smtClean="0"/>
              <a:t>Texty poetické</a:t>
            </a:r>
            <a:r>
              <a:rPr lang="cs-CZ" dirty="0"/>
              <a:t>, </a:t>
            </a:r>
            <a:r>
              <a:rPr lang="cs-CZ" dirty="0" smtClean="0"/>
              <a:t>s podobenstvími a závažnými myšlenkami o světě</a:t>
            </a:r>
          </a:p>
          <a:p>
            <a:pPr lvl="1"/>
            <a:r>
              <a:rPr lang="cs-CZ" dirty="0" smtClean="0"/>
              <a:t>Tradice Andersena a </a:t>
            </a:r>
            <a:r>
              <a:rPr lang="cs-CZ" dirty="0" err="1" smtClean="0"/>
              <a:t>Wildea</a:t>
            </a:r>
            <a:r>
              <a:rPr lang="cs-CZ" dirty="0" smtClean="0"/>
              <a:t> </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156990"/>
          </a:xfrm>
        </p:spPr>
        <p:txBody>
          <a:bodyPr>
            <a:normAutofit fontScale="90000"/>
          </a:bodyPr>
          <a:lstStyle/>
          <a:p>
            <a:pPr lvl="0"/>
            <a:r>
              <a:rPr lang="cs-CZ" b="1" dirty="0" smtClean="0">
                <a:solidFill>
                  <a:srgbClr val="0070C0"/>
                </a:solidFill>
              </a:rPr>
              <a:t>1) Imitačně-inovační </a:t>
            </a:r>
            <a:r>
              <a:rPr lang="cs-CZ" b="1" dirty="0">
                <a:solidFill>
                  <a:srgbClr val="0070C0"/>
                </a:solidFill>
              </a:rPr>
              <a:t>typ </a:t>
            </a:r>
            <a:r>
              <a:rPr lang="cs-CZ" b="1" dirty="0" smtClean="0">
                <a:solidFill>
                  <a:srgbClr val="0070C0"/>
                </a:solidFill>
              </a:rPr>
              <a:t>AP</a:t>
            </a:r>
            <a:r>
              <a:rPr lang="cs-CZ" dirty="0"/>
              <a:t/>
            </a:r>
            <a:br>
              <a:rPr lang="cs-CZ" dirty="0"/>
            </a:br>
            <a:endParaRPr lang="cs-CZ" dirty="0"/>
          </a:p>
        </p:txBody>
      </p:sp>
      <p:sp>
        <p:nvSpPr>
          <p:cNvPr id="3" name="Zástupný symbol pro obsah 2"/>
          <p:cNvSpPr>
            <a:spLocks noGrp="1"/>
          </p:cNvSpPr>
          <p:nvPr>
            <p:ph idx="1"/>
          </p:nvPr>
        </p:nvSpPr>
        <p:spPr>
          <a:xfrm>
            <a:off x="418011" y="1196752"/>
            <a:ext cx="8229600" cy="5256584"/>
          </a:xfrm>
        </p:spPr>
        <p:txBody>
          <a:bodyPr>
            <a:noAutofit/>
          </a:bodyPr>
          <a:lstStyle/>
          <a:p>
            <a:r>
              <a:rPr lang="cs-CZ" sz="2400" dirty="0" smtClean="0">
                <a:solidFill>
                  <a:srgbClr val="0070C0"/>
                </a:solidFill>
              </a:rPr>
              <a:t>mladší</a:t>
            </a:r>
            <a:r>
              <a:rPr lang="cs-CZ" sz="2400" dirty="0" smtClean="0"/>
              <a:t> školní věk</a:t>
            </a:r>
            <a:endParaRPr lang="cs-CZ" sz="2400" dirty="0"/>
          </a:p>
          <a:p>
            <a:r>
              <a:rPr lang="cs-CZ" sz="2400" dirty="0"/>
              <a:t>z</a:t>
            </a:r>
            <a:r>
              <a:rPr lang="cs-CZ" sz="2400" dirty="0" smtClean="0"/>
              <a:t>achovávají </a:t>
            </a:r>
            <a:r>
              <a:rPr lang="cs-CZ" sz="2400" dirty="0"/>
              <a:t>princip lidového </a:t>
            </a:r>
            <a:r>
              <a:rPr lang="cs-CZ" sz="2400" dirty="0" smtClean="0"/>
              <a:t>vypravěčství (imitují)</a:t>
            </a:r>
          </a:p>
          <a:p>
            <a:pPr marL="0" indent="0">
              <a:buNone/>
            </a:pPr>
            <a:r>
              <a:rPr lang="cs-CZ" sz="2400" dirty="0"/>
              <a:t>	</a:t>
            </a:r>
            <a:r>
              <a:rPr lang="cs-CZ" sz="2400" dirty="0" smtClean="0"/>
              <a:t>=&gt; ale zároveň inovují </a:t>
            </a:r>
            <a:r>
              <a:rPr lang="cs-CZ" sz="2400" dirty="0"/>
              <a:t>syžetová témata a motivy</a:t>
            </a:r>
          </a:p>
          <a:p>
            <a:r>
              <a:rPr lang="cs-CZ" sz="2400" dirty="0" smtClean="0">
                <a:solidFill>
                  <a:srgbClr val="0070C0"/>
                </a:solidFill>
              </a:rPr>
              <a:t>tradice </a:t>
            </a:r>
            <a:r>
              <a:rPr lang="cs-CZ" sz="2400" dirty="0">
                <a:solidFill>
                  <a:srgbClr val="0070C0"/>
                </a:solidFill>
              </a:rPr>
              <a:t>Čtvrtka a </a:t>
            </a:r>
            <a:r>
              <a:rPr lang="cs-CZ" sz="2400" dirty="0" smtClean="0">
                <a:solidFill>
                  <a:srgbClr val="0070C0"/>
                </a:solidFill>
              </a:rPr>
              <a:t>Čapka</a:t>
            </a:r>
          </a:p>
          <a:p>
            <a:pPr lvl="1"/>
            <a:r>
              <a:rPr lang="cs-CZ" sz="2400" dirty="0" smtClean="0"/>
              <a:t>Kubátová</a:t>
            </a:r>
            <a:r>
              <a:rPr lang="cs-CZ" sz="2400" dirty="0"/>
              <a:t>, Borská, </a:t>
            </a:r>
            <a:r>
              <a:rPr lang="cs-CZ" sz="2400" dirty="0" smtClean="0"/>
              <a:t>Nepil, </a:t>
            </a:r>
            <a:r>
              <a:rPr lang="cs-CZ" sz="2400" dirty="0" err="1" smtClean="0"/>
              <a:t>Salaquardová</a:t>
            </a:r>
            <a:r>
              <a:rPr lang="cs-CZ" sz="2400" dirty="0"/>
              <a:t>, </a:t>
            </a:r>
            <a:r>
              <a:rPr lang="cs-CZ" sz="2400" dirty="0" smtClean="0"/>
              <a:t>Prouza, Balík</a:t>
            </a:r>
            <a:r>
              <a:rPr lang="cs-CZ" sz="2400" dirty="0"/>
              <a:t>, Šrámková, </a:t>
            </a:r>
            <a:r>
              <a:rPr lang="cs-CZ" sz="2400" dirty="0" smtClean="0"/>
              <a:t>Medek </a:t>
            </a:r>
            <a:endParaRPr lang="cs-CZ" sz="2400" dirty="0"/>
          </a:p>
          <a:p>
            <a:pPr lvl="0"/>
            <a:r>
              <a:rPr lang="cs-CZ" sz="2400" dirty="0"/>
              <a:t>Hrdinové: </a:t>
            </a:r>
          </a:p>
          <a:p>
            <a:pPr lvl="1"/>
            <a:r>
              <a:rPr lang="cs-CZ" sz="2400" dirty="0"/>
              <a:t>netradičně pojaté </a:t>
            </a:r>
            <a:r>
              <a:rPr lang="cs-CZ" sz="2400" dirty="0">
                <a:solidFill>
                  <a:srgbClr val="0070C0"/>
                </a:solidFill>
              </a:rPr>
              <a:t>nadpřirozené bytosti </a:t>
            </a:r>
            <a:r>
              <a:rPr lang="cs-CZ" sz="2400" dirty="0"/>
              <a:t>- skřítkové, vodníci </a:t>
            </a:r>
          </a:p>
          <a:p>
            <a:pPr lvl="1"/>
            <a:r>
              <a:rPr lang="cs-CZ" sz="2400" dirty="0"/>
              <a:t>vyjadřují etické a mravní krédo</a:t>
            </a:r>
          </a:p>
          <a:p>
            <a:endParaRPr lang="cs-CZ"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505475"/>
          </a:xfrm>
        </p:spPr>
        <p:txBody>
          <a:bodyPr/>
          <a:lstStyle/>
          <a:p>
            <a:pPr marL="0" indent="0">
              <a:buNone/>
            </a:pPr>
            <a:r>
              <a:rPr lang="cs-CZ" sz="2400" dirty="0" smtClean="0">
                <a:solidFill>
                  <a:srgbClr val="00B0F0"/>
                </a:solidFill>
              </a:rPr>
              <a:t>Ilona Borská: </a:t>
            </a:r>
            <a:r>
              <a:rPr lang="cs-CZ" sz="2400" i="1" dirty="0" err="1" smtClean="0">
                <a:solidFill>
                  <a:srgbClr val="00B0F0"/>
                </a:solidFill>
              </a:rPr>
              <a:t>Mokrejšové</a:t>
            </a:r>
            <a:r>
              <a:rPr lang="cs-CZ" sz="2400" i="1" dirty="0" smtClean="0">
                <a:solidFill>
                  <a:srgbClr val="00B0F0"/>
                </a:solidFill>
              </a:rPr>
              <a:t>, vodníci z Louže</a:t>
            </a:r>
          </a:p>
          <a:p>
            <a:pPr marL="0" lvl="0" indent="0">
              <a:buNone/>
            </a:pPr>
            <a:r>
              <a:rPr lang="cs-CZ" sz="2400" dirty="0" smtClean="0">
                <a:solidFill>
                  <a:srgbClr val="00B0F0"/>
                </a:solidFill>
              </a:rPr>
              <a:t>Jiřina </a:t>
            </a:r>
            <a:r>
              <a:rPr lang="cs-CZ" sz="2400" dirty="0" err="1" smtClean="0">
                <a:solidFill>
                  <a:srgbClr val="00B0F0"/>
                </a:solidFill>
              </a:rPr>
              <a:t>Salaquardová</a:t>
            </a:r>
            <a:r>
              <a:rPr lang="cs-CZ" sz="2400" dirty="0" smtClean="0">
                <a:solidFill>
                  <a:srgbClr val="00B0F0"/>
                </a:solidFill>
              </a:rPr>
              <a:t>: </a:t>
            </a:r>
            <a:r>
              <a:rPr lang="cs-CZ" sz="2400" i="1" dirty="0" smtClean="0">
                <a:solidFill>
                  <a:srgbClr val="00B0F0"/>
                </a:solidFill>
              </a:rPr>
              <a:t>Pohádky ze stříbrných hor</a:t>
            </a:r>
          </a:p>
          <a:p>
            <a:pPr marL="0" indent="0">
              <a:buNone/>
            </a:pPr>
            <a:r>
              <a:rPr lang="cs-CZ" sz="2400" dirty="0" smtClean="0">
                <a:solidFill>
                  <a:srgbClr val="00B0F0"/>
                </a:solidFill>
              </a:rPr>
              <a:t>Marie Kubátová: </a:t>
            </a:r>
            <a:r>
              <a:rPr lang="cs-CZ" sz="2400" i="1" dirty="0" smtClean="0">
                <a:solidFill>
                  <a:srgbClr val="00B0F0"/>
                </a:solidFill>
              </a:rPr>
              <a:t>Pohádky vodnického dědečka</a:t>
            </a:r>
          </a:p>
          <a:p>
            <a:pPr marL="0" indent="0">
              <a:buNone/>
            </a:pPr>
            <a:r>
              <a:rPr lang="cs-CZ" sz="2400" dirty="0" smtClean="0">
                <a:solidFill>
                  <a:srgbClr val="00B0F0"/>
                </a:solidFill>
              </a:rPr>
              <a:t>František Nepil: </a:t>
            </a:r>
            <a:r>
              <a:rPr lang="cs-CZ" sz="2400" i="1" dirty="0" err="1" smtClean="0">
                <a:solidFill>
                  <a:srgbClr val="00B0F0"/>
                </a:solidFill>
              </a:rPr>
              <a:t>Strašpytýlek</a:t>
            </a:r>
            <a:r>
              <a:rPr lang="cs-CZ" sz="2400" i="1" dirty="0" smtClean="0">
                <a:solidFill>
                  <a:srgbClr val="00B0F0"/>
                </a:solidFill>
              </a:rPr>
              <a:t> </a:t>
            </a:r>
          </a:p>
          <a:p>
            <a:pPr marL="0" indent="0">
              <a:buNone/>
            </a:pPr>
            <a:endParaRPr lang="cs-CZ" sz="2400" dirty="0" smtClean="0"/>
          </a:p>
          <a:p>
            <a:r>
              <a:rPr lang="cs-CZ" sz="2400" dirty="0" smtClean="0"/>
              <a:t>různé </a:t>
            </a:r>
            <a:r>
              <a:rPr lang="cs-CZ" sz="2400" dirty="0" smtClean="0">
                <a:solidFill>
                  <a:srgbClr val="0070C0"/>
                </a:solidFill>
              </a:rPr>
              <a:t>lexikony strašidel </a:t>
            </a:r>
            <a:r>
              <a:rPr lang="cs-CZ" sz="2400" dirty="0" smtClean="0"/>
              <a:t>(často méně kvalitní)</a:t>
            </a:r>
          </a:p>
          <a:p>
            <a:pPr marL="0" indent="0">
              <a:buNone/>
            </a:pPr>
            <a:r>
              <a:rPr lang="cs-CZ" sz="2400" dirty="0" smtClean="0">
                <a:solidFill>
                  <a:srgbClr val="00B0F0"/>
                </a:solidFill>
              </a:rPr>
              <a:t>Miroslav Skála: </a:t>
            </a:r>
            <a:r>
              <a:rPr lang="cs-CZ" sz="2400" dirty="0" err="1" smtClean="0">
                <a:solidFill>
                  <a:srgbClr val="00B0F0"/>
                </a:solidFill>
              </a:rPr>
              <a:t>Strašidlopis</a:t>
            </a:r>
            <a:endParaRPr lang="cs-CZ" sz="2400" dirty="0" smtClean="0">
              <a:solidFill>
                <a:srgbClr val="00B0F0"/>
              </a:solidFill>
            </a:endParaRP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008112"/>
          </a:xfrm>
        </p:spPr>
        <p:txBody>
          <a:bodyPr>
            <a:normAutofit/>
          </a:bodyPr>
          <a:lstStyle/>
          <a:p>
            <a:pPr lvl="0"/>
            <a:r>
              <a:rPr lang="cs-CZ" sz="4000" b="1" dirty="0" smtClean="0">
                <a:solidFill>
                  <a:srgbClr val="0070C0"/>
                </a:solidFill>
              </a:rPr>
              <a:t>2) </a:t>
            </a:r>
            <a:r>
              <a:rPr lang="cs-CZ" sz="4000" b="1" u="sng" dirty="0" err="1">
                <a:solidFill>
                  <a:srgbClr val="0070C0"/>
                </a:solidFill>
              </a:rPr>
              <a:t>Nonsensově</a:t>
            </a:r>
            <a:r>
              <a:rPr lang="cs-CZ" sz="4000" b="1" u="sng" dirty="0">
                <a:solidFill>
                  <a:srgbClr val="0070C0"/>
                </a:solidFill>
              </a:rPr>
              <a:t>-parodický typ </a:t>
            </a:r>
            <a:r>
              <a:rPr lang="cs-CZ" sz="4000" b="1" u="sng" dirty="0" smtClean="0">
                <a:solidFill>
                  <a:srgbClr val="0070C0"/>
                </a:solidFill>
              </a:rPr>
              <a:t>AP</a:t>
            </a:r>
            <a:endParaRPr lang="cs-CZ" sz="4000" b="1" dirty="0">
              <a:solidFill>
                <a:srgbClr val="0070C0"/>
              </a:solidFill>
            </a:endParaRPr>
          </a:p>
        </p:txBody>
      </p:sp>
      <p:sp>
        <p:nvSpPr>
          <p:cNvPr id="3" name="Zástupný symbol pro obsah 2"/>
          <p:cNvSpPr>
            <a:spLocks noGrp="1"/>
          </p:cNvSpPr>
          <p:nvPr>
            <p:ph idx="1"/>
          </p:nvPr>
        </p:nvSpPr>
        <p:spPr>
          <a:xfrm>
            <a:off x="465909" y="1133088"/>
            <a:ext cx="8229600" cy="5464264"/>
          </a:xfrm>
        </p:spPr>
        <p:txBody>
          <a:bodyPr>
            <a:normAutofit fontScale="25000" lnSpcReduction="20000"/>
          </a:bodyPr>
          <a:lstStyle/>
          <a:p>
            <a:pPr>
              <a:lnSpc>
                <a:spcPct val="120000"/>
              </a:lnSpc>
            </a:pPr>
            <a:r>
              <a:rPr lang="cs-CZ" sz="8000" dirty="0" smtClean="0"/>
              <a:t>mladší školní věk</a:t>
            </a:r>
          </a:p>
          <a:p>
            <a:pPr>
              <a:lnSpc>
                <a:spcPct val="120000"/>
              </a:lnSpc>
            </a:pPr>
            <a:r>
              <a:rPr lang="cs-CZ" sz="8000" dirty="0"/>
              <a:t>námět, syžet i motiv </a:t>
            </a:r>
            <a:r>
              <a:rPr lang="cs-CZ" sz="8000" dirty="0" smtClean="0"/>
              <a:t>díla je vystavěn </a:t>
            </a:r>
            <a:r>
              <a:rPr lang="cs-CZ" sz="8000" dirty="0"/>
              <a:t>na </a:t>
            </a:r>
            <a:r>
              <a:rPr lang="cs-CZ" sz="8000" dirty="0">
                <a:solidFill>
                  <a:srgbClr val="0070C0"/>
                </a:solidFill>
              </a:rPr>
              <a:t>absurditě, hravosti a improvizaci</a:t>
            </a:r>
          </a:p>
          <a:p>
            <a:pPr>
              <a:lnSpc>
                <a:spcPct val="120000"/>
              </a:lnSpc>
            </a:pPr>
            <a:r>
              <a:rPr lang="cs-CZ" sz="8000" dirty="0" smtClean="0">
                <a:solidFill>
                  <a:srgbClr val="0070C0"/>
                </a:solidFill>
              </a:rPr>
              <a:t>humor, nonsens, groteska, komika </a:t>
            </a:r>
            <a:r>
              <a:rPr lang="cs-CZ" sz="8000" dirty="0" smtClean="0"/>
              <a:t>(slovní i jazyková), </a:t>
            </a:r>
            <a:r>
              <a:rPr lang="cs-CZ" sz="8000" dirty="0" smtClean="0">
                <a:solidFill>
                  <a:srgbClr val="0070C0"/>
                </a:solidFill>
              </a:rPr>
              <a:t>fantazie, spontánnost </a:t>
            </a:r>
            <a:r>
              <a:rPr lang="cs-CZ" sz="8000" dirty="0" smtClean="0"/>
              <a:t> </a:t>
            </a:r>
          </a:p>
          <a:p>
            <a:pPr>
              <a:lnSpc>
                <a:spcPct val="120000"/>
              </a:lnSpc>
              <a:buNone/>
            </a:pPr>
            <a:r>
              <a:rPr lang="cs-CZ" sz="8000" dirty="0" smtClean="0"/>
              <a:t>			=&gt; deformace tradičních námětů</a:t>
            </a:r>
          </a:p>
          <a:p>
            <a:pPr>
              <a:lnSpc>
                <a:spcPct val="120000"/>
              </a:lnSpc>
            </a:pPr>
            <a:r>
              <a:rPr lang="cs-CZ" sz="8000" dirty="0" smtClean="0"/>
              <a:t>tradice </a:t>
            </a:r>
            <a:r>
              <a:rPr lang="cs-CZ" sz="8000" dirty="0" err="1" smtClean="0"/>
              <a:t>Carolla</a:t>
            </a:r>
            <a:r>
              <a:rPr lang="cs-CZ" sz="8000" dirty="0" smtClean="0"/>
              <a:t> a Nezvala   </a:t>
            </a:r>
            <a:r>
              <a:rPr lang="cs-CZ" sz="8000" dirty="0"/>
              <a:t> </a:t>
            </a:r>
          </a:p>
          <a:p>
            <a:pPr marL="0" indent="0">
              <a:lnSpc>
                <a:spcPct val="120000"/>
              </a:lnSpc>
              <a:buNone/>
            </a:pPr>
            <a:endParaRPr lang="cs-CZ" sz="8000" dirty="0" smtClean="0">
              <a:solidFill>
                <a:srgbClr val="00B0F0"/>
              </a:solidFill>
            </a:endParaRPr>
          </a:p>
          <a:p>
            <a:pPr marL="0" indent="0">
              <a:lnSpc>
                <a:spcPct val="120000"/>
              </a:lnSpc>
              <a:buNone/>
            </a:pPr>
            <a:r>
              <a:rPr lang="cs-CZ" sz="8000" dirty="0" smtClean="0">
                <a:solidFill>
                  <a:srgbClr val="00B0F0"/>
                </a:solidFill>
              </a:rPr>
              <a:t>Miloš </a:t>
            </a:r>
            <a:r>
              <a:rPr lang="cs-CZ" sz="8000" dirty="0">
                <a:solidFill>
                  <a:srgbClr val="00B0F0"/>
                </a:solidFill>
              </a:rPr>
              <a:t>Macourek: Mach a Šebestová na </a:t>
            </a:r>
            <a:r>
              <a:rPr lang="cs-CZ" sz="8000" dirty="0" smtClean="0">
                <a:solidFill>
                  <a:srgbClr val="00B0F0"/>
                </a:solidFill>
              </a:rPr>
              <a:t>prázdninách </a:t>
            </a:r>
            <a:r>
              <a:rPr lang="cs-CZ" sz="8000" dirty="0" smtClean="0"/>
              <a:t>– pokračování známých příběhů</a:t>
            </a:r>
            <a:endParaRPr lang="cs-CZ" sz="8000" dirty="0">
              <a:solidFill>
                <a:srgbClr val="00B0F0"/>
              </a:solidFill>
            </a:endParaRPr>
          </a:p>
          <a:p>
            <a:pPr marL="0" indent="0">
              <a:lnSpc>
                <a:spcPct val="120000"/>
              </a:lnSpc>
              <a:buNone/>
            </a:pPr>
            <a:r>
              <a:rPr lang="cs-CZ" sz="8000" dirty="0"/>
              <a:t>	</a:t>
            </a:r>
            <a:r>
              <a:rPr lang="cs-CZ" sz="8000" dirty="0">
                <a:solidFill>
                  <a:srgbClr val="00B0F0"/>
                </a:solidFill>
              </a:rPr>
              <a:t>Mach a Šebestová za školou </a:t>
            </a:r>
          </a:p>
          <a:p>
            <a:pPr marL="0" indent="0">
              <a:lnSpc>
                <a:spcPct val="120000"/>
              </a:lnSpc>
              <a:buNone/>
            </a:pPr>
            <a:r>
              <a:rPr lang="cs-CZ" sz="8000" dirty="0">
                <a:solidFill>
                  <a:srgbClr val="00B0F0"/>
                </a:solidFill>
              </a:rPr>
              <a:t>	Opička Žofka </a:t>
            </a:r>
            <a:r>
              <a:rPr lang="cs-CZ" sz="8000" dirty="0" smtClean="0"/>
              <a:t>– nová postava</a:t>
            </a:r>
            <a:endParaRPr lang="cs-CZ" sz="8000" dirty="0">
              <a:solidFill>
                <a:srgbClr val="00B0F0"/>
              </a:solidFill>
            </a:endParaRPr>
          </a:p>
          <a:p>
            <a:pPr marL="0" indent="0">
              <a:lnSpc>
                <a:spcPct val="120000"/>
              </a:lnSpc>
              <a:buNone/>
            </a:pPr>
            <a:r>
              <a:rPr lang="cs-CZ" sz="8000" dirty="0">
                <a:solidFill>
                  <a:srgbClr val="00B0F0"/>
                </a:solidFill>
              </a:rPr>
              <a:t>Alois Mikulka: O jelenovi s kulometem </a:t>
            </a:r>
            <a:r>
              <a:rPr lang="cs-CZ" sz="8000" dirty="0" smtClean="0"/>
              <a:t>- </a:t>
            </a:r>
            <a:r>
              <a:rPr lang="cs-CZ" sz="8000" dirty="0" err="1"/>
              <a:t>parodizace</a:t>
            </a:r>
            <a:r>
              <a:rPr lang="cs-CZ" sz="8000" dirty="0"/>
              <a:t> klasických pohádek </a:t>
            </a:r>
          </a:p>
          <a:p>
            <a:pPr marL="0" indent="0">
              <a:lnSpc>
                <a:spcPct val="120000"/>
              </a:lnSpc>
              <a:buNone/>
            </a:pPr>
            <a:endParaRPr lang="cs-CZ" sz="8000" dirty="0"/>
          </a:p>
          <a:p>
            <a:pPr marL="0" indent="0">
              <a:lnSpc>
                <a:spcPct val="120000"/>
              </a:lnSpc>
              <a:buNone/>
            </a:pPr>
            <a:r>
              <a:rPr lang="cs-CZ" sz="8000" dirty="0"/>
              <a:t> </a:t>
            </a:r>
            <a:endParaRPr lang="cs-CZ" sz="8000" dirty="0" smtClean="0"/>
          </a:p>
          <a:p>
            <a:pPr marL="0" indent="0">
              <a:buNone/>
            </a:pPr>
            <a:endParaRPr lang="cs-CZ" dirty="0"/>
          </a:p>
        </p:txBody>
      </p:sp>
    </p:spTree>
    <p:extLst>
      <p:ext uri="{BB962C8B-B14F-4D97-AF65-F5344CB8AC3E}">
        <p14:creationId xmlns="" xmlns:p14="http://schemas.microsoft.com/office/powerpoint/2010/main" val="2132306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5793507"/>
          </a:xfrm>
        </p:spPr>
        <p:txBody>
          <a:bodyPr/>
          <a:lstStyle/>
          <a:p>
            <a:pPr>
              <a:lnSpc>
                <a:spcPct val="120000"/>
              </a:lnSpc>
            </a:pPr>
            <a:r>
              <a:rPr lang="cs-CZ" sz="2000" dirty="0" smtClean="0"/>
              <a:t>„výtvarníci-spisovatelé“ = originální dílo po výtvarné i umělecké stránce </a:t>
            </a:r>
          </a:p>
          <a:p>
            <a:pPr marL="0" indent="0">
              <a:lnSpc>
                <a:spcPct val="120000"/>
              </a:lnSpc>
              <a:buNone/>
            </a:pPr>
            <a:r>
              <a:rPr lang="cs-CZ" sz="2000" dirty="0" smtClean="0">
                <a:solidFill>
                  <a:srgbClr val="00B0F0"/>
                </a:solidFill>
              </a:rPr>
              <a:t>Pavel Čech: O zahradě   </a:t>
            </a:r>
            <a:r>
              <a:rPr lang="cs-CZ" sz="2000" dirty="0" smtClean="0"/>
              <a:t> </a:t>
            </a:r>
          </a:p>
          <a:p>
            <a:pPr marL="0" indent="0">
              <a:lnSpc>
                <a:spcPct val="120000"/>
              </a:lnSpc>
              <a:buNone/>
            </a:pPr>
            <a:endParaRPr lang="cs-CZ" sz="2000" dirty="0" smtClean="0"/>
          </a:p>
          <a:p>
            <a:pPr>
              <a:lnSpc>
                <a:spcPct val="120000"/>
              </a:lnSpc>
            </a:pPr>
            <a:r>
              <a:rPr lang="cs-CZ" sz="2000" dirty="0" smtClean="0"/>
              <a:t>Okouzlení západem:</a:t>
            </a:r>
          </a:p>
          <a:p>
            <a:pPr marL="0" indent="0">
              <a:lnSpc>
                <a:spcPct val="120000"/>
              </a:lnSpc>
              <a:buNone/>
            </a:pPr>
            <a:r>
              <a:rPr lang="cs-CZ" sz="2000" dirty="0" smtClean="0">
                <a:solidFill>
                  <a:srgbClr val="00B0F0"/>
                </a:solidFill>
              </a:rPr>
              <a:t>Jiří </a:t>
            </a:r>
            <a:r>
              <a:rPr lang="cs-CZ" sz="2000" dirty="0" err="1" smtClean="0">
                <a:solidFill>
                  <a:srgbClr val="00B0F0"/>
                </a:solidFill>
              </a:rPr>
              <a:t>Kahoun</a:t>
            </a:r>
            <a:r>
              <a:rPr lang="cs-CZ" sz="2000" dirty="0" smtClean="0">
                <a:solidFill>
                  <a:srgbClr val="00B0F0"/>
                </a:solidFill>
              </a:rPr>
              <a:t>: Toronto Tom, kocour z Ameriky </a:t>
            </a:r>
          </a:p>
          <a:p>
            <a:pPr marL="0" indent="0">
              <a:lnSpc>
                <a:spcPct val="120000"/>
              </a:lnSpc>
              <a:buNone/>
            </a:pPr>
            <a:r>
              <a:rPr lang="cs-CZ" sz="2000" dirty="0" smtClean="0">
                <a:solidFill>
                  <a:srgbClr val="00B0F0"/>
                </a:solidFill>
              </a:rPr>
              <a:t>Pavel </a:t>
            </a:r>
            <a:r>
              <a:rPr lang="cs-CZ" sz="2000" dirty="0" err="1" smtClean="0">
                <a:solidFill>
                  <a:srgbClr val="00B0F0"/>
                </a:solidFill>
              </a:rPr>
              <a:t>Šrut</a:t>
            </a:r>
            <a:r>
              <a:rPr lang="cs-CZ" sz="2000" dirty="0" smtClean="0">
                <a:solidFill>
                  <a:srgbClr val="00B0F0"/>
                </a:solidFill>
              </a:rPr>
              <a:t>: Pavouček </a:t>
            </a:r>
            <a:r>
              <a:rPr lang="cs-CZ" sz="2000" dirty="0" err="1" smtClean="0">
                <a:solidFill>
                  <a:srgbClr val="00B0F0"/>
                </a:solidFill>
              </a:rPr>
              <a:t>Pája</a:t>
            </a:r>
            <a:r>
              <a:rPr lang="cs-CZ" sz="2000" dirty="0" smtClean="0">
                <a:solidFill>
                  <a:srgbClr val="00B0F0"/>
                </a:solidFill>
              </a:rPr>
              <a:t> </a:t>
            </a:r>
          </a:p>
          <a:p>
            <a:pPr>
              <a:lnSpc>
                <a:spcPct val="120000"/>
              </a:lnSpc>
            </a:pPr>
            <a:endParaRPr lang="cs-CZ" sz="2000" dirty="0" smtClean="0"/>
          </a:p>
          <a:p>
            <a:pPr>
              <a:lnSpc>
                <a:spcPct val="120000"/>
              </a:lnSpc>
            </a:pPr>
            <a:r>
              <a:rPr lang="cs-CZ" sz="2000" dirty="0" smtClean="0"/>
              <a:t>Fiktivní </a:t>
            </a:r>
            <a:r>
              <a:rPr lang="cs-CZ" sz="2000" dirty="0"/>
              <a:t>příběhy z rodinného života:</a:t>
            </a:r>
          </a:p>
          <a:p>
            <a:pPr marL="0" indent="0">
              <a:lnSpc>
                <a:spcPct val="120000"/>
              </a:lnSpc>
              <a:buNone/>
            </a:pPr>
            <a:r>
              <a:rPr lang="cs-CZ" sz="2000" dirty="0">
                <a:solidFill>
                  <a:srgbClr val="00B0F0"/>
                </a:solidFill>
              </a:rPr>
              <a:t>Zdeněk Svěrák: Tatínku, ta se ti povedla</a:t>
            </a:r>
          </a:p>
          <a:p>
            <a:pPr marL="0" indent="0">
              <a:lnSpc>
                <a:spcPct val="120000"/>
              </a:lnSpc>
              <a:buNone/>
            </a:pPr>
            <a:r>
              <a:rPr lang="cs-CZ" sz="2000" dirty="0">
                <a:solidFill>
                  <a:srgbClr val="00B0F0"/>
                </a:solidFill>
              </a:rPr>
              <a:t>Ludvík Středa: Tatínkovy pohádky</a:t>
            </a:r>
          </a:p>
          <a:p>
            <a:pPr marL="0" indent="0">
              <a:lnSpc>
                <a:spcPct val="120000"/>
              </a:lnSpc>
              <a:buNone/>
            </a:pPr>
            <a:r>
              <a:rPr lang="cs-CZ" sz="2000" dirty="0">
                <a:solidFill>
                  <a:srgbClr val="00B0F0"/>
                </a:solidFill>
              </a:rPr>
              <a:t>Arnošt </a:t>
            </a:r>
            <a:r>
              <a:rPr lang="cs-CZ" sz="2000" dirty="0" err="1">
                <a:solidFill>
                  <a:srgbClr val="00B0F0"/>
                </a:solidFill>
              </a:rPr>
              <a:t>Goldflam</a:t>
            </a:r>
            <a:r>
              <a:rPr lang="cs-CZ" sz="2000" dirty="0">
                <a:solidFill>
                  <a:srgbClr val="00B0F0"/>
                </a:solidFill>
              </a:rPr>
              <a:t>: Tatínek není k zahození</a:t>
            </a:r>
          </a:p>
          <a:p>
            <a:pPr marL="0" indent="0">
              <a:lnSpc>
                <a:spcPct val="120000"/>
              </a:lnSpc>
              <a:buNone/>
            </a:pPr>
            <a:r>
              <a:rPr lang="cs-CZ" sz="2000" dirty="0">
                <a:solidFill>
                  <a:srgbClr val="00B0F0"/>
                </a:solidFill>
              </a:rPr>
              <a:t>Martin Reiner, Michla </a:t>
            </a:r>
            <a:r>
              <a:rPr lang="cs-CZ" sz="2000" dirty="0" err="1">
                <a:solidFill>
                  <a:srgbClr val="00B0F0"/>
                </a:solidFill>
              </a:rPr>
              <a:t>Viewegh</a:t>
            </a:r>
            <a:r>
              <a:rPr lang="cs-CZ" sz="2000" dirty="0">
                <a:solidFill>
                  <a:srgbClr val="00B0F0"/>
                </a:solidFill>
              </a:rPr>
              <a:t>, Pavel </a:t>
            </a:r>
            <a:r>
              <a:rPr lang="cs-CZ" sz="2000" dirty="0" err="1">
                <a:solidFill>
                  <a:srgbClr val="00B0F0"/>
                </a:solidFill>
              </a:rPr>
              <a:t>Šrut</a:t>
            </a:r>
            <a:r>
              <a:rPr lang="cs-CZ" sz="2000" dirty="0">
                <a:solidFill>
                  <a:srgbClr val="00B0F0"/>
                </a:solidFill>
              </a:rPr>
              <a:t> a Galina </a:t>
            </a:r>
            <a:r>
              <a:rPr lang="cs-CZ" sz="2000" dirty="0" err="1">
                <a:solidFill>
                  <a:srgbClr val="00B0F0"/>
                </a:solidFill>
              </a:rPr>
              <a:t>Miklínová</a:t>
            </a:r>
            <a:r>
              <a:rPr lang="cs-CZ" sz="2000" dirty="0">
                <a:solidFill>
                  <a:srgbClr val="00B0F0"/>
                </a:solidFill>
              </a:rPr>
              <a:t>: Tři tatínci a maminka </a:t>
            </a:r>
          </a:p>
          <a:p>
            <a:endParaRPr lang="cs-CZ" dirty="0"/>
          </a:p>
        </p:txBody>
      </p:sp>
    </p:spTree>
    <p:extLst>
      <p:ext uri="{BB962C8B-B14F-4D97-AF65-F5344CB8AC3E}">
        <p14:creationId xmlns="" xmlns:p14="http://schemas.microsoft.com/office/powerpoint/2010/main" val="3024230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smtClean="0">
                <a:solidFill>
                  <a:srgbClr val="0070C0"/>
                </a:solidFill>
              </a:rPr>
              <a:t>Alois Mikulka: O jelenovi s kulometem</a:t>
            </a:r>
            <a:endParaRPr lang="cs-CZ" dirty="0">
              <a:solidFill>
                <a:srgbClr val="0070C0"/>
              </a:solidFill>
            </a:endParaRPr>
          </a:p>
        </p:txBody>
      </p:sp>
      <p:sp>
        <p:nvSpPr>
          <p:cNvPr id="3" name="Zástupný symbol pro obsah 2"/>
          <p:cNvSpPr>
            <a:spLocks noGrp="1"/>
          </p:cNvSpPr>
          <p:nvPr>
            <p:ph idx="1"/>
          </p:nvPr>
        </p:nvSpPr>
        <p:spPr>
          <a:xfrm>
            <a:off x="251520" y="1340768"/>
            <a:ext cx="8892480" cy="5517232"/>
          </a:xfrm>
        </p:spPr>
        <p:txBody>
          <a:bodyPr>
            <a:normAutofit fontScale="92500"/>
          </a:bodyPr>
          <a:lstStyle/>
          <a:p>
            <a:pPr>
              <a:lnSpc>
                <a:spcPct val="150000"/>
              </a:lnSpc>
            </a:pPr>
            <a:r>
              <a:rPr lang="cs-CZ" sz="1600" dirty="0" smtClean="0"/>
              <a:t>*1933 v Brně, kde tráví celý život</a:t>
            </a:r>
          </a:p>
          <a:p>
            <a:pPr>
              <a:lnSpc>
                <a:spcPct val="150000"/>
              </a:lnSpc>
            </a:pPr>
            <a:r>
              <a:rPr lang="cs-CZ" sz="1600" dirty="0" smtClean="0"/>
              <a:t>český malíř, sochař, ilustrátor a autor pohádek, básní a próz pro děti i dospělé</a:t>
            </a:r>
          </a:p>
          <a:p>
            <a:pPr>
              <a:lnSpc>
                <a:spcPct val="150000"/>
              </a:lnSpc>
            </a:pPr>
            <a:r>
              <a:rPr lang="cs-CZ" sz="1600" b="1" dirty="0" smtClean="0">
                <a:solidFill>
                  <a:srgbClr val="0070C0"/>
                </a:solidFill>
              </a:rPr>
              <a:t>1997 - Zlatá stuha za  text a ilustrace </a:t>
            </a:r>
          </a:p>
          <a:p>
            <a:pPr>
              <a:lnSpc>
                <a:spcPct val="150000"/>
              </a:lnSpc>
              <a:buNone/>
            </a:pPr>
            <a:r>
              <a:rPr lang="cs-CZ" sz="1600" dirty="0" smtClean="0"/>
              <a:t> </a:t>
            </a:r>
          </a:p>
          <a:p>
            <a:pPr>
              <a:lnSpc>
                <a:spcPct val="150000"/>
              </a:lnSpc>
            </a:pPr>
            <a:r>
              <a:rPr lang="cs-CZ" sz="1600" dirty="0" smtClean="0"/>
              <a:t>nic není nemožné - překvapivé situace a bláznivé příběhy nepodléhají logice skutečného světa</a:t>
            </a:r>
          </a:p>
          <a:p>
            <a:pPr>
              <a:lnSpc>
                <a:spcPct val="150000"/>
              </a:lnSpc>
            </a:pPr>
            <a:r>
              <a:rPr lang="cs-CZ" sz="1600" dirty="0" smtClean="0"/>
              <a:t>pohádky velmi nápadité, krátké (1-2 strany) , </a:t>
            </a:r>
            <a:r>
              <a:rPr lang="cs-CZ" sz="1600" b="1" dirty="0" smtClean="0">
                <a:solidFill>
                  <a:srgbClr val="0070C0"/>
                </a:solidFill>
              </a:rPr>
              <a:t>zesměšňují a parodují pohádky klasické </a:t>
            </a:r>
          </a:p>
          <a:p>
            <a:pPr>
              <a:lnSpc>
                <a:spcPct val="150000"/>
              </a:lnSpc>
              <a:buNone/>
            </a:pPr>
            <a:r>
              <a:rPr lang="cs-CZ" sz="1600" dirty="0" smtClean="0"/>
              <a:t>		</a:t>
            </a:r>
            <a:r>
              <a:rPr lang="cs-CZ" sz="1600" u="sng" dirty="0" smtClean="0"/>
              <a:t>- Otesánek </a:t>
            </a:r>
            <a:r>
              <a:rPr lang="cs-CZ" sz="1600" dirty="0" smtClean="0"/>
              <a:t>sní celou rodinu i materiál na stavbu, po rozpárání jeho břicha vypadne celá garáž</a:t>
            </a:r>
          </a:p>
          <a:p>
            <a:pPr>
              <a:lnSpc>
                <a:spcPct val="150000"/>
              </a:lnSpc>
              <a:buNone/>
            </a:pPr>
            <a:r>
              <a:rPr lang="cs-CZ" sz="1600" dirty="0" smtClean="0"/>
              <a:t>		- </a:t>
            </a:r>
            <a:r>
              <a:rPr lang="cs-CZ" sz="1600" u="sng" dirty="0" smtClean="0"/>
              <a:t>Smolíček s jelenem</a:t>
            </a:r>
            <a:r>
              <a:rPr lang="cs-CZ" sz="1600" dirty="0" smtClean="0"/>
              <a:t> jsou napadeni ozbrojenými Jezinkami, v krutém boji je jelen zraněn, ale 		přilétá helikoptéra, lékaři ho úspěšně operují, jako odměnu žádají jeho parohy </a:t>
            </a:r>
          </a:p>
          <a:p>
            <a:pPr>
              <a:lnSpc>
                <a:spcPct val="150000"/>
              </a:lnSpc>
              <a:buNone/>
            </a:pPr>
            <a:r>
              <a:rPr lang="cs-CZ" sz="1600" dirty="0" smtClean="0"/>
              <a:t>		- </a:t>
            </a:r>
            <a:r>
              <a:rPr lang="cs-CZ" sz="1600" u="sng" dirty="0" smtClean="0"/>
              <a:t>Červená Karkulka</a:t>
            </a:r>
            <a:r>
              <a:rPr lang="cs-CZ" sz="1600" dirty="0" smtClean="0"/>
              <a:t> uteče z dětského domova a schovává se před školním inspektorem, na 		svém útěku potkává čarodějnici, u které pak žije a učí se</a:t>
            </a:r>
          </a:p>
          <a:p>
            <a:pPr>
              <a:lnSpc>
                <a:spcPct val="150000"/>
              </a:lnSpc>
            </a:pPr>
            <a:r>
              <a:rPr lang="cs-CZ" sz="1600" dirty="0" smtClean="0"/>
              <a:t>používá i hovorové a nespisovné výrazy (zvláště v přímé řeči postav): </a:t>
            </a:r>
            <a:r>
              <a:rPr lang="cs-CZ" sz="1600" i="1" dirty="0" smtClean="0"/>
              <a:t>odpráskl, děcák, </a:t>
            </a:r>
            <a:r>
              <a:rPr lang="cs-CZ" sz="1600" i="1" dirty="0" err="1" smtClean="0"/>
              <a:t>gajda</a:t>
            </a:r>
            <a:r>
              <a:rPr lang="cs-CZ" sz="1600" i="1" dirty="0" smtClean="0"/>
              <a:t>, </a:t>
            </a:r>
            <a:r>
              <a:rPr lang="cs-CZ" sz="1600" i="1" dirty="0" err="1" smtClean="0"/>
              <a:t>nóbl</a:t>
            </a:r>
            <a:r>
              <a:rPr lang="cs-CZ" sz="1600" i="1" dirty="0" smtClean="0"/>
              <a:t>… </a:t>
            </a:r>
          </a:p>
          <a:p>
            <a:pPr>
              <a:lnSpc>
                <a:spcPct val="150000"/>
              </a:lnSpc>
            </a:pPr>
            <a:r>
              <a:rPr lang="cs-CZ" sz="1600" dirty="0" smtClean="0"/>
              <a:t>dítě by mělo prvně znát pohádky klasické, až poté může číst ty Mikulkovy, jinak mu vlastně unikne vtipnost tohoto srovnání </a:t>
            </a:r>
          </a:p>
          <a:p>
            <a:endParaRPr lang="cs-CZ" sz="1600" i="1" dirty="0" smtClean="0"/>
          </a:p>
          <a:p>
            <a:endParaRPr lang="cs-CZ" sz="1600" dirty="0"/>
          </a:p>
        </p:txBody>
      </p:sp>
    </p:spTree>
    <p:extLst>
      <p:ext uri="{BB962C8B-B14F-4D97-AF65-F5344CB8AC3E}">
        <p14:creationId xmlns="" xmlns:p14="http://schemas.microsoft.com/office/powerpoint/2010/main" val="259712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23928" y="332656"/>
            <a:ext cx="5050904" cy="6336704"/>
          </a:xfrm>
        </p:spPr>
        <p:txBody>
          <a:bodyPr>
            <a:normAutofit fontScale="85000" lnSpcReduction="20000"/>
          </a:bodyPr>
          <a:lstStyle/>
          <a:p>
            <a:pPr>
              <a:buNone/>
            </a:pPr>
            <a:r>
              <a:rPr lang="cs-CZ" sz="2400" i="1" dirty="0" smtClean="0">
                <a:solidFill>
                  <a:srgbClr val="0070C0"/>
                </a:solidFill>
              </a:rPr>
              <a:t>		</a:t>
            </a:r>
            <a:r>
              <a:rPr lang="cs-CZ" sz="2400" i="1" u="sng" dirty="0" smtClean="0">
                <a:solidFill>
                  <a:srgbClr val="0070C0"/>
                </a:solidFill>
              </a:rPr>
              <a:t>Ježibaba a Karkulka v maskáčích</a:t>
            </a:r>
            <a:endParaRPr lang="cs-CZ" sz="2400" u="sng" dirty="0" smtClean="0">
              <a:solidFill>
                <a:srgbClr val="0070C0"/>
              </a:solidFill>
            </a:endParaRPr>
          </a:p>
          <a:p>
            <a:pPr>
              <a:buNone/>
            </a:pPr>
            <a:r>
              <a:rPr lang="cs-CZ" sz="2400" i="1" dirty="0" smtClean="0"/>
              <a:t>		</a:t>
            </a:r>
          </a:p>
          <a:p>
            <a:pPr>
              <a:lnSpc>
                <a:spcPct val="110000"/>
              </a:lnSpc>
              <a:buNone/>
            </a:pPr>
            <a:r>
              <a:rPr lang="cs-CZ" sz="2400" i="1" dirty="0" smtClean="0"/>
              <a:t>		„Kdesi v lese kašle babička. Kašle na všechno, na </a:t>
            </a:r>
            <a:r>
              <a:rPr lang="cs-CZ" sz="2400" i="1" dirty="0" err="1" smtClean="0"/>
              <a:t>pošťáky</a:t>
            </a:r>
            <a:r>
              <a:rPr lang="cs-CZ" sz="2400" i="1" dirty="0" smtClean="0"/>
              <a:t> s důchodem, na sociální pracovnice s </a:t>
            </a:r>
            <a:r>
              <a:rPr lang="cs-CZ" sz="2400" i="1" dirty="0" err="1" smtClean="0"/>
              <a:t>lejstrama</a:t>
            </a:r>
            <a:r>
              <a:rPr lang="cs-CZ" sz="2400" i="1" dirty="0" smtClean="0"/>
              <a:t>, na úředníky s </a:t>
            </a:r>
            <a:r>
              <a:rPr lang="cs-CZ" sz="2400" i="1" dirty="0" err="1" smtClean="0"/>
              <a:t>dotazníkama</a:t>
            </a:r>
            <a:r>
              <a:rPr lang="cs-CZ" sz="2400" i="1" dirty="0" smtClean="0"/>
              <a:t>, zkrátka na všechno. Hledají ji policisté, hajní, skauti, ale babičku ne a ne najít. Babička už nechce s nikým nic mít, chce mít klid, neb je jí už tři sta roků a není to už babička, ale ježibaba znalá kouzel a čárů, a tak je stejně lepší se jí vyhnout. A přece někdo s ježibabou kamarádí. Je to malá dívčinka, jménem Karkulka. Ale ne ta červená. Tahle chodí v maskáčích, a to proto, že se v lese schovává před povinnou školní docházkou. Jednou o ni ježibaba v lese zakopla, neb maskovanou spící Karkulku nebylo možno rozeznat od země. Již </a:t>
            </a:r>
            <a:r>
              <a:rPr lang="cs-CZ" sz="2400" i="1" dirty="0" err="1" smtClean="0"/>
              <a:t>již</a:t>
            </a:r>
            <a:r>
              <a:rPr lang="cs-CZ" sz="2400" i="1" dirty="0" smtClean="0"/>
              <a:t> chtěla začít úděsně lát, ale dívčinka spala líbezně dál. I usedla vedle ní a zadumala se nad malou tulačkou, která jí tak náhle připomněla dávné mládí.“</a:t>
            </a:r>
            <a:endParaRPr lang="cs-CZ" sz="2400" dirty="0" smtClean="0"/>
          </a:p>
          <a:p>
            <a:pPr>
              <a:buNone/>
            </a:pPr>
            <a:endParaRPr lang="cs-CZ" dirty="0" smtClean="0"/>
          </a:p>
          <a:p>
            <a:endParaRPr lang="cs-CZ" dirty="0"/>
          </a:p>
        </p:txBody>
      </p:sp>
      <p:pic>
        <p:nvPicPr>
          <p:cNvPr id="4" name="Picture 4"/>
          <p:cNvPicPr>
            <a:picLocks noChangeAspect="1" noChangeArrowheads="1"/>
          </p:cNvPicPr>
          <p:nvPr/>
        </p:nvPicPr>
        <p:blipFill>
          <a:blip r:embed="rId2" cstate="print"/>
          <a:srcRect/>
          <a:stretch>
            <a:fillRect/>
          </a:stretch>
        </p:blipFill>
        <p:spPr bwMode="auto">
          <a:xfrm>
            <a:off x="0" y="0"/>
            <a:ext cx="3877314"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687</TotalTime>
  <Words>677</Words>
  <Application>Microsoft Office PowerPoint</Application>
  <PresentationFormat>Předvádění na obrazovce (4:3)</PresentationFormat>
  <Paragraphs>239</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Tok</vt:lpstr>
      <vt:lpstr>Autorská pohádka  Pestrost typů AP v současné literatuře (1990-2014)</vt:lpstr>
      <vt:lpstr>Co se z AP vydává po roce 1989 </vt:lpstr>
      <vt:lpstr>Dělení současné AP</vt:lpstr>
      <vt:lpstr>1) Imitačně-inovační typ AP </vt:lpstr>
      <vt:lpstr>Snímek 5</vt:lpstr>
      <vt:lpstr>2) Nonsensově-parodický typ AP</vt:lpstr>
      <vt:lpstr>Snímek 7</vt:lpstr>
      <vt:lpstr>Alois Mikulka: O jelenovi s kulometem</vt:lpstr>
      <vt:lpstr>Snímek 9</vt:lpstr>
      <vt:lpstr>Pavel Čech: O zahradě </vt:lpstr>
      <vt:lpstr>Snímek 11</vt:lpstr>
      <vt:lpstr>Snímek 12</vt:lpstr>
      <vt:lpstr>Zdeněk Svěrák: Tatínku, ta se ti povedla </vt:lpstr>
      <vt:lpstr>Snímek 14</vt:lpstr>
      <vt:lpstr>Snímek 15</vt:lpstr>
      <vt:lpstr>3) Imaginativní typ AP</vt:lpstr>
      <vt:lpstr>Karel Šiktanc: Královské pohádky</vt:lpstr>
      <vt:lpstr>Snímek 18</vt:lpstr>
      <vt:lpstr>Snímek 19</vt:lpstr>
      <vt:lpstr>Roald Dahl: Jakub a obří broskev</vt:lpstr>
      <vt:lpstr>Snímek 21</vt:lpstr>
      <vt:lpstr>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Pavlína Cabadajová</dc:creator>
  <cp:lastModifiedBy>Ondrej</cp:lastModifiedBy>
  <cp:revision>52</cp:revision>
  <dcterms:created xsi:type="dcterms:W3CDTF">2015-03-15T21:18:15Z</dcterms:created>
  <dcterms:modified xsi:type="dcterms:W3CDTF">2015-05-19T22:46:40Z</dcterms:modified>
</cp:coreProperties>
</file>