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9" r:id="rId7"/>
    <p:sldId id="270" r:id="rId8"/>
    <p:sldId id="271" r:id="rId9"/>
    <p:sldId id="272" r:id="rId10"/>
    <p:sldId id="273" r:id="rId11"/>
    <p:sldId id="310" r:id="rId12"/>
    <p:sldId id="313" r:id="rId13"/>
    <p:sldId id="314" r:id="rId14"/>
    <p:sldId id="274" r:id="rId15"/>
    <p:sldId id="275" r:id="rId16"/>
    <p:sldId id="277" r:id="rId17"/>
    <p:sldId id="278" r:id="rId18"/>
    <p:sldId id="279" r:id="rId19"/>
    <p:sldId id="315" r:id="rId20"/>
    <p:sldId id="284" r:id="rId21"/>
    <p:sldId id="285" r:id="rId22"/>
    <p:sldId id="286" r:id="rId23"/>
    <p:sldId id="281" r:id="rId24"/>
    <p:sldId id="316" r:id="rId25"/>
    <p:sldId id="317" r:id="rId26"/>
    <p:sldId id="318" r:id="rId27"/>
    <p:sldId id="319" r:id="rId28"/>
    <p:sldId id="320" r:id="rId29"/>
    <p:sldId id="283" r:id="rId30"/>
    <p:sldId id="321" r:id="rId31"/>
    <p:sldId id="287" r:id="rId32"/>
    <p:sldId id="322" r:id="rId33"/>
    <p:sldId id="289" r:id="rId34"/>
    <p:sldId id="323" r:id="rId35"/>
    <p:sldId id="290" r:id="rId36"/>
    <p:sldId id="324" r:id="rId37"/>
    <p:sldId id="331" r:id="rId38"/>
    <p:sldId id="291" r:id="rId39"/>
    <p:sldId id="292" r:id="rId40"/>
    <p:sldId id="332" r:id="rId41"/>
    <p:sldId id="333" r:id="rId42"/>
    <p:sldId id="334" r:id="rId43"/>
    <p:sldId id="335" r:id="rId44"/>
    <p:sldId id="336" r:id="rId45"/>
    <p:sldId id="293" r:id="rId46"/>
    <p:sldId id="327" r:id="rId47"/>
    <p:sldId id="294" r:id="rId48"/>
    <p:sldId id="296" r:id="rId49"/>
    <p:sldId id="330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25" r:id="rId60"/>
    <p:sldId id="306" r:id="rId61"/>
    <p:sldId id="307" r:id="rId62"/>
    <p:sldId id="308" r:id="rId63"/>
    <p:sldId id="326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8931-B7AA-4AE4-875A-7680587CF3A6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Stanovení cíle (</a:t>
            </a:r>
            <a:r>
              <a:rPr lang="cs-CZ" dirty="0" smtClean="0"/>
              <a:t>poslání,vize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Stanovení cesty k dosažení cíle </a:t>
            </a:r>
            <a:r>
              <a:rPr lang="cs-CZ" dirty="0" smtClean="0"/>
              <a:t>(plánování prostředků, způsobu, jak v daném čase dosáhnout požadované úrovně)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Způsob dosahování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Analýza</a:t>
            </a:r>
            <a:r>
              <a:rPr lang="cs-CZ" dirty="0" smtClean="0"/>
              <a:t> výchozí situace</a:t>
            </a:r>
          </a:p>
          <a:p>
            <a:r>
              <a:rPr lang="cs-CZ" b="1" dirty="0" smtClean="0"/>
              <a:t>Rozhodnutí</a:t>
            </a:r>
            <a:r>
              <a:rPr lang="cs-CZ" dirty="0" smtClean="0"/>
              <a:t> o postupu</a:t>
            </a:r>
          </a:p>
          <a:p>
            <a:r>
              <a:rPr lang="cs-CZ" b="1" dirty="0" smtClean="0"/>
              <a:t>Implementace</a:t>
            </a:r>
            <a:r>
              <a:rPr lang="cs-CZ" dirty="0" smtClean="0"/>
              <a:t> v konkrétních podmínkách</a:t>
            </a:r>
          </a:p>
          <a:p>
            <a:r>
              <a:rPr lang="cs-CZ" b="1" dirty="0" smtClean="0"/>
              <a:t>Korekce</a:t>
            </a:r>
            <a:r>
              <a:rPr lang="cs-CZ" dirty="0" smtClean="0"/>
              <a:t> se stanovenými cíly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</a:p>
          <a:p>
            <a:r>
              <a:rPr lang="cs-CZ" dirty="0" smtClean="0"/>
              <a:t>Systém vzdělávacích programů (RVP, ŠVP)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hlavního cíle – vize školy</a:t>
            </a:r>
          </a:p>
          <a:p>
            <a:r>
              <a:rPr lang="cs-CZ" dirty="0" smtClean="0"/>
              <a:t>Dlouhodobý plán</a:t>
            </a:r>
          </a:p>
          <a:p>
            <a:r>
              <a:rPr lang="cs-CZ" dirty="0" smtClean="0"/>
              <a:t>Podkladem statistiky, rozvojové projekty obce, regionu, demografie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Plánovací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nyní?</a:t>
            </a:r>
          </a:p>
          <a:p>
            <a:r>
              <a:rPr lang="cs-CZ" dirty="0" smtClean="0"/>
              <a:t>Kde bychom chtěli být? Kam směřujeme?</a:t>
            </a:r>
          </a:p>
          <a:p>
            <a:r>
              <a:rPr lang="cs-CZ" dirty="0" smtClean="0"/>
              <a:t>Jak se tam dostaneme?</a:t>
            </a:r>
          </a:p>
          <a:p>
            <a:r>
              <a:rPr lang="cs-CZ" dirty="0" smtClean="0"/>
              <a:t>Jak zjistíme, že se tam dostaneme?</a:t>
            </a:r>
          </a:p>
          <a:p>
            <a:r>
              <a:rPr lang="cs-CZ" dirty="0" smtClean="0"/>
              <a:t>Jak poznáme, že jsem se tam dostali?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Stanovení cíle – 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Přesně definovaná</a:t>
            </a:r>
          </a:p>
          <a:p>
            <a:r>
              <a:rPr lang="cs-CZ" dirty="0" smtClean="0"/>
              <a:t>Přesně stanovené termíny a odpovědnosti</a:t>
            </a:r>
          </a:p>
          <a:p>
            <a:r>
              <a:rPr lang="cs-CZ" dirty="0" smtClean="0"/>
              <a:t>Neustále připomíná škole, čeho chce dosáhnout</a:t>
            </a:r>
          </a:p>
          <a:p>
            <a:r>
              <a:rPr lang="cs-CZ" dirty="0" smtClean="0"/>
              <a:t>Určuje směr a slouží jako korektor při všech činnostech školy</a:t>
            </a:r>
          </a:p>
          <a:p>
            <a:r>
              <a:rPr lang="cs-CZ" dirty="0" smtClean="0"/>
              <a:t>Ztotožnění pracovníků školy s vizí – </a:t>
            </a:r>
            <a:r>
              <a:rPr lang="cs-CZ" b="1" dirty="0" smtClean="0"/>
              <a:t>sdílení vize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Žít vizi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realizace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915816" y="2276872"/>
            <a:ext cx="24985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VIZE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99792" y="5445224"/>
            <a:ext cx="316835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Stávající stav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043608" y="2060848"/>
            <a:ext cx="484632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6650520" y="3438712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229200"/>
            <a:ext cx="13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korekce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</p:cNvCxnSpPr>
          <p:nvPr/>
        </p:nvCxnSpPr>
        <p:spPr>
          <a:xfrm>
            <a:off x="4165104" y="3284984"/>
            <a:ext cx="8389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2"/>
            <a:endCxn id="4" idx="2"/>
          </p:cNvCxnSpPr>
          <p:nvPr/>
        </p:nvCxnSpPr>
        <p:spPr>
          <a:xfrm>
            <a:off x="4165104" y="32849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4" idx="2"/>
          </p:cNvCxnSpPr>
          <p:nvPr/>
        </p:nvCxnSpPr>
        <p:spPr>
          <a:xfrm>
            <a:off x="4165104" y="3284984"/>
            <a:ext cx="2279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4" idx="2"/>
          </p:cNvCxnSpPr>
          <p:nvPr/>
        </p:nvCxnSpPr>
        <p:spPr>
          <a:xfrm flipH="1">
            <a:off x="3923928" y="3284984"/>
            <a:ext cx="241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4" idx="2"/>
          </p:cNvCxnSpPr>
          <p:nvPr/>
        </p:nvCxnSpPr>
        <p:spPr>
          <a:xfrm flipH="1">
            <a:off x="2411760" y="3284984"/>
            <a:ext cx="17533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63688" y="4149080"/>
            <a:ext cx="1251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</a:t>
            </a:r>
            <a:endParaRPr lang="cs-CZ" sz="1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077072"/>
            <a:ext cx="1315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dílčí cíl</a:t>
            </a:r>
            <a:endParaRPr lang="cs-CZ" sz="105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429309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 </a:t>
            </a:r>
            <a:endParaRPr lang="cs-CZ" sz="1000" dirty="0"/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2267744" y="443711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H="1">
            <a:off x="176368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226774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30" idx="2"/>
          </p:cNvCxnSpPr>
          <p:nvPr/>
        </p:nvCxnSpPr>
        <p:spPr>
          <a:xfrm flipH="1">
            <a:off x="3851920" y="4330988"/>
            <a:ext cx="8174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0" idx="2"/>
          </p:cNvCxnSpPr>
          <p:nvPr/>
        </p:nvCxnSpPr>
        <p:spPr>
          <a:xfrm>
            <a:off x="3933668" y="4330988"/>
            <a:ext cx="278292" cy="46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30" idx="2"/>
          </p:cNvCxnSpPr>
          <p:nvPr/>
        </p:nvCxnSpPr>
        <p:spPr>
          <a:xfrm flipH="1">
            <a:off x="3491880" y="4330988"/>
            <a:ext cx="44178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31" idx="2"/>
          </p:cNvCxnSpPr>
          <p:nvPr/>
        </p:nvCxnSpPr>
        <p:spPr>
          <a:xfrm>
            <a:off x="5364088" y="4539317"/>
            <a:ext cx="7200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31" idx="2"/>
          </p:cNvCxnSpPr>
          <p:nvPr/>
        </p:nvCxnSpPr>
        <p:spPr>
          <a:xfrm flipH="1">
            <a:off x="4644010" y="4539317"/>
            <a:ext cx="72007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31" idx="2"/>
          </p:cNvCxnSpPr>
          <p:nvPr/>
        </p:nvCxnSpPr>
        <p:spPr>
          <a:xfrm flipH="1">
            <a:off x="5076056" y="4539317"/>
            <a:ext cx="288032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403648" y="5157192"/>
            <a:ext cx="2772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Konkrétní cíle až úkoly</a:t>
            </a:r>
            <a:endParaRPr lang="cs-CZ" sz="1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Plány taktické a operativní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plán školy</a:t>
            </a:r>
          </a:p>
          <a:p>
            <a:r>
              <a:rPr lang="cs-CZ" dirty="0" smtClean="0"/>
              <a:t>Dílčí plány – hospodaření, kontrolní, pro rozvoj lidských zdrojů, krizové plány</a:t>
            </a:r>
          </a:p>
          <a:p>
            <a:r>
              <a:rPr lang="cs-CZ" dirty="0" smtClean="0"/>
              <a:t>Soubor plánů školy – vypovídá o manažerské zdatnosti vedení školy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dobrého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Stanovení</a:t>
            </a:r>
          </a:p>
          <a:p>
            <a:r>
              <a:rPr lang="cs-CZ" dirty="0" smtClean="0"/>
              <a:t>Osobní odpovědnosti</a:t>
            </a:r>
          </a:p>
          <a:p>
            <a:r>
              <a:rPr lang="cs-CZ" dirty="0" smtClean="0"/>
              <a:t>Termínů</a:t>
            </a:r>
          </a:p>
          <a:p>
            <a:r>
              <a:rPr lang="cs-CZ" dirty="0" smtClean="0"/>
              <a:t>Indikátorů plnění dílčích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 analýza školy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8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má potenciál využívat externí příležitosti,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soulad, rozvoj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není schopna využít externích příležitostí regionu,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prostředí, sebelepší podmínky prostředí nenahradí nefunkční vnitřní situaci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Hrozby (T)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může poškodit přednosti školy, interní kvalita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školy může překonat externí hrozbu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je schopna ohrozit existenci školy tím, že využije interního nedostatku, externí hrozba obnaží interní nedostatky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Víceúrovňový systém</a:t>
            </a:r>
          </a:p>
          <a:p>
            <a:r>
              <a:rPr lang="cs-CZ" dirty="0" smtClean="0"/>
              <a:t>Ministerstvo školství, krajský úřad, obecní úřad</a:t>
            </a:r>
          </a:p>
          <a:p>
            <a:r>
              <a:rPr lang="cs-CZ" dirty="0" smtClean="0"/>
              <a:t>Škola jako právní subjekt</a:t>
            </a:r>
          </a:p>
          <a:p>
            <a:r>
              <a:rPr lang="cs-CZ" dirty="0" smtClean="0"/>
              <a:t>Uplatnění manažerských funkcí - plánování, organizování, personalistika, vedení lidí, kontrolování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vlivy – příležitosti, hrozby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 smtClean="0"/>
              <a:t>Sociální a kulturní</a:t>
            </a:r>
          </a:p>
          <a:p>
            <a:r>
              <a:rPr lang="cs-CZ" dirty="0" smtClean="0"/>
              <a:t>Technologické a technické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Externí vlivy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a krajské odbory</a:t>
            </a:r>
          </a:p>
          <a:p>
            <a:r>
              <a:rPr lang="cs-CZ" dirty="0" smtClean="0"/>
              <a:t>Rezortní organizace (ústavy, ČŠI, okolní školy a školská zařízení)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Konkurence</a:t>
            </a:r>
          </a:p>
          <a:p>
            <a:r>
              <a:rPr lang="cs-CZ" dirty="0" smtClean="0"/>
              <a:t>Partneři školy</a:t>
            </a:r>
          </a:p>
          <a:p>
            <a:r>
              <a:rPr lang="cs-CZ" dirty="0" smtClean="0"/>
              <a:t>Rodiče, komunita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koncepce a strategie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Kultura a klima školy</a:t>
            </a:r>
          </a:p>
          <a:p>
            <a:r>
              <a:rPr lang="cs-CZ" dirty="0" smtClean="0"/>
              <a:t>Materiální vybavení, finanční situace</a:t>
            </a:r>
          </a:p>
          <a:p>
            <a:r>
              <a:rPr lang="cs-CZ" dirty="0" smtClean="0"/>
              <a:t>Umístění</a:t>
            </a:r>
          </a:p>
          <a:p>
            <a:r>
              <a:rPr lang="cs-CZ" dirty="0" smtClean="0"/>
              <a:t>Historie a image</a:t>
            </a:r>
          </a:p>
          <a:p>
            <a:r>
              <a:rPr lang="cs-CZ" dirty="0" smtClean="0"/>
              <a:t>Řízení  a vedení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 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2.Manažerská funkce - organizování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Ředitel</a:t>
            </a:r>
          </a:p>
          <a:p>
            <a:r>
              <a:rPr lang="cs-CZ" dirty="0" smtClean="0"/>
              <a:t>Školská rada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</a:t>
            </a:r>
          </a:p>
          <a:p>
            <a:r>
              <a:rPr lang="cs-CZ" dirty="0" smtClean="0"/>
              <a:t>Možnost prodloužení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nástroje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Organizační řád</a:t>
            </a:r>
          </a:p>
          <a:p>
            <a:r>
              <a:rPr lang="cs-CZ" dirty="0" smtClean="0"/>
              <a:t>Uplatnění principu subordinace</a:t>
            </a:r>
          </a:p>
          <a:p>
            <a:r>
              <a:rPr lang="cs-CZ" dirty="0" smtClean="0"/>
              <a:t>Pedagogická rada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plánování – rozvoj školy</a:t>
            </a:r>
          </a:p>
          <a:p>
            <a:r>
              <a:rPr lang="cs-CZ" dirty="0" smtClean="0"/>
              <a:t>Taktické plánování – školní rok</a:t>
            </a:r>
          </a:p>
          <a:p>
            <a:r>
              <a:rPr lang="cs-CZ" dirty="0" smtClean="0"/>
              <a:t>Organizace – struktura, odpovědnosti</a:t>
            </a:r>
          </a:p>
          <a:p>
            <a:r>
              <a:rPr lang="cs-CZ" dirty="0" smtClean="0"/>
              <a:t>Práce s lidmi – vnitřní vztahy</a:t>
            </a:r>
          </a:p>
          <a:p>
            <a:r>
              <a:rPr lang="cs-CZ" dirty="0" smtClean="0"/>
              <a:t>Vedení lidí</a:t>
            </a:r>
          </a:p>
          <a:p>
            <a:r>
              <a:rPr lang="cs-CZ" dirty="0" smtClean="0"/>
              <a:t>Práce s komunitou – vnější vztahy</a:t>
            </a:r>
          </a:p>
          <a:p>
            <a:r>
              <a:rPr lang="cs-CZ" dirty="0" smtClean="0"/>
              <a:t>Reprezentace školy</a:t>
            </a:r>
          </a:p>
          <a:p>
            <a:r>
              <a:rPr lang="cs-CZ" dirty="0" smtClean="0"/>
              <a:t>Řízení provozu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Kontrola -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3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 a 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Vertikální</a:t>
            </a:r>
          </a:p>
          <a:p>
            <a:r>
              <a:rPr lang="cs-CZ" dirty="0" smtClean="0"/>
              <a:t>Horizontální</a:t>
            </a:r>
          </a:p>
          <a:p>
            <a:r>
              <a:rPr lang="cs-CZ" dirty="0" smtClean="0"/>
              <a:t>Míra delegování pravomocí</a:t>
            </a:r>
          </a:p>
          <a:p>
            <a:r>
              <a:rPr lang="cs-CZ" dirty="0" smtClean="0"/>
              <a:t>Uplatňování rozhodovací pravomoci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Organizační struktura liniově – štábního typu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 organizaci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Ředitel</a:t>
            </a:r>
          </a:p>
          <a:p>
            <a:r>
              <a:rPr lang="cs-CZ" dirty="0" smtClean="0"/>
              <a:t>Zástupce ředitele</a:t>
            </a:r>
          </a:p>
          <a:p>
            <a:r>
              <a:rPr lang="cs-CZ" dirty="0" smtClean="0"/>
              <a:t>Výchovný poradce </a:t>
            </a:r>
          </a:p>
          <a:p>
            <a:r>
              <a:rPr lang="cs-CZ" dirty="0" smtClean="0"/>
              <a:t>Koordinátoři, psycholog</a:t>
            </a:r>
          </a:p>
          <a:p>
            <a:r>
              <a:rPr lang="cs-CZ" dirty="0" smtClean="0"/>
              <a:t>Třídní učitel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 ve struktuře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Správní, finanční a pedagogická odpovědnost</a:t>
            </a:r>
          </a:p>
          <a:p>
            <a:r>
              <a:rPr lang="cs-CZ" dirty="0" smtClean="0"/>
              <a:t>Odpovědnost za vztahy s okolím</a:t>
            </a:r>
          </a:p>
          <a:p>
            <a:r>
              <a:rPr lang="cs-CZ" dirty="0" smtClean="0"/>
              <a:t>Vyučovací povinnost</a:t>
            </a:r>
          </a:p>
          <a:p>
            <a:r>
              <a:rPr lang="cs-CZ" dirty="0" smtClean="0"/>
              <a:t>Způsob hodnocení</a:t>
            </a:r>
          </a:p>
          <a:p>
            <a:r>
              <a:rPr lang="cs-CZ" dirty="0" smtClean="0"/>
              <a:t>Sdružení ředitelů</a:t>
            </a:r>
          </a:p>
          <a:p>
            <a:r>
              <a:rPr lang="cs-CZ" dirty="0" smtClean="0"/>
              <a:t>Další vzdělávání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třídního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nejdůležitějších funkcí</a:t>
            </a:r>
          </a:p>
          <a:p>
            <a:r>
              <a:rPr lang="cs-CZ" dirty="0" smtClean="0"/>
              <a:t>Žádné oficiální standardy, žádná profesní příprava</a:t>
            </a:r>
          </a:p>
          <a:p>
            <a:r>
              <a:rPr lang="cs-CZ" b="1" dirty="0" smtClean="0"/>
              <a:t>Organizačně řídí a výchovně vede kolektiv třídy</a:t>
            </a:r>
          </a:p>
          <a:p>
            <a:r>
              <a:rPr lang="cs-CZ" dirty="0" smtClean="0"/>
              <a:t>Provádí administrativu</a:t>
            </a:r>
          </a:p>
          <a:p>
            <a:r>
              <a:rPr lang="cs-CZ" dirty="0" smtClean="0"/>
              <a:t>Komunikuje s rodiči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funkce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učitel praktického vyučování</a:t>
            </a:r>
          </a:p>
          <a:p>
            <a:r>
              <a:rPr lang="cs-CZ" dirty="0" smtClean="0"/>
              <a:t>Vedoucí učitel odloučeného pracoviště</a:t>
            </a:r>
          </a:p>
          <a:p>
            <a:r>
              <a:rPr lang="cs-CZ" dirty="0" smtClean="0"/>
              <a:t>Knihovník a další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Organizační schéma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Přesný a jednoznačný popis samostatných funkcí</a:t>
            </a:r>
          </a:p>
          <a:p>
            <a:r>
              <a:rPr lang="cs-CZ" dirty="0" smtClean="0"/>
              <a:t>Přesný a jednoznačný popis delegovaných funkcí</a:t>
            </a:r>
          </a:p>
          <a:p>
            <a:r>
              <a:rPr lang="cs-CZ" dirty="0" smtClean="0"/>
              <a:t>Stanovení odpovědnosti a pravomocí</a:t>
            </a:r>
          </a:p>
          <a:p>
            <a:r>
              <a:rPr lang="cs-CZ" dirty="0" smtClean="0"/>
              <a:t>V náplni práce daného pracovníka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Širší vedení školy</a:t>
            </a:r>
          </a:p>
          <a:p>
            <a:r>
              <a:rPr lang="cs-CZ" dirty="0" smtClean="0"/>
              <a:t>Kolegium třídních učitelů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Žákovská (studentská)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mají možnost rozhodovat, působit na jiné, nést odpovědnost, kritizovat, podřizovat se názoru většiny</a:t>
            </a:r>
          </a:p>
          <a:p>
            <a:r>
              <a:rPr lang="cs-CZ" dirty="0" smtClean="0"/>
              <a:t>„škola demokracie“</a:t>
            </a:r>
          </a:p>
          <a:p>
            <a:r>
              <a:rPr lang="cs-CZ" dirty="0" smtClean="0"/>
              <a:t>Podmínkou je dobré partnerství s vedením školy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Poslání 4. manažerské funkce -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vs.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Vedení je dělání správných věcí</a:t>
            </a:r>
          </a:p>
          <a:p>
            <a:r>
              <a:rPr lang="cs-CZ" b="1" dirty="0" smtClean="0"/>
              <a:t>Řízení je dělání věcí správně</a:t>
            </a:r>
            <a:endParaRPr lang="cs-CZ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Škola v kontextu školského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Stanovování vizí a cílů</a:t>
            </a:r>
          </a:p>
          <a:p>
            <a:r>
              <a:rPr lang="cs-CZ" dirty="0" smtClean="0"/>
              <a:t>Vedení lidí k naplňování cílů</a:t>
            </a:r>
          </a:p>
          <a:p>
            <a:r>
              <a:rPr lang="cs-CZ" dirty="0" smtClean="0"/>
              <a:t>Řízení organizačních procesů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Demokratický neboli participační styl vedení</a:t>
            </a:r>
          </a:p>
          <a:p>
            <a:r>
              <a:rPr lang="cs-CZ" dirty="0" smtClean="0"/>
              <a:t>Umožňuje pracovníkům podílet se na řídícím procesu</a:t>
            </a:r>
          </a:p>
          <a:p>
            <a:r>
              <a:rPr lang="cs-CZ" dirty="0" smtClean="0"/>
              <a:t>Je založen na vzájemném neustálém poskytování a vyměňování informací</a:t>
            </a:r>
          </a:p>
          <a:p>
            <a:r>
              <a:rPr lang="cs-CZ" dirty="0" smtClean="0"/>
              <a:t>Je založen na důvěře a samostatnosti pracovníků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techniky participativního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Delegování</a:t>
            </a:r>
          </a:p>
          <a:p>
            <a:r>
              <a:rPr lang="cs-CZ" dirty="0" smtClean="0"/>
              <a:t>Řízení podle cílů – MBO</a:t>
            </a:r>
          </a:p>
          <a:p>
            <a:r>
              <a:rPr lang="cs-CZ" dirty="0" smtClean="0"/>
              <a:t>Řízení pomocí informací</a:t>
            </a:r>
          </a:p>
          <a:p>
            <a:r>
              <a:rPr lang="cs-CZ" dirty="0" smtClean="0"/>
              <a:t>Efektivní vedení porad</a:t>
            </a:r>
          </a:p>
          <a:p>
            <a:r>
              <a:rPr lang="cs-CZ" dirty="0" smtClean="0"/>
              <a:t>Řízení konfliktů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podle cílů - MBO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Shoda pracovníků na cílech (vizích) školy</a:t>
            </a:r>
          </a:p>
          <a:p>
            <a:r>
              <a:rPr lang="cs-CZ" dirty="0" smtClean="0"/>
              <a:t>Rozpracování do realizačních cílů</a:t>
            </a:r>
          </a:p>
          <a:p>
            <a:r>
              <a:rPr lang="cs-CZ" dirty="0" smtClean="0"/>
              <a:t>K tomu technické zabezpečení a způsob zpětné vazby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Řízení, vedení a správa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zpravidla v jedné osobě – ředitel</a:t>
            </a:r>
          </a:p>
          <a:p>
            <a:r>
              <a:rPr lang="cs-CZ" dirty="0" smtClean="0"/>
              <a:t>Správa školy – </a:t>
            </a:r>
            <a:r>
              <a:rPr lang="cs-CZ" smtClean="0"/>
              <a:t>školská rada</a:t>
            </a:r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vedení porad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odstranění překážek v práci</a:t>
            </a:r>
          </a:p>
          <a:p>
            <a:r>
              <a:rPr lang="cs-CZ" dirty="0" smtClean="0"/>
              <a:t>Podpora přímé komunikace</a:t>
            </a:r>
          </a:p>
          <a:p>
            <a:r>
              <a:rPr lang="cs-CZ" dirty="0" smtClean="0"/>
              <a:t>Budování „týmového ducha“ školy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pomocí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všech informací o chodu školy</a:t>
            </a:r>
          </a:p>
          <a:p>
            <a:r>
              <a:rPr lang="cs-CZ" dirty="0" smtClean="0"/>
              <a:t>Prevence vzniku fám a pomluv</a:t>
            </a:r>
          </a:p>
          <a:p>
            <a:r>
              <a:rPr lang="cs-CZ" dirty="0" smtClean="0"/>
              <a:t>Informační systém škol</a:t>
            </a:r>
          </a:p>
          <a:p>
            <a:r>
              <a:rPr lang="cs-CZ" dirty="0" smtClean="0"/>
              <a:t>Obousměrný tok informací</a:t>
            </a:r>
          </a:p>
          <a:p>
            <a:r>
              <a:rPr lang="cs-CZ" dirty="0" smtClean="0"/>
              <a:t>Toky informací mezi školou a okolím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Uplatnění </a:t>
            </a:r>
            <a:r>
              <a:rPr lang="cs-CZ" dirty="0" err="1" smtClean="0"/>
              <a:t>Maslowovy</a:t>
            </a:r>
            <a:r>
              <a:rPr lang="cs-CZ" dirty="0" smtClean="0"/>
              <a:t> teorie hierarchie potřeb:</a:t>
            </a:r>
          </a:p>
          <a:p>
            <a:r>
              <a:rPr lang="cs-CZ" dirty="0" smtClean="0"/>
              <a:t>Fyziologické potřeby</a:t>
            </a:r>
          </a:p>
          <a:p>
            <a:r>
              <a:rPr lang="cs-CZ" dirty="0" smtClean="0"/>
              <a:t>Potřeby existenční jistoty a bezpečnosti</a:t>
            </a:r>
          </a:p>
          <a:p>
            <a:r>
              <a:rPr lang="cs-CZ" dirty="0" smtClean="0"/>
              <a:t> Sociální potřeby</a:t>
            </a:r>
          </a:p>
          <a:p>
            <a:r>
              <a:rPr lang="cs-CZ" dirty="0" smtClean="0"/>
              <a:t>Potřeby uznání osobnosti a uspokojení z práce</a:t>
            </a:r>
          </a:p>
          <a:p>
            <a:r>
              <a:rPr lang="cs-CZ" dirty="0" smtClean="0"/>
              <a:t>Potřeby seberealizace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Hmotná odměna</a:t>
            </a:r>
          </a:p>
          <a:p>
            <a:r>
              <a:rPr lang="cs-CZ" dirty="0" smtClean="0"/>
              <a:t>Atraktivní obsah práce</a:t>
            </a:r>
          </a:p>
          <a:p>
            <a:r>
              <a:rPr lang="cs-CZ" dirty="0" smtClean="0"/>
              <a:t>Povzbuzování pracovníků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Atmosféra pracovní skupiny</a:t>
            </a:r>
          </a:p>
          <a:p>
            <a:r>
              <a:rPr lang="cs-CZ" dirty="0" smtClean="0"/>
              <a:t>Specifické uzpůsobení podmínek</a:t>
            </a:r>
          </a:p>
          <a:p>
            <a:r>
              <a:rPr lang="cs-CZ" dirty="0" smtClean="0"/>
              <a:t>Podpoření identifikace s profesí, školou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Demotivátory</a:t>
            </a:r>
            <a:r>
              <a:rPr lang="cs-CZ" b="1" dirty="0" smtClean="0"/>
              <a:t>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Školní „politika“ – soutěžení o moc, vliv či zdroje, protekce</a:t>
            </a:r>
          </a:p>
          <a:p>
            <a:r>
              <a:rPr lang="cs-CZ" dirty="0" smtClean="0"/>
              <a:t>Rozporná očekávání od vedoucích pracovníků</a:t>
            </a:r>
          </a:p>
          <a:p>
            <a:r>
              <a:rPr lang="cs-CZ" dirty="0" smtClean="0"/>
              <a:t>Zmatené pokyny</a:t>
            </a:r>
          </a:p>
          <a:p>
            <a:r>
              <a:rPr lang="cs-CZ" dirty="0" smtClean="0"/>
              <a:t>Neproduktivní porady</a:t>
            </a:r>
          </a:p>
          <a:p>
            <a:r>
              <a:rPr lang="cs-CZ" dirty="0" smtClean="0"/>
              <a:t>Pokrytectví</a:t>
            </a:r>
          </a:p>
          <a:p>
            <a:r>
              <a:rPr lang="cs-CZ" dirty="0" smtClean="0"/>
              <a:t>Utajování, zadržování informací</a:t>
            </a:r>
          </a:p>
          <a:p>
            <a:r>
              <a:rPr lang="cs-CZ" dirty="0" smtClean="0"/>
              <a:t>Neustálé a neúčelné změny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této manažerské funkce je včasné a hospodárné zjištění nedostatků, jejich rozbor a přijetí opatření</a:t>
            </a:r>
          </a:p>
          <a:p>
            <a:r>
              <a:rPr lang="cs-CZ" dirty="0" smtClean="0"/>
              <a:t>Včasné stanovení významnosti odchylky</a:t>
            </a:r>
          </a:p>
          <a:p>
            <a:r>
              <a:rPr lang="cs-CZ" dirty="0" smtClean="0"/>
              <a:t>Kontrolní zjištění pozitivní a negativní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Správný postup při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kontroly</a:t>
            </a:r>
          </a:p>
          <a:p>
            <a:r>
              <a:rPr lang="cs-CZ" dirty="0" smtClean="0"/>
              <a:t>Stanovení kritérií a váhy odchylek</a:t>
            </a:r>
          </a:p>
          <a:p>
            <a:r>
              <a:rPr lang="cs-CZ" dirty="0" smtClean="0"/>
              <a:t>Rozbor kontrolovaných procesů</a:t>
            </a:r>
          </a:p>
          <a:p>
            <a:r>
              <a:rPr lang="cs-CZ" dirty="0" smtClean="0"/>
              <a:t>Vyhodnocení odchylek</a:t>
            </a:r>
          </a:p>
          <a:p>
            <a:r>
              <a:rPr lang="cs-CZ" dirty="0" smtClean="0"/>
              <a:t>Přijetí závěrů</a:t>
            </a:r>
          </a:p>
          <a:p>
            <a:r>
              <a:rPr lang="cs-CZ" dirty="0" smtClean="0"/>
              <a:t>Včasné informování o výsledku kontroly</a:t>
            </a:r>
          </a:p>
          <a:p>
            <a:r>
              <a:rPr lang="cs-CZ" dirty="0" smtClean="0"/>
              <a:t>Zajištění realizace závěrů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Dodržování plánu vzdělávání</a:t>
            </a:r>
          </a:p>
          <a:p>
            <a:r>
              <a:rPr lang="cs-CZ" dirty="0" smtClean="0"/>
              <a:t>Povinná dokumentace</a:t>
            </a:r>
          </a:p>
          <a:p>
            <a:r>
              <a:rPr lang="cs-CZ" dirty="0" smtClean="0"/>
              <a:t>Osnovy ŠVP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kontrolní procesy – výroční zpráva, </a:t>
            </a:r>
            <a:r>
              <a:rPr lang="cs-CZ" dirty="0" err="1" smtClean="0"/>
              <a:t>zpráva</a:t>
            </a:r>
            <a:r>
              <a:rPr lang="cs-CZ" dirty="0" smtClean="0"/>
              <a:t> o hospodaření,…</a:t>
            </a:r>
          </a:p>
          <a:p>
            <a:r>
              <a:rPr lang="cs-CZ" dirty="0" smtClean="0"/>
              <a:t>Operativní kontrolní procesy – inventury, včasné předávání pokynů, dozory, zamykání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Pravidelné a nepravidelné</a:t>
            </a:r>
          </a:p>
          <a:p>
            <a:r>
              <a:rPr lang="cs-CZ" dirty="0" smtClean="0"/>
              <a:t>Interní a externí</a:t>
            </a:r>
          </a:p>
          <a:p>
            <a:r>
              <a:rPr lang="cs-CZ" dirty="0" smtClean="0"/>
              <a:t>Preventivní</a:t>
            </a:r>
          </a:p>
          <a:p>
            <a:r>
              <a:rPr lang="cs-CZ" dirty="0" smtClean="0"/>
              <a:t>Průběžné</a:t>
            </a:r>
          </a:p>
          <a:p>
            <a:r>
              <a:rPr lang="cs-CZ" dirty="0" smtClean="0"/>
              <a:t>Následné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Rozhodování jako začátek řídícího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Identifikace, zda jde o rozhodovací situaci</a:t>
            </a:r>
          </a:p>
          <a:p>
            <a:pPr>
              <a:buNone/>
            </a:pPr>
            <a:r>
              <a:rPr lang="cs-CZ" dirty="0" smtClean="0"/>
              <a:t>2.Formulace problému, stanovení cíle</a:t>
            </a:r>
          </a:p>
          <a:p>
            <a:pPr>
              <a:buNone/>
            </a:pPr>
            <a:r>
              <a:rPr lang="cs-CZ" dirty="0" smtClean="0"/>
              <a:t>3. Získání a zpracování informací</a:t>
            </a:r>
          </a:p>
          <a:p>
            <a:pPr>
              <a:buNone/>
            </a:pPr>
            <a:r>
              <a:rPr lang="cs-CZ" dirty="0" smtClean="0"/>
              <a:t>4. Stanovení variant řešení a jejich posouzení</a:t>
            </a:r>
          </a:p>
          <a:p>
            <a:pPr>
              <a:buNone/>
            </a:pPr>
            <a:r>
              <a:rPr lang="cs-CZ" dirty="0" smtClean="0"/>
              <a:t>5. Formulace rozhodnutí a jeho realizace</a:t>
            </a:r>
          </a:p>
          <a:p>
            <a:pPr>
              <a:buNone/>
            </a:pPr>
            <a:r>
              <a:rPr lang="cs-CZ" dirty="0" smtClean="0"/>
              <a:t>6. Ověřování správnosti rozhodnutí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Kontroly 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Pravidelné – zápisy v třídní knize,docházka, bezpečnost v dílnách a nepravidelné – dozory, úklid,…</a:t>
            </a:r>
          </a:p>
          <a:p>
            <a:r>
              <a:rPr lang="cs-CZ" dirty="0" smtClean="0"/>
              <a:t>Nepravidelné - namátkové</a:t>
            </a:r>
          </a:p>
          <a:p>
            <a:r>
              <a:rPr lang="cs-CZ" dirty="0" smtClean="0"/>
              <a:t>Interní  a externí</a:t>
            </a:r>
          </a:p>
          <a:p>
            <a:r>
              <a:rPr lang="cs-CZ" dirty="0" smtClean="0"/>
              <a:t>Preventivní – revize, zdravotní kontroly,…</a:t>
            </a:r>
          </a:p>
          <a:p>
            <a:r>
              <a:rPr lang="cs-CZ" dirty="0" smtClean="0"/>
              <a:t>Průběžné – hospitace, sledování rozpočtu, kontroly prospěchu a chování,…</a:t>
            </a:r>
          </a:p>
          <a:p>
            <a:r>
              <a:rPr lang="cs-CZ" dirty="0" smtClean="0"/>
              <a:t>Následné – výsledky písemných prací, dodržení termínů,..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vyučovací hodiny, poznání stavu a úrovně vzdělávací a výchovné práce</a:t>
            </a:r>
          </a:p>
          <a:p>
            <a:r>
              <a:rPr lang="cs-CZ" dirty="0" smtClean="0"/>
              <a:t>Inspektoři a ředitelé škol</a:t>
            </a:r>
          </a:p>
          <a:p>
            <a:r>
              <a:rPr lang="cs-CZ" dirty="0" smtClean="0"/>
              <a:t>Metoda pozorování</a:t>
            </a:r>
          </a:p>
          <a:p>
            <a:r>
              <a:rPr lang="cs-CZ" dirty="0" smtClean="0"/>
              <a:t>Hospitační rozhovor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Externí a interní</a:t>
            </a:r>
          </a:p>
          <a:p>
            <a:r>
              <a:rPr lang="cs-CZ" dirty="0" smtClean="0"/>
              <a:t>Vzájemné synergické doplňování</a:t>
            </a:r>
          </a:p>
          <a:p>
            <a:r>
              <a:rPr lang="cs-CZ" dirty="0" smtClean="0"/>
              <a:t>Důležitá volba strategie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Sjednocené metody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Programové rozhodování</a:t>
            </a:r>
            <a:r>
              <a:rPr lang="cs-CZ" dirty="0" smtClean="0"/>
              <a:t> – známý problém, snadno definovatelné informace, dobře strukturovaný problém</a:t>
            </a:r>
          </a:p>
          <a:p>
            <a:r>
              <a:rPr lang="cs-CZ" b="1" dirty="0" smtClean="0"/>
              <a:t>Neprogramové rozhodování </a:t>
            </a:r>
            <a:r>
              <a:rPr lang="cs-CZ" dirty="0" smtClean="0"/>
              <a:t>– nekompletní informace, nějaká neobvyklost, méně údajů k dispozici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 podmínek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Podmínky jistoty </a:t>
            </a:r>
            <a:r>
              <a:rPr lang="cs-CZ" dirty="0" smtClean="0"/>
              <a:t>– ideální situace</a:t>
            </a:r>
          </a:p>
          <a:p>
            <a:r>
              <a:rPr lang="cs-CZ" b="1" dirty="0" smtClean="0"/>
              <a:t>Podmínky rizika </a:t>
            </a:r>
            <a:r>
              <a:rPr lang="cs-CZ" dirty="0" smtClean="0"/>
              <a:t>– manažer se rozhoduje na základě svých zkušeností, druhotných informací, mnoho podobných informací z minulosti, výsledek je odhadován</a:t>
            </a:r>
          </a:p>
          <a:p>
            <a:r>
              <a:rPr lang="cs-CZ" b="1" dirty="0" smtClean="0"/>
              <a:t>Podmínky neurčitosti </a:t>
            </a:r>
            <a:r>
              <a:rPr lang="cs-CZ" dirty="0" smtClean="0"/>
              <a:t>– omezené množství informací, informace neurčité, týká se většinou vzdálenější budoucnosti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rozhodovacích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b="1" dirty="0" smtClean="0"/>
              <a:t>zakotvení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status quo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utopených nákladů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potvrzujících informací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odhadů a prognóz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1660</Words>
  <Application>Microsoft Office PowerPoint</Application>
  <PresentationFormat>Předvádění na obrazovce (4:3)</PresentationFormat>
  <Paragraphs>347</Paragraphs>
  <Slides>63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4" baseType="lpstr">
      <vt:lpstr>Motiv sady Office</vt:lpstr>
      <vt:lpstr>Školský management</vt:lpstr>
      <vt:lpstr>Systém managementu školy</vt:lpstr>
      <vt:lpstr>Management školy</vt:lpstr>
      <vt:lpstr>Škola jako specifická organizace</vt:lpstr>
      <vt:lpstr>Řízení, vedení a správa školy</vt:lpstr>
      <vt:lpstr>Rozhodování jako začátek řídícího procesu</vt:lpstr>
      <vt:lpstr>typy rozhodování</vt:lpstr>
      <vt:lpstr>Vliv podmínek</vt:lpstr>
      <vt:lpstr>Past rozhodovacích procesů</vt:lpstr>
      <vt:lpstr>Plánování</vt:lpstr>
      <vt:lpstr>Způsob dosahování cíle</vt:lpstr>
      <vt:lpstr>Typy plánů</vt:lpstr>
      <vt:lpstr>Strategické plánování</vt:lpstr>
      <vt:lpstr>Plánovací otázky</vt:lpstr>
      <vt:lpstr>Stanovení cíle – vize školy</vt:lpstr>
      <vt:lpstr>Žít vizi</vt:lpstr>
      <vt:lpstr>Plány taktické a operativní</vt:lpstr>
      <vt:lpstr>Kritéria dobrého plánování</vt:lpstr>
      <vt:lpstr>SWOT analýza školy</vt:lpstr>
      <vt:lpstr>Externí vlivy – příležitosti, hrozby</vt:lpstr>
      <vt:lpstr>Externí vlivy místní</vt:lpstr>
      <vt:lpstr>Interní vlivy</vt:lpstr>
      <vt:lpstr>Organizování</vt:lpstr>
      <vt:lpstr>2.Manažerská funkce - organizování ve škole</vt:lpstr>
      <vt:lpstr>Zřizovatel</vt:lpstr>
      <vt:lpstr>Školská právnická osoba</vt:lpstr>
      <vt:lpstr>Rada</vt:lpstr>
      <vt:lpstr>Ředitel</vt:lpstr>
      <vt:lpstr>Organizační nástroje školy</vt:lpstr>
      <vt:lpstr>Strukturní členění </vt:lpstr>
      <vt:lpstr>Základní organizační nástroje</vt:lpstr>
      <vt:lpstr>Organizační struktura školy</vt:lpstr>
      <vt:lpstr>Funkce v organizaci školy</vt:lpstr>
      <vt:lpstr>Ředitel ve struktuře školy</vt:lpstr>
      <vt:lpstr>Funkce třídního učitele</vt:lpstr>
      <vt:lpstr>Specifické funkce ve škole</vt:lpstr>
      <vt:lpstr>Organizační schéma školy</vt:lpstr>
      <vt:lpstr>Poradní orgány</vt:lpstr>
      <vt:lpstr>Žákovská (studentská) samospráva</vt:lpstr>
      <vt:lpstr>Poslání 4. manažerské funkce - vedení</vt:lpstr>
      <vt:lpstr>Vedení vs. řízení</vt:lpstr>
      <vt:lpstr>Tvůrčí vedení „Leadership“</vt:lpstr>
      <vt:lpstr>Škola v kontextu školského systému</vt:lpstr>
      <vt:lpstr>Vlastní management školy</vt:lpstr>
      <vt:lpstr>Vedení</vt:lpstr>
      <vt:lpstr>Řízení</vt:lpstr>
      <vt:lpstr>Manažerské techniky participativního vedení</vt:lpstr>
      <vt:lpstr>Řízení podle cílů - MBO</vt:lpstr>
      <vt:lpstr>Školská rada</vt:lpstr>
      <vt:lpstr>Efektivní vedení porad</vt:lpstr>
      <vt:lpstr>Řízení pomocí informací</vt:lpstr>
      <vt:lpstr>Motivace </vt:lpstr>
      <vt:lpstr>Motivační nástroje</vt:lpstr>
      <vt:lpstr>Demotivátory ve škole</vt:lpstr>
      <vt:lpstr>Kontrola</vt:lpstr>
      <vt:lpstr>Správný postup při provádění kontroly</vt:lpstr>
      <vt:lpstr>Kontrola podle obsahové náplně</vt:lpstr>
      <vt:lpstr>Kontrola podle úrovně řízení</vt:lpstr>
      <vt:lpstr>Podle charakteru provádění</vt:lpstr>
      <vt:lpstr>Kontroly podle charakteru provádění</vt:lpstr>
      <vt:lpstr>Hospitace</vt:lpstr>
      <vt:lpstr>Evaluace</vt:lpstr>
      <vt:lpstr>Efektivní 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Javorova Barbora</dc:creator>
  <cp:lastModifiedBy>Javorova Barbora</cp:lastModifiedBy>
  <cp:revision>56</cp:revision>
  <dcterms:created xsi:type="dcterms:W3CDTF">2013-03-12T10:07:55Z</dcterms:created>
  <dcterms:modified xsi:type="dcterms:W3CDTF">2015-02-19T06:24:54Z</dcterms:modified>
</cp:coreProperties>
</file>