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5" r:id="rId8"/>
    <p:sldId id="266" r:id="rId9"/>
    <p:sldId id="267" r:id="rId10"/>
    <p:sldId id="259" r:id="rId11"/>
    <p:sldId id="268" r:id="rId12"/>
    <p:sldId id="270" r:id="rId13"/>
    <p:sldId id="274" r:id="rId14"/>
    <p:sldId id="275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AB7EC1-FD4B-4B5B-B5B0-C44917CB3BEA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meters.info/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Geopolitika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Problémy světa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65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svet-zdravi.cz/files/prevalence-of-obes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18630" cy="577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Počet a rozmístění světového obyvatelstva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Podíl regionů na počtu obyvatel</a:t>
            </a:r>
          </a:p>
          <a:p>
            <a:pPr lvl="4">
              <a:buNone/>
            </a:pPr>
            <a:r>
              <a:rPr lang="cs-CZ" dirty="0" smtClean="0"/>
              <a:t>Evropa s Ruskem – 12,5%</a:t>
            </a:r>
          </a:p>
          <a:p>
            <a:pPr lvl="4">
              <a:buNone/>
            </a:pPr>
            <a:r>
              <a:rPr lang="cs-CZ" dirty="0" smtClean="0"/>
              <a:t>Asie – 60%</a:t>
            </a:r>
          </a:p>
          <a:p>
            <a:pPr lvl="4">
              <a:buNone/>
            </a:pPr>
            <a:r>
              <a:rPr lang="cs-CZ" dirty="0" smtClean="0"/>
              <a:t>Afrika  - 13%</a:t>
            </a:r>
          </a:p>
          <a:p>
            <a:pPr lvl="4">
              <a:buNone/>
            </a:pPr>
            <a:r>
              <a:rPr lang="cs-CZ" dirty="0" smtClean="0"/>
              <a:t>SA – 5%</a:t>
            </a:r>
          </a:p>
          <a:p>
            <a:pPr lvl="4">
              <a:buNone/>
            </a:pPr>
            <a:r>
              <a:rPr lang="cs-CZ" dirty="0" smtClean="0"/>
              <a:t>JA – 9%</a:t>
            </a:r>
          </a:p>
          <a:p>
            <a:pPr lvl="4">
              <a:buNone/>
            </a:pPr>
            <a:r>
              <a:rPr lang="cs-CZ" dirty="0" smtClean="0"/>
              <a:t>Oceánie – 0,5%</a:t>
            </a:r>
          </a:p>
          <a:p>
            <a:r>
              <a:rPr lang="cs-CZ" dirty="0" smtClean="0"/>
              <a:t>Afrika + Asie roste, Evropa klesá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Rasová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Skupina lidského rodu, kterou spojuje rodová pospolitost na základě podobnosti somatických rysů</a:t>
            </a:r>
          </a:p>
          <a:p>
            <a:r>
              <a:rPr lang="cs-CZ" dirty="0" smtClean="0"/>
              <a:t>Europoidní, mongoloidní, negroidní, </a:t>
            </a:r>
            <a:r>
              <a:rPr lang="cs-CZ" dirty="0" err="1" smtClean="0"/>
              <a:t>australoidní</a:t>
            </a:r>
            <a:r>
              <a:rPr lang="cs-CZ" dirty="0" smtClean="0"/>
              <a:t> + míšenci</a:t>
            </a:r>
          </a:p>
          <a:p>
            <a:endParaRPr lang="cs-CZ" dirty="0"/>
          </a:p>
        </p:txBody>
      </p:sp>
      <p:pic>
        <p:nvPicPr>
          <p:cNvPr id="28674" name="Picture 2" descr="http://www.clashmusic.com/sites/default/files/styles/article_feature/public/field/image/Idris%20El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55416"/>
            <a:ext cx="5493616" cy="3297920"/>
          </a:xfrm>
          <a:prstGeom prst="rect">
            <a:avLst/>
          </a:prstGeom>
          <a:noFill/>
        </p:spPr>
      </p:pic>
      <p:pic>
        <p:nvPicPr>
          <p:cNvPr id="28682" name="Picture 10" descr="http://hairstyles.thehairstyler.com/hairstyle_views/left_view_images/1967/original/Dakota-Fan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80928"/>
            <a:ext cx="3082313" cy="3698776"/>
          </a:xfrm>
          <a:prstGeom prst="rect">
            <a:avLst/>
          </a:prstGeom>
          <a:noFill/>
        </p:spPr>
      </p:pic>
      <p:pic>
        <p:nvPicPr>
          <p:cNvPr id="9" name="Picture 8" descr="http://files.edu-klimecka4.webnode.cz/200000060-465ab47545/182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852936"/>
            <a:ext cx="2105663" cy="1247801"/>
          </a:xfrm>
          <a:prstGeom prst="rect">
            <a:avLst/>
          </a:prstGeom>
          <a:noFill/>
        </p:spPr>
      </p:pic>
      <p:pic>
        <p:nvPicPr>
          <p:cNvPr id="10" name="Picture 6" descr="http://imagebox.cz.osobnosti.cz/film/posledni-mohykan/M538431-f3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581128"/>
            <a:ext cx="14954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lixbierova\Desktop\zajimave fotky do prezentaci\Martin Luther King Jr removing a burned cross from his front yard with his son at his side. Atlanta Ga 1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627465" cy="590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Ruby </a:t>
            </a:r>
            <a:r>
              <a:rPr lang="cs-CZ" dirty="0" err="1" smtClean="0"/>
              <a:t>Bridges</a:t>
            </a:r>
            <a:r>
              <a:rPr lang="cs-CZ" dirty="0" smtClean="0"/>
              <a:t>-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african</a:t>
            </a:r>
            <a:r>
              <a:rPr lang="cs-CZ" dirty="0" smtClean="0"/>
              <a:t>-</a:t>
            </a:r>
            <a:r>
              <a:rPr lang="cs-CZ" dirty="0" err="1" smtClean="0"/>
              <a:t>american</a:t>
            </a:r>
            <a:r>
              <a:rPr lang="cs-CZ" dirty="0" smtClean="0"/>
              <a:t> to </a:t>
            </a:r>
            <a:r>
              <a:rPr lang="cs-CZ" dirty="0" err="1" smtClean="0"/>
              <a:t>attend</a:t>
            </a:r>
            <a:r>
              <a:rPr lang="cs-CZ" dirty="0" smtClean="0"/>
              <a:t> a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elementary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- 1960</a:t>
            </a:r>
            <a:endParaRPr lang="cs-CZ" dirty="0"/>
          </a:p>
        </p:txBody>
      </p:sp>
      <p:pic>
        <p:nvPicPr>
          <p:cNvPr id="2050" name="Picture 2" descr="C:\Users\Schlixbierova\Desktop\zajimave fotky do prezentaci\Ruby Bridges, first african-american to attend a white elementary school in the South (Nov. 14th, 196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616624" cy="488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Etnická a jazyková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existující a historicky vzniklé skupiny lidí, které spojuje společný původ, jazyk a společná materiální a duchovní kultura</a:t>
            </a:r>
          </a:p>
          <a:p>
            <a:r>
              <a:rPr lang="cs-CZ" dirty="0" smtClean="0"/>
              <a:t>typická je existence určitého území, na kterém se skupina vyvíjela – nemusí být totožné s územím státu</a:t>
            </a:r>
          </a:p>
          <a:p>
            <a:r>
              <a:rPr lang="cs-CZ" dirty="0" smtClean="0"/>
              <a:t>Vznik z kmenů a rodů</a:t>
            </a:r>
          </a:p>
          <a:p>
            <a:r>
              <a:rPr lang="cs-CZ" dirty="0" smtClean="0"/>
              <a:t>Jazyky – nástroj pro určení národa</a:t>
            </a:r>
          </a:p>
          <a:p>
            <a:r>
              <a:rPr lang="cs-CZ" dirty="0" smtClean="0"/>
              <a:t>Národnostní menšiny – nemají stát x mají,ale žijí i na jiném území</a:t>
            </a:r>
          </a:p>
          <a:p>
            <a:r>
              <a:rPr lang="cs-CZ" dirty="0" smtClean="0"/>
              <a:t>Vyzrálost etnika – kulturní, politická, ekonomická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Monoteistická x polyteistická</a:t>
            </a:r>
          </a:p>
          <a:p>
            <a:r>
              <a:rPr lang="cs-CZ" dirty="0" smtClean="0"/>
              <a:t>Vznik sekt a hnutí</a:t>
            </a:r>
          </a:p>
          <a:p>
            <a:r>
              <a:rPr lang="cs-CZ" dirty="0" smtClean="0"/>
              <a:t>Vliv na demografický vývoj</a:t>
            </a:r>
          </a:p>
          <a:p>
            <a:r>
              <a:rPr lang="cs-CZ" dirty="0" smtClean="0"/>
              <a:t>Problém migrace </a:t>
            </a:r>
            <a:endParaRPr lang="cs-CZ" dirty="0"/>
          </a:p>
        </p:txBody>
      </p:sp>
      <p:pic>
        <p:nvPicPr>
          <p:cNvPr id="3074" name="Picture 2" descr="C:\Users\Schlixbierova\Desktop\zajimave fotky do prezentaci\A Palestinian girl with a Kalashnikov rifle, amid Islamic Jihad militants in Gaza 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140968"/>
            <a:ext cx="4555632" cy="302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Masová, neřízená, ilegální…</a:t>
            </a:r>
          </a:p>
          <a:p>
            <a:r>
              <a:rPr lang="cs-CZ" dirty="0" smtClean="0"/>
              <a:t>Absorpční schopnost evropských zemí </a:t>
            </a:r>
          </a:p>
          <a:p>
            <a:r>
              <a:rPr lang="cs-CZ" dirty="0" smtClean="0"/>
              <a:t>Zrušení bariér – V Z</a:t>
            </a:r>
          </a:p>
          <a:p>
            <a:r>
              <a:rPr lang="cs-CZ" dirty="0" err="1" smtClean="0"/>
              <a:t>Pull</a:t>
            </a:r>
            <a:r>
              <a:rPr lang="cs-CZ" dirty="0" smtClean="0"/>
              <a:t> faktor </a:t>
            </a:r>
          </a:p>
          <a:p>
            <a:r>
              <a:rPr lang="cs-CZ" dirty="0" err="1" smtClean="0"/>
              <a:t>Push</a:t>
            </a:r>
            <a:r>
              <a:rPr lang="cs-CZ" dirty="0" smtClean="0"/>
              <a:t> faktor </a:t>
            </a:r>
          </a:p>
          <a:p>
            <a:r>
              <a:rPr lang="cs-CZ" dirty="0" smtClean="0"/>
              <a:t>PŘÍČINY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Vývoj obyvatelstva a problém výživy</a:t>
            </a:r>
          </a:p>
          <a:p>
            <a:r>
              <a:rPr lang="cs-CZ" dirty="0" smtClean="0"/>
              <a:t>Počet a rozmístění světového obyvatelstva</a:t>
            </a:r>
          </a:p>
          <a:p>
            <a:r>
              <a:rPr lang="cs-CZ" dirty="0" smtClean="0"/>
              <a:t>Rasová struktura</a:t>
            </a:r>
          </a:p>
          <a:p>
            <a:r>
              <a:rPr lang="cs-CZ" dirty="0" smtClean="0"/>
              <a:t>Etnická a jazyková struktura</a:t>
            </a:r>
          </a:p>
          <a:p>
            <a:r>
              <a:rPr lang="cs-CZ" dirty="0" smtClean="0"/>
              <a:t>Náboženská struktura</a:t>
            </a:r>
          </a:p>
          <a:p>
            <a:r>
              <a:rPr lang="cs-CZ" dirty="0" smtClean="0"/>
              <a:t>Mezinárodní migrace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4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Vývoj obyvatelstva a problém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20. století – válečné</a:t>
            </a:r>
          </a:p>
          <a:p>
            <a:r>
              <a:rPr lang="cs-CZ" dirty="0" smtClean="0"/>
              <a:t>RZ – 95% přírůstku – pokles produkce, růst nezaměstnanosti, nedostatek škol, nemocnic – přírůstek pohlcuje pokrok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http://is.muni.cz/do/1499/el/estud/pedf/js10/antropog/web/img/obr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7620000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4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DEMOGRAFICKÁ REVOLUCE</a:t>
            </a:r>
            <a:endParaRPr lang="cs-CZ" dirty="0"/>
          </a:p>
        </p:txBody>
      </p:sp>
      <p:pic>
        <p:nvPicPr>
          <p:cNvPr id="17410" name="Picture 2" descr="http://www.geogonline.org.uk/images/as_g2_dtmans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94" y="1916832"/>
            <a:ext cx="8234301" cy="4240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Ročně – cca 80 mil +</a:t>
            </a:r>
          </a:p>
          <a:p>
            <a:r>
              <a:rPr lang="cs-CZ" dirty="0" smtClean="0"/>
              <a:t>Největší populace – Čína, Indie, USA</a:t>
            </a:r>
          </a:p>
          <a:p>
            <a:r>
              <a:rPr lang="cs-CZ" dirty="0" smtClean="0"/>
              <a:t>Statistická data?</a:t>
            </a: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worldometers.info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Ustálení cca 10 – 11 mld.</a:t>
            </a:r>
          </a:p>
          <a:p>
            <a:r>
              <a:rPr lang="cs-CZ" dirty="0" smtClean="0"/>
              <a:t>Afrika – řada států – zdvojnásobení počtu obyvatel – nedostatek již dnes</a:t>
            </a:r>
          </a:p>
          <a:p>
            <a:r>
              <a:rPr lang="cs-CZ" dirty="0" smtClean="0"/>
              <a:t>Působení tradice, náboženství, ekonomického růstu</a:t>
            </a:r>
          </a:p>
          <a:p>
            <a:r>
              <a:rPr lang="cs-CZ" dirty="0" smtClean="0"/>
              <a:t>Populační politika – Čína 1, Indie 2, Evropa?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Produkce potravin – stabilní růst</a:t>
            </a:r>
          </a:p>
          <a:p>
            <a:r>
              <a:rPr lang="cs-CZ" dirty="0" smtClean="0"/>
              <a:t>Dostatečná produkce – problém rozmístění – VS o 1/3 více, než je potřeba</a:t>
            </a:r>
          </a:p>
          <a:p>
            <a:r>
              <a:rPr lang="cs-CZ" dirty="0" smtClean="0"/>
              <a:t>Ve VS – 50-70% produkce obilnin použito jako krmivo, RZ – obilniny jako hlavní složka potravy</a:t>
            </a:r>
          </a:p>
          <a:p>
            <a:r>
              <a:rPr lang="cs-CZ" dirty="0" smtClean="0"/>
              <a:t>Produkce: USA – 1500 kg/ ob. ročně, Nigérie 108 kg</a:t>
            </a:r>
          </a:p>
          <a:p>
            <a:r>
              <a:rPr lang="cs-CZ" dirty="0" smtClean="0"/>
              <a:t> 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Hlad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dirty="0"/>
              <a:t>Lidská společnost nikdy nedokázala zajistit dostatek potravin pro </a:t>
            </a:r>
            <a:r>
              <a:rPr lang="cs-CZ" dirty="0" smtClean="0"/>
              <a:t>každého</a:t>
            </a:r>
            <a:endParaRPr lang="cs-CZ" dirty="0"/>
          </a:p>
          <a:p>
            <a:pPr algn="just">
              <a:defRPr/>
            </a:pPr>
            <a:r>
              <a:rPr lang="cs-CZ" b="1" dirty="0">
                <a:solidFill>
                  <a:srgbClr val="C00000"/>
                </a:solidFill>
              </a:rPr>
              <a:t>Akutním hladem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trpí nejméně půl miliardy obyvatel, </a:t>
            </a:r>
            <a:r>
              <a:rPr lang="cs-CZ" b="1" dirty="0">
                <a:solidFill>
                  <a:srgbClr val="C00000"/>
                </a:solidFill>
              </a:rPr>
              <a:t>podvýživou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2,5 miliardy (J Asie, Sahel</a:t>
            </a:r>
            <a:r>
              <a:rPr lang="cs-CZ" dirty="0" smtClean="0"/>
              <a:t>)</a:t>
            </a:r>
          </a:p>
          <a:p>
            <a:pPr algn="just">
              <a:defRPr/>
            </a:pPr>
            <a:r>
              <a:rPr lang="cs-CZ" dirty="0" smtClean="0"/>
              <a:t>Tzv. bílkovinový hlad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C:\Users\Ivunka\Desktop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3848844" cy="26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upload.wikimedia.org/wikipedia/commons/7/78/Percentage_population_undernourished_world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" y="620688"/>
            <a:ext cx="876613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Zdravotní problémy z </a:t>
            </a:r>
            <a:r>
              <a:rPr lang="cs-CZ" b="1" dirty="0">
                <a:solidFill>
                  <a:srgbClr val="C00000"/>
                </a:solidFill>
              </a:rPr>
              <a:t>nadbytečného objemu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konzumovaných potravin či       z jejich </a:t>
            </a:r>
            <a:r>
              <a:rPr lang="cs-CZ" b="1" dirty="0">
                <a:solidFill>
                  <a:srgbClr val="C00000"/>
                </a:solidFill>
              </a:rPr>
              <a:t>nevhodné struktury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má asi třetina světové populace</a:t>
            </a:r>
          </a:p>
          <a:p>
            <a:endParaRPr lang="cs-CZ" dirty="0"/>
          </a:p>
        </p:txBody>
      </p:sp>
      <p:pic>
        <p:nvPicPr>
          <p:cNvPr id="4" name="Picture 4" descr="https://encrypted-tbn3.google.com/images?q=tbn:ANd9GcSLhipfePqaDwzNynirqFxh1FQNBRx4UYMv1LBuIkPJCYgdH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3526730" cy="249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233</TotalTime>
  <Words>403</Words>
  <Application>Microsoft Office PowerPoint</Application>
  <PresentationFormat>Předvádění na obrazovce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Došky</vt:lpstr>
      <vt:lpstr>Geopolitika</vt:lpstr>
      <vt:lpstr>Problémy </vt:lpstr>
      <vt:lpstr>Vývoj obyvatelstva a problém výživy</vt:lpstr>
      <vt:lpstr>DEMOGRAFICKÁ REVOLUCE</vt:lpstr>
      <vt:lpstr>Prezentace aplikace PowerPoint</vt:lpstr>
      <vt:lpstr>Prezentace aplikace PowerPoint</vt:lpstr>
      <vt:lpstr>Hlad</vt:lpstr>
      <vt:lpstr>Prezentace aplikace PowerPoint</vt:lpstr>
      <vt:lpstr>Prezentace aplikace PowerPoint</vt:lpstr>
      <vt:lpstr>Prezentace aplikace PowerPoint</vt:lpstr>
      <vt:lpstr>Počet a rozmístění světového obyvatelstva</vt:lpstr>
      <vt:lpstr>Rasová struktura</vt:lpstr>
      <vt:lpstr>Prezentace aplikace PowerPoint</vt:lpstr>
      <vt:lpstr>Ruby Bridges- first african-american to attend a white elementary school - 1960</vt:lpstr>
      <vt:lpstr>Etnická a jazyková struktura</vt:lpstr>
      <vt:lpstr>Náboženská struktura</vt:lpstr>
      <vt:lpstr>Mezinárodní migrace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Geopolitika</dc:title>
  <dc:creator>ASUS</dc:creator>
  <cp:lastModifiedBy>ASUS</cp:lastModifiedBy>
  <cp:revision>18</cp:revision>
  <dcterms:created xsi:type="dcterms:W3CDTF">2014-10-29T06:54:29Z</dcterms:created>
  <dcterms:modified xsi:type="dcterms:W3CDTF">2015-01-28T15:43:01Z</dcterms:modified>
</cp:coreProperties>
</file>