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81" r:id="rId10"/>
    <p:sldId id="282" r:id="rId11"/>
    <p:sldId id="263" r:id="rId12"/>
    <p:sldId id="284" r:id="rId13"/>
    <p:sldId id="285" r:id="rId14"/>
    <p:sldId id="283" r:id="rId15"/>
    <p:sldId id="266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301510-C640-4796-B973-BF03C8BE0799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Státy a </a:t>
            </a:r>
            <a:r>
              <a:rPr lang="cs-CZ" smtClean="0"/>
              <a:t>závislá </a:t>
            </a:r>
            <a:r>
              <a:rPr lang="cs-CZ" smtClean="0"/>
              <a:t>území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musí mít…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moc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hAQEBUSERARFBARExYRGRUSGR0aGBgTHxQWFBYcFxUiJyoeGBkkGhgaHzsgJDMqLC8vHh89NjE2NycrLSkBCQoKDgwOGg8PGiokHCQwLy0sKSwpLCwvLCwsLykqKiksLCwsNCwsMiwqLCwsNCwsKSwsLCopLDQsLCwpLCksLP/AABEIAFABjwMBIgACEQEDEQH/xAAbAAEBAQEBAQEBAAAAAAAAAAAABQYEAwIHAf/EAEIQAAIBAwICBQYMBQUAAwEAAAECAwAEEQUSEyEGIjGT0hUWQVNVlAcUIzI0UVJUYXS00TVxdYGzMzZChZFzsfBE/8QAGQEBAAMBAQAAAAAAAAAAAAAAAAECAwQF/8QAKBEAAgIBAQgCAgMAAAAAAAAAAAECEQMhEhMUMTJBUWEEoUJiIjNS/9oADAMBAAIRAxEAPwD9xpSpupdJbK2YJcXdtC7DcFmlRCVyRkBiCRkEZ/CgKVKhefmle0rD3iLxU8/NK9pWHvEXioC7SoXn5pXtKw94i8VPPzSvaVh7xF4qAu0qF5+aV7SsPeIvFTz80r2lYe8ReKgLtKhefmle0rD3iLxU8/NK9pWHvEXioC7SoXn5pXtKw94i8VPPzSvaVh7xF4qAu0qF5+aV7SsPeIvFTz80r2lYe8ReKgLtKhefmle0rD3iLxVS03V7e5UvbzwzIG2loXV1DYBwSpIBwQcfiKA66Urm1DUobdOJPNHFGCBvlZUXJ7BuYgZoDppULz80r2lYe8ReKnn5pXtKw94i8VAXaVC8/NK9pWHvEXip5+aV7SsPeIvFQF2lQvPzSvaVh7xF4qefmle0rD3iLxUBdpULz80r2lYe8ReKnn5pXtKw94i8VAXaVC8/NK9pWHvEXip5+aV7SsPeIvFQF2lQvPzSvaVh7xF4qefmle0rD3iLxUBdpULz80r2lYe8ReKuzTekdncsVt7u2mZRuKwyo5AzjJCkkDJ7aAo0pXnPOkaM7sqoilmZiAqqBkkk8gABnJoD0pULz80r2lYe8ReKnn5pXtKw94i8VAXaVC8/NK9pWHvEXip5+aV7SsPeIvFQF2lQvPzSvaVh7xF4qefmle0rD3iLxUBdpULz80r2lYe8ReKnn5pXtKw94i8VAXaVC8/NK9pWHvEXip5+aV7SsPeIvFQF2lQvPzSvaVh7xF4qefmle0rD3iLxUBdpULz80r2lYe8ReKvey6XafPII4b60klbO1I5o2Y4BJwoJJ5AmgK1KUoBX5p0ntY5NeAkjRwNLBAdQwB+OEZAIPOv0uvznX/4//wBUP1prXD1oyzdDObUVsLcEy20YUKXLLas6hRnJZ0jKrjB7SK91sLM7MW0HyoyvyA7Nu7n1epy+1jny7eVcvSFJZJIo+BLJbA8WQxGPrFTlIyGdTt3Dcf5Aek44tatLyW4jeONlVJLV1YOA23efjKyDdgYXA2rkHnzPZXpvRvT6POWvcrWFnYzxLLFBbPFIMqwhUZGSOwqD6K9/Idt91t+6T9qx+gdH7+GzETqd+IDycAiFZsywcmwGK7mDDkd5BIIryvNA1HEhQSbhZssOJR1Jfj/FiU5bm6wYG48scsmq7Wmsfots69RtfIlt92t+6T9q5ktbEySRCC24kIRnXgr1QwLISduDkKTyz2VMvNLvWuneNyuXcpIW6ggNtsWPh5zkT4fs9Gc+ip+naLeR8djCS0sWnxne4JbYjJckYbmesSAxAOR/Kpb16SEtOZqodItXUMtrBhgCMwqDgjIypUEH8Dzr+T6VaIpZra3CqNxxCpOPwAUkn8BzNYW46NaiyTjbMT8VkihzKuQ/x/fGOTYB4Hp+rl+FaB9Nuvlk4bNDJfFgC4JFqY1yUBbH+pnk3ZknB5VClf4/Qca/Iurotqf/AOW37pP/AK21z/FLHjcDgW3G4fG2cFc8Pfw92duPncsZzUZtLvH023jk4puY9pkAKsWxuGHBZRIuNvIMD2HPLFcs+h3rTJJsK4sYIZNsmclbwSzRh2beSYs9Y8j2Z51LfiP0EvZp5NLtFZVNtb7nJCjgrzIGT/x+rnXxZ2VlMpaOC2ZQ7RkiFR11Yqw5r6CCKh22kziS2E0ErLG7yGRHUlU4zG3ifLglVU7mIDfNUDPOufTtHv4FuSIw7SfGGhVn2hGNwzgNhuYkUg55Hq7TgHNL/X6FezVnRLb7tb90n7V2fBjEqeUFVVVRqLgBQAAPi9v2AchUTovZTQrOsgcIbhmiDlSRCUTGACQo3buVXvg27dR/qL/p7euf5NbCdUb/AB+tqzZ1jvhQQNawBgCp1CzBBGQQZ1BBHpFbGsh8Jv0a3/qFl+oWvOlyZ3x5o8vINp91tu6T9q+ZdGs1UsbW2woLH5FDyAyeQXJqjSvE2mexsrwRY4NObg4gtj8aGYsQr1xs4mR1eQ28+eP/AGv40GnAopgtwZZWgTMA60iqzMAduDyU8+zl21nrLoxPmeOfEVtb289tbSbgOUsrPvyDlNirGnMD0/yqdbWGoajbw3Skxzy3LSbierHGto9spA3ZAZ8nK8xvyOzNb7K/0YX6N/5Btfutt3SftTyBa/dLfuk/as42lXrTxOqtEg+KbV3giFE4guo26x4hcFAG55wM4xzhN0c1UWbRqsu99MijI4q5+OLebj1t3JuD/wAuzHLOeVVUb/Ilyr8Td3GkWaDLWtvjIXlArHJIAwApJ5n/APCvXyDa/dbbuk/asjqujagVuY0jcxvPdvEeINy5gQ25TLAKDNv5nmPQBnI7ukGl3kttbbRI08cXXTcArTGJR8oQ6EEODh0YlckgGlcv5E3+pWgs7B5ZIVgtjLCELrwV6odSyc9uDkAnln8a9W0qyDhDbW+8qXA4KfNBAJztxyJH/o+sVmbjQLw3k8pjYwStZb1SQAyolrNHIqtuB6sjIettziunStKuRcW5uYpGeG2RWnRl2yXBTaxkG8MVRRtHVO5mJ5YGTXshP9S1p+n2FxEk0VvbPFINysIVGR/IqD/7Xv5BtPutt3SftWO6O6Df29kIZIQ7lbdebjqwh9ssWwPtLqCzg5Ctu5nIwdP0StJ4rUJPu3rLNjewY8LisYuYJHzMfyqJKrplo680dXkG0+623dJ+1T+jlpHFrzrHGiKdLQ4RQoz8bcZwMDOAOdX6i6L/ALgf+lJ+skrX4re8M/kJKBv6hdPP4Xffkrn/AASVdqF08/hV9+Suf8EleoecSej2gWjWduTa25Jt4SSYkJJMSkknHM1Q83bP7pbd0n7V/Ojf0K2/LQ/4kqjXE27PPk3ZJu9IsIkaSS3tEjQFmZoowAB2knFeVhY6dPu4dtb7oztZWtwjqcZG5HQMMjmOXMdldmvWKz20sTw8ZXQqY923d+Af/ic8wfQQKycWjaiY9jtPLaJcKwimdBctb8B1ZHkVtrATFCOtkgHJ7BUrlzJWq5mr83LP7pbd0n7VzS6dpyzJC1taiWVXdF4K9ZU27znbgY3L2/XWRh6N6qsimRnkLS6TI7rIMAQhlusgkE55E4HW/nyr+6h0a1BpHbY7S8DVYxKJFwWlC/FQgLZTqgL6MFefoJmvZavZsbnRrGMbmtLfBKrygVjkkKMAKT2n+3MnkDXoej1mOfxS2x/8SftWLg0HUw+MS8MXGkyjMqnqpEBen52cbgMj/l6AarppN2uptKFdoH3ZZ3wFXhBQse1+su8f6bpgc2DZ5Ua9kNV3Kunabp9xEk0NtavFIodWEKjKnsOCoI/vXjcw6ZEcPBbKeNHbc4F/1nxw1+b2nIP1YIPYRWXtejGppbWcaEo0NrFGBvGIbkXKPI7gNiRTCGTAz6R/yyP5qvRm7nZzFbyQSG/t5EYtG0aQRyluIF4h3OSeIRgcgq+jnNeya9m483LP7pbd0n7U83bP7pbd0n7Vitb0jU2tY0ht2WaGBNrJKC/xpbhd53O/zGj3Pk5Y5w2MYP6LVHa7lHa7k/zds/ult3SftUXVdLgh1DTDFDFGTdTAmNFUkfE5uRIA5Vqqz3SD6fpf5qb9HPVsbe0Wxt7SNpSlK6zuFfnOv/x//qh+tNfo1fnOv/x//qh+tNa4f7EZZuhlGlKV7J5IrGN0yljLHhq4Z9QcBmK7UtVXqgYPNgD/AHNbOsqdMtJL2Tefom6V0lC8Im5RT84n0GLPMDmayyXpTNIVrZ73nS4I8YRAyubYODkOgnOIieW0Ht6vby9FSh0vkb4ldSFYoZbe7mdAzbMKIwm/lkkEnGB6eXbWrubG2Zw0iQl8rguF3ZVspgnnyY8vxNctnb2kiqnAjQR8aFI5FQHZnbJsTn1Gx6O0YyKhxk+5KcfBEk6dSqzxm3TiRC7LZYgfIQRz8hjI3CTGD2EV9np2xIQW/wAo5tdgG9xieB5xuCKXJUIwwoOeX41S0+OwmUssMK5knt8OqKWb/RmAH/IMFA/EAZFfKSafIQiRQyRy5jZ1VDGOAFVFds8sBgq9v4fjX+f+i38fBwxdN3Z8G32qHskIYkODcBh2Yx1WX+4qn0X1SWeJmnMW8XE8aiPIyqSFOw8z2dv8q6XsLND1o7dTmI8wq80yIf7rz2/3xXzZWts78WONQ8UkynAAIkbCyk49JCj+fL+10pJ6sq3GtEU6UpWpkfyvv4Nu3Uf6i/6e3r4r7+Dbt1H+ov8Ap7euP5nSjr+L1M2dZD4Tfo1v/ULL9Qta+sh8Jv0a3/qFl+oWvLlyZ6UeaOqo/SLVng4Kxruknm4YXkCQI3lYAnkCdm3J7N1WK4tS00TGI5w0EyzKfxAZSP7qxFeJGr1PXldaGa1jpaJkhWBcpJLY8RnVWXbNNtMTIwPX2gk/Z5ek17Q9N4lleMhmLcFolQoUKvMLVQrgAZ4gOebAc8Hliq6dGLRVKrCoVrgXZALDM4YMG7frA5dn4V5xdD7JTlYMfJrEOu+FRZeOoUbsJtk6wK4I9Fa7UKqjPZndkiz6YvHZtNOOI4mvOrlVbhQyPkKoB3MqL9WOXNh2nQXWsIlo12FZo1tzdAdhKCIygfgSOVc79ErNk4Zh6vy3Y7g4mzxhuDZw2eYzjsx2CvmXozGLW4t4iUFzHIg3EsE3QCBcZJOAFHL+f11VuDJSmjhXp3GUyIH4nEtI9hYdlygeJt3ZjmQR+FfcvTaMXD26xgyRkxkmQKokEYlYMcErGFJHEPIsMY9Nddh0Ut44Y42QMyGCQtlhumiRVRu3IA2jC/NH1V63/Ri1nL8SNjxhhwJJFVjtCElVYDcUAXd84ryzjlU3C+RFTrmRLzpvw1guJVkiikt7mcxDY25U4YjO/AYE7wQBj53WrnXp6YHuFuFLOLueONAVBWKOGF2UEDrvl8AdrEgZHo0kvRu2cKJEaTYksQ4skjnZJgSAlmJYHaO3OMcsV8Hopadb5I5eRpSwkkDF2RY3y+7dhlUArnBxzFSpQ7ohxn2ZxRdNFeThpCxzcSWqMWADSLbi4XPLKqynGeePq+rx6IdLJLt1WVVRpbSO8VVOQFM0sLDOB6UQ4PPrH+1hOjtsrhxF1xObnO5v9Yx8ItjOPmcsdn4Zr40ro7FbSM8Y2rwkgRckhI1eSTAJJPN5G5dgAXHZUXCnSLVO1qVai6L/ALgf+lJ+skq1UXRf9wP/AEpP1klafF/sM/k9Bv6hdPP4Vffkrn/BJV2oXTz+FX35K5/wSV6p5p4dG/oVt+Wh/wASVRqd0b+hW35aH/ElUa4XzPOlzYpSlQVJHSfVjbwoVOHmuILZTjODJMqE/VkKWPPlkCplt8IULQXE8kbxparvZSy8QdYoFeLk0chIHIjbzGGPPFzWdLFzFszgrJFMp+qSORZU/tlcfyJrwi6L2iiQcEETJwmDsz5iyx2DcTtTLE7VwMk8qsqrUunGtSPP8IUab1aB+JCl60ihgdr2yJIyhsdbcsikHl+Irm1bpwzGBLcMrG400SkhSBHcsW4fP0lB84dmRir0/RGzdNjQ5GJgTufcRKu2bc+dzFhjJJPYPqFfUvRS0YoTCN0XAKkMw5wkmDOD1tuT87PaatcS1w8Ge1D4R1WESLGymJRNMCQeGovFtHRuWdx+UIxj5lbesladAlHxlpGQve3EM8oQHYFjdZAigknBcEkn7R+oVrarKuxWVdhSlKqUFZ7pB9P0v81N+jnrQ1nukH0/S/zU36Oer4+pGmLqRtKUpXYd4r851/8Aj/8A1Q/Wmv0asN0p6LahJqK3ln8TK/FBalblpFOeOZcjYp/Adv11pjkozTZnki5RaR6Urh8ia79jSe8uPBTyJrv2NJ7y48FejxWM4OHn4O6sjrHRKea5lnV0Cs9q6pnG7hRTRsGJR1XnICOTdnYK0HkTXfsaT3lx4KeRNd+xpPeXHgqss+KXMtHDkjyMbfaC8UkMYPEffp6hSGLIsMjtIUcjBTa2Scg9Wuuw6FzxXHFBh61y0zEksDHxpJFHDZOT4fAZSuDn51afyLr32NJ7248FPImu/Y0nvLjwVmsmIvu8vgyeodC7t4JYlkgxIZ2XmwKyPdCZGLhSxwmRt5AEk8/R0x9B2LqJOEYN2obtudxS4KGPAxgMuMdvLAx9Q0fkTXfsaT3lx4KeRNd+xpPeXHgqd7h9kbvKZifojeSRPxJIHnnSZJW5qG+Q4NvtfaWCqRvKjGSx58udXobpskEUglPWebPaTnbFHCSCeeCyMef11S8ia79jSe8uPBTyJrv2NJ7248FSs2JO9SHiyNVR3Urh8ia79jSe8uPBTyJrv2NJ7y48FacVjKcPPwdtffwbduo/1F/09vU/yJrv2NJ7y48FXOgmg3VolwbowcW5umuMW7MyAGKJMZZQc5Q1zfIzRyJKJ0YMUoSbZp6yHwm/Rrf+oWX6ha19Z3pzoc93bIlsYhLHcQXA4xYIeHIHwSoJ54+quKStHYtGfFKj+Tte9XpHe3Hgp5O171ekd7ceCvL4XJ4PR4mBYpUfydr3q9I7248FPJ2ver0jvbjwU4XJ4HEwLFKj+Tte9XpHe3Hgp5O171ekd7ceCnC5PA4mBYpUfydr3q9I7248FPJ2ver0jvbjwU4XJ4HEwLFKj+Tte9XpHe3Hgp5O171ekd7ceCnC5PA4mBYpUfydr3q9I7248FPJ2ver0jvbjwU4XJ4HEwLFRdF/3A/9KT9ZJX15O171ekd7ceCujox0a1BNRe8vPiYBtBaqts0jdkxlyd6j7RHb9VbYME4TtmObNGcaRtahdPP4Vffkrn/BJV2pvSXTXubK5t0Kh57eaFS2QoZ4mQZIBOMn0A13nGTejf0K2/LQ/wCJKo1lbDTtfhijiEekkRRpGCZbjJCqFBPyfbyr34PSD1Wkd7ceCuV4pWcbwys0dKznB6Qeq0jvbjwU4PSD1Wkd7ceCm6kRuZGjpWc4PSD1Wkd7ceCnB6Qeq0jvbjwU3UhuZGjpWc4PSD1Wkd7ceCnB6Qeq0jvbjwU3UhuZGjpWc4PSD1Wkd7ceCnB6Qeq0jvbjwU3UhuZGjpWc4PSD1Wkd7ceCnB6Qeq0jvbjwU3UhuZGjrPdIPp+l/mpv0c9fPB6Qeq0jvbjwV8QaFq015aS3S6esNrK8p+LvMXO6CSIABkA7Xz2irQxtOy8MUlK2bmlKV0HU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0" name="Picture 4" descr="http://gis.zcu.cz/studium/dbg2/Materialy/html/im_politicka/slozk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531786" cy="13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síla, </a:t>
            </a:r>
            <a:r>
              <a:rPr lang="cs-CZ" dirty="0" smtClean="0"/>
              <a:t>která je </a:t>
            </a:r>
            <a:r>
              <a:rPr lang="cs-CZ" dirty="0"/>
              <a:t>schopna zabezpečit </a:t>
            </a:r>
            <a:r>
              <a:rPr lang="cs-CZ" dirty="0" smtClean="0"/>
              <a:t>formování</a:t>
            </a:r>
            <a:r>
              <a:rPr lang="cs-CZ" dirty="0"/>
              <a:t>, </a:t>
            </a:r>
            <a:r>
              <a:rPr lang="cs-CZ" dirty="0" smtClean="0"/>
              <a:t>upevnění a </a:t>
            </a:r>
            <a:r>
              <a:rPr lang="cs-CZ" dirty="0"/>
              <a:t>ochranu soustavy společenských </a:t>
            </a:r>
            <a:r>
              <a:rPr lang="cs-CZ" dirty="0" smtClean="0"/>
              <a:t>vztahů ve státě tj</a:t>
            </a:r>
            <a:r>
              <a:rPr lang="cs-CZ" dirty="0"/>
              <a:t>. „určuje pravidla</a:t>
            </a:r>
            <a:r>
              <a:rPr lang="cs-CZ" dirty="0" smtClean="0"/>
              <a:t>“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Platí při </a:t>
            </a:r>
            <a:r>
              <a:rPr lang="cs-CZ" dirty="0"/>
              <a:t>tom </a:t>
            </a:r>
            <a:r>
              <a:rPr lang="cs-CZ" b="1" i="1" dirty="0"/>
              <a:t>princip </a:t>
            </a:r>
            <a:r>
              <a:rPr lang="cs-CZ" b="1" i="1" dirty="0" smtClean="0"/>
              <a:t>teritoriality </a:t>
            </a:r>
            <a:r>
              <a:rPr lang="cs-CZ" dirty="0" smtClean="0"/>
              <a:t>– státní moci podléhají všechny </a:t>
            </a:r>
            <a:r>
              <a:rPr lang="cs-CZ" dirty="0"/>
              <a:t>osoby </a:t>
            </a:r>
            <a:r>
              <a:rPr lang="cs-CZ" dirty="0" smtClean="0"/>
              <a:t>nalézající se </a:t>
            </a:r>
            <a:r>
              <a:rPr lang="cs-CZ" dirty="0"/>
              <a:t>na </a:t>
            </a:r>
            <a:r>
              <a:rPr lang="cs-CZ" dirty="0" smtClean="0"/>
              <a:t>území státu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48976" cy="16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ASUS\Desktop\egyptska zena liba vojaka, ktery pri revoluci v egypte odmitl strilet do li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91468" cy="59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ASUS\Desktop\turecko2013 protesty pepr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4648" cy="61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musí mít…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Suverenita</a:t>
            </a:r>
          </a:p>
          <a:p>
            <a:pPr lvl="1"/>
            <a:r>
              <a:rPr lang="cs-CZ" dirty="0"/>
              <a:t>…nezávislost státní moci na jakékoliv jiné moci uvnitř nebo vně státu</a:t>
            </a:r>
          </a:p>
          <a:p>
            <a:pPr lvl="1"/>
            <a:r>
              <a:rPr lang="cs-CZ" b="1" dirty="0"/>
              <a:t>VNĚJŠÍ SUVERENITA </a:t>
            </a:r>
            <a:endParaRPr lang="cs-CZ" dirty="0"/>
          </a:p>
          <a:p>
            <a:pPr lvl="1"/>
            <a:r>
              <a:rPr lang="cs-CZ" b="1" dirty="0"/>
              <a:t>VNITŘNÍ </a:t>
            </a:r>
            <a:r>
              <a:rPr lang="cs-CZ" b="1" dirty="0" smtClean="0"/>
              <a:t>SUVERENITA</a:t>
            </a:r>
          </a:p>
          <a:p>
            <a:endParaRPr lang="cs-CZ" dirty="0"/>
          </a:p>
          <a:p>
            <a:r>
              <a:rPr lang="cs-CZ" dirty="0"/>
              <a:t>Nutné je: </a:t>
            </a:r>
          </a:p>
          <a:p>
            <a:pPr lvl="1"/>
            <a:r>
              <a:rPr lang="cs-CZ" dirty="0"/>
              <a:t>Mezinárodní uznání státu jako „subjektu mezinárodního práva“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4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nezávislých států?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cs-CZ" dirty="0" smtClean="0"/>
              <a:t>Všeobecné uznání mají všichni </a:t>
            </a:r>
            <a:r>
              <a:rPr lang="cs-CZ" b="1" dirty="0" smtClean="0"/>
              <a:t>členové OSN </a:t>
            </a:r>
            <a:r>
              <a:rPr lang="cs-CZ" dirty="0" smtClean="0"/>
              <a:t>– těch </a:t>
            </a:r>
            <a:r>
              <a:rPr lang="cs-CZ" dirty="0"/>
              <a:t>je v současnosti </a:t>
            </a:r>
            <a:r>
              <a:rPr lang="cs-CZ" dirty="0" smtClean="0"/>
              <a:t>193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u řady dalších </a:t>
            </a:r>
            <a:r>
              <a:rPr lang="cs-CZ" dirty="0" smtClean="0"/>
              <a:t>území to </a:t>
            </a:r>
            <a:r>
              <a:rPr lang="cs-CZ" dirty="0"/>
              <a:t>tak </a:t>
            </a:r>
            <a:r>
              <a:rPr lang="cs-CZ" dirty="0" smtClean="0"/>
              <a:t>jasné není (existují </a:t>
            </a:r>
            <a:r>
              <a:rPr lang="cs-CZ" i="1" dirty="0" smtClean="0"/>
              <a:t>de </a:t>
            </a:r>
            <a:r>
              <a:rPr lang="cs-CZ" i="1" dirty="0"/>
              <a:t>facto</a:t>
            </a:r>
            <a:r>
              <a:rPr lang="cs-CZ" dirty="0"/>
              <a:t>, ale ne </a:t>
            </a:r>
            <a:r>
              <a:rPr lang="cs-CZ" i="1" dirty="0"/>
              <a:t>de iure</a:t>
            </a:r>
            <a:r>
              <a:rPr lang="cs-CZ" dirty="0"/>
              <a:t>, nebo naopak, nebo </a:t>
            </a:r>
            <a:r>
              <a:rPr lang="cs-CZ" dirty="0" smtClean="0"/>
              <a:t>není postoj </a:t>
            </a:r>
            <a:r>
              <a:rPr lang="cs-CZ" dirty="0"/>
              <a:t>mezinárodního </a:t>
            </a:r>
            <a:r>
              <a:rPr lang="cs-CZ" dirty="0" smtClean="0"/>
              <a:t>společenství jednoznačný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9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Státy, které uznává jen část mezinárodního společenství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důvodem je zpravidla nedořešený vztah k původnímu </a:t>
            </a:r>
            <a:r>
              <a:rPr lang="cs-CZ" dirty="0" smtClean="0"/>
              <a:t>suverénovi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může jít o území, </a:t>
            </a:r>
            <a:r>
              <a:rPr lang="cs-CZ" dirty="0" smtClean="0"/>
              <a:t>která jinak efektivně fungují jako nezávislé státy …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vlády</a:t>
            </a:r>
            <a:r>
              <a:rPr lang="cs-CZ" dirty="0"/>
              <a:t>, </a:t>
            </a:r>
            <a:r>
              <a:rPr lang="cs-CZ" dirty="0" smtClean="0"/>
              <a:t>které část </a:t>
            </a:r>
            <a:r>
              <a:rPr lang="cs-CZ" dirty="0"/>
              <a:t>mezinárodního </a:t>
            </a:r>
            <a:r>
              <a:rPr lang="cs-CZ" dirty="0" smtClean="0"/>
              <a:t>společenství uznává jako </a:t>
            </a:r>
            <a:r>
              <a:rPr lang="cs-CZ" dirty="0"/>
              <a:t>nezávislé, přestože </a:t>
            </a:r>
            <a:r>
              <a:rPr lang="cs-CZ" dirty="0" smtClean="0"/>
              <a:t>efektivně nekontrolují žádné území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Problémy?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4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/>
              <a:t>formální subjekty </a:t>
            </a:r>
            <a:r>
              <a:rPr lang="cs-CZ" dirty="0" smtClean="0"/>
              <a:t>se považují ty </a:t>
            </a:r>
            <a:r>
              <a:rPr lang="cs-CZ" dirty="0"/>
              <a:t>jednotky, </a:t>
            </a:r>
            <a:r>
              <a:rPr lang="cs-CZ" dirty="0" smtClean="0"/>
              <a:t>které mají v </a:t>
            </a:r>
            <a:r>
              <a:rPr lang="cs-CZ" dirty="0"/>
              <a:t>mezinárodním právu způsobilost k právům a </a:t>
            </a:r>
            <a:r>
              <a:rPr lang="cs-CZ" dirty="0" smtClean="0"/>
              <a:t>povinnostem</a:t>
            </a:r>
          </a:p>
          <a:p>
            <a:pPr>
              <a:buNone/>
            </a:pPr>
            <a:endParaRPr lang="cs-CZ" dirty="0"/>
          </a:p>
          <a:p>
            <a:r>
              <a:rPr lang="cs-CZ" b="1" dirty="0" smtClean="0"/>
              <a:t>neformální </a:t>
            </a:r>
            <a:r>
              <a:rPr lang="cs-CZ" dirty="0" smtClean="0"/>
              <a:t>(</a:t>
            </a:r>
            <a:r>
              <a:rPr lang="cs-CZ" dirty="0"/>
              <a:t>bez </a:t>
            </a:r>
            <a:r>
              <a:rPr lang="cs-CZ" dirty="0" smtClean="0"/>
              <a:t>právní způsobilosti</a:t>
            </a:r>
            <a:r>
              <a:rPr lang="cs-CZ" dirty="0"/>
              <a:t>, ale se </a:t>
            </a:r>
            <a:r>
              <a:rPr lang="cs-CZ" dirty="0" smtClean="0"/>
              <a:t>schopností ovlivňovat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132" y="1556792"/>
            <a:ext cx="8229600" cy="4525963"/>
          </a:xfrm>
        </p:spPr>
        <p:txBody>
          <a:bodyPr/>
          <a:lstStyle/>
          <a:p>
            <a:endParaRPr lang="cs-CZ" dirty="0"/>
          </a:p>
          <a:p>
            <a:r>
              <a:rPr lang="cs-CZ" b="1" i="1" dirty="0" smtClean="0"/>
              <a:t>Státy </a:t>
            </a:r>
            <a:endParaRPr lang="cs-CZ" dirty="0"/>
          </a:p>
          <a:p>
            <a:r>
              <a:rPr lang="cs-CZ" b="1" i="1" dirty="0" smtClean="0"/>
              <a:t>Mezinárodní organizace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data:image/jpeg;base64,/9j/4AAQSkZJRgABAQAAAQABAAD/2wCEAAkGBxQSERQPDw8WFRQWFhcQGRgRGBYXEBYSFhUWFxYSFRUaHSggGBolGxUWIjEiJSo3Li4wFx8zODMsNygtLisBCgoKDg0OGxAQGywkICUsLC8sLC8sLCwvMDQsLCwsLCwsLCwsLCwsLCwsLCwsLCwsLCwsLCwsLCwsLCwsLCwsLP/AABEIAKoBKQMBEQACEQEDEQH/xAAbAAEAAQUBAAAAAAAAAAAAAAAABwEDBAUGAv/EADkQAAICAgAEBAQFAgUDBQAAAAECAAMEEQUSITEGE0FRByJhcRQyQoGRI1IzQ2KhsSRywRVEY+Hw/8QAGgEBAAIDAQAAAAAAAAAAAAAAAAQFAQIDBv/EACkRAQACAgEEAgIBBAMAAAAAAAABAgMEEQUSITETQTJhUSKBkaFSccH/2gAMAwEAAhEDEQA/AJxgICAgICAgICAgIFDA4zjHxDopOqKbsnTcjGhRyLokN1Yjm1rXSc7ZaVniZiHO2WlZ4mYht/D/AIsxczYpu04712jkuH3Rup/ab/XLp+283MjVeIvEFOFWLcgkKzisBBzMWOzoD7AwNHj/ABM4e2y1z1gDm3dW6Aj3BI0RMRMfUscw6XhPFKcqpb8a1bK23pkOxsHRH3BEyyzYCAgICAgICAgICAgICAgICAgICAgICAgICAgICAgIHl2AGyQAOpJ7Ae5gQlm3U18RysWi0Opb8QvIQ1ac/WysMO3z7OvrKrqWGJiMkf3VfUcUTEXhTNwUtHK49dgqSrg+6sOoMrsWzkx+YnwrsWzkx+pdf8LuOOzZHD77Wd6CtlbWHmc479gW7tytsdes9Diyd9Is9BhyfJSLNV8SOMU5WTjYlFgc0WNdaU2wQhdKhYdASfrNNnLGPFNmmzljHjmzWsoPQjf36iecjJbnnny89F7c88+W4+G/ETRmXYdjAV5Gr6R2AsRQttY9iQA3/wC6+g083y4/39r7TzfLj/ce0nyWlqwEBAQEBAQEBAQEBAQEBAQEBAQEBAQEBAQEBApuBi5HE6azy2XVofZ3UH+CYEfcc+Id73W0cMprK1t5ZyLiTUXHcVqv5te84ZtimKObOGbYpijmzl86nIyt/j8625T/AJaf0qPT9C9T29TK7J1OZ/CP8q7J1Ln8I/yvYeHXUvJVWqL7KNfz7yvyZ8mT8pQMme+T8pX5ycmDm8MFjiwW2VtympjS3KXrbujHW9SZr7t8Ne2I5TNfdvhr2xHK/iYiVLyVIFHso1s+5PqfvOGXPfLPNpcMue+WebSvzi5MTiGCLQvzsjowsR6zp0cdmEla2zbDbn6lJ1tm2G3P8ui4T46zKdLmUJkoNDnx/kv1221bfKx7HofeXGLew3j3xK3xb2G/jny63hPjjCyAOTICMRvkv/pWdO/Rtb/aS+UzlvcfKSwc1bq69toQw39xMi7uAgVgICAgICAgICAgICAgICAgICAgICBTcDVca8SYuJoZWVXWW7Bj85+oUddQOA8T+NmzHONwzJeulV/qZFaj5nJAFNbMOmhskjrI2zsxgj9o2zsxgj9uYs8PY7682nzCP1WFmc77ktvrKi2/mmeYnhU2380zzE8M/ExUqQV1IFUdgvaRcuW+Se60o2TNfJPdaV6aOZMBAQEBAQECxl4ddo5ba1cd9OAR/v8AedsefJj9S648+TH6lTgdlnDWazhyKVcfPRYzeW7Ds6HZ5G1sex39JZa/UefGT/KywdQ5njI6J/iZksNVcKKv2Pm3KKxsfpIG2H1k621irHM2TbbWKsczZYp+ImXTYr5tFP4bm5XakubEU61bo9wD3Ht1jFtYsk8VkxbWLJPFZSfjZC2ItlbhlYBlZTsFT2IMkJC7AQEBAQEBAQEBAQEBAQEBAQEBAxuI5yUVPfc4SutS7MewUdzAjvivxTSyt68LGyDY+q6rLKytXMx0bDvqAo69ZpbJWvMzPppOSteZmfTlcDhKVnzG3bcR81tpLWsfXqew+koM25lyTxE8R9KLNuZMk8RPEM5EA6KAB36DXU9z0kW1rW8zPKLNrW8zPL1NWpAQEBAQEBAQEBATIQPFzKFJcgKAd835da67+k2xxabRFG+Pum3FG/8Ag5Zkslx1y4HMfwwYabueYoO4r31H3nqaRPEc+/t6ekTxHPtJc2bEBAQEBAQEBAQEBAQEBApuA3A4rj/xFoptbFxkbJyF6FatCpDr/MtPQftuaXvWkc2niGt7xSObTw5DiHH+I5fS3IGLWf8ALxP8Qj2a1uo/aQcvUsdfw8ygZeo0r+Hlg5wyrKxitnO+OWUulwDuQpBCrZreiR13OMdTiaT3R5co6nE0nujyzJVWtNp5lVWtNp5kmGCYCAgICAgICAgICAgICBo+Mpu+kZaM2BzA3eTvze/6x/ZvW9em5cdO+L7/ACW3Tvi+/wAk7cJyKrKUfGZWq5QENeuTlHQAa7faWy2ZkCKfEvi3iScQuwanoqWsLajFC7WVv27nprqD9dTjnzRhr3W9OWbNGKvdb019vGuKBxanEVJB35b1KKW9k6dQPrIVep0meJif+0KvUqTPEx/d23hPx5TlP+FvHkZYUFq3/I3uaX/WP95Y1vF45rPhYVvFo5ifDsZs2WhkJzmvnXnADldjnCk6DFe+tjvAuwEBAQEBAQEChgRF4i8ScQbiOVRi5i1VU8iAGoE+YyhiOvcfX6yPsbNcMR3faPn2a4Yju+2Rb4/yXxRitUas5vkNqDmoFY75CnsGPYKexMTtY/j74nmGZ2ccU74nw0vD8FKUFaD6kn87MepZj6kmUOfYtmtzPr+FDn2LZp558MmR3AmQgJgICAgICAgICAgICAgICAmYmYnlmJmJ5XfDHHTw29ha/wD0Vz7YBemPc3+Z0/Qx7+xO5faW18le2fcL3S2fkr2z7hL4ca5gRrW9+mvf7SenIn+KXHMK01Ni3rZm1WBQKAXLVE/1amYDRHr36ETnlrS1JiznlrW1Z7mHPL2iInxLzNvE+GNnYKXLy2L26hh0dT6MrdwZ1w7F8U/0uuHYvinwpipk1ALVxTKAB2AXVhvf+pe30k6OqT91TY6nP3DxRY+JeeJrY9l67a0u3+NUer1lew6b5dDoZ219/wCTJ2z9+nbBv/Jk7Z+/SZ+D8SryaK8mhuauxQ6n10fcehlmsmbAQEBAQEBAQIv+JPDfIyqc6vol5/D3g/l8wL/Rf6Ena/XpIm5hjJjn+YRdvDGTHP8AMemonnfMeHnvMeCYYICAgICAgICAgICAgICAgICAgIFu+oOrI3ZgVP2I1OmG80vFv4dMV+y8Wj6UxOP5i8PXhPlOpCig5XmL/g76lF3zb5en03L+25iindEr625jindEvOJiJUoStAqgaGgO319zKPJsXvbmZUeTYve3Myvzg4kBM8jUeIGA8kXM64psC5DVa8wVH6+i77/SWXTYpN5mff0sunRTv5n39Jx4RXSlFa4oUUhR5fl/k5NdOXUu10ylsB3og66HXofYwPW4FYCAgICAgaTxjwX8Zh3YvTmddqT6WKQyH+QIEUYmS2/IyENWQn5632G/7l3+ZTroR0lBt6lsdpmPUqDb1bY7TMepZcgIRAQEBAQEBAQEBAQEBAQEBAQEBAQEcBAQEBAoygggjYPQ77ETatpr5hmtprPMLGLnZ1Nb4WLeleKx2raJyKQ3566t9ACdkE9ty5p1GkY+be/4XFOo1inNvazw7h5xn87EyLqrD1J5y6sfd0fYaR69SvE/1Q4V6leJ8x4dLwz4jX0aXiWP5ik8ouw1LH72Vfp37jpLLFtY8nqVli2seT1Le0/E7AYjdlignl5nqsCb9ubUkd0fy790Om4TxWrKrF+NatlZ2AyHY2Dog+xmWWbAQEBAQNF4q8N4+ZXrJHKU2y2qeW2ogfmV/Qa9D0jjk45RHwXLawWfOLK0sauu0DlNqKSOcr6HY/eUG/hx47f0+/uFDvYceO39Pv7hspAQSAgICAgICAgICAgICAgICAgICAgICAgICAgICZ8x6PMelJt3259tu+3PtvfhXl+XdlYJAALDLqA0Nq/y2AD6MB/M9Hq5fkxRL0Wtk+TFEpKEkJCsBAQEDi/inxhasQ4gVmtyg1FYXQG9cxLsey6BmLWisd0sWtFY7p9OEwKSlSIQAVVVIXouwOuvpPM7F+/JMx6eaz3i+SZj0yJwcSAgICAgICAgICAgICAgICAgICAgICAgICAgICAmRZR7acirMxuQ2VB15bd+W6ONFSR1HboZYaW3GGJrf0sNLbjFExf0kLwz44py7Pwz1vRkaLeXZoq4HdqrB0cdfofpLul63jurPhdUvW8c1l1c2bEBAQOX8eeFjn1J5VgrvpbzanYbTm0QVcf2kGYtETExLFqxaJiUacMyjYpFi8tiM1VijsLEOjr6es87ua/w34j19PPbeD4cnEevpmSIikBAQEBAQEBAQEBAQEBAQEBAQEBAQEBAQEBAQEBAR6nklh5N7U5GJlJ08rIQN0JPl2fI3b7iWvTL+bVladNv5tEpyEuVwrAQEChECJPHfB/wWd+MQax8shLPZMsDSt9AwBH3+8ibuH5cf7hE3MPyY/3DEnnZ8PPT4JgICAgICAgICAgICAgICAgICAgICAgICAgICAgJmImZ4giOZ4hY4TTk5/mDh1Sla28o3XnVQfueVR1fp7e8tsHTo4ibytsHTo8TeXUYPwv59NxDNst9fLo/pU7B3/3H+ZZ48VMf4wsseKmP8YSIo10/adHR6gICAga/j3CK8vHsxb12lilT7g+jD2IPWBDXDvMQ2YmRvzsdvKfY1zLs+XaPcMoBlFv4Oy/dX1Kj3sHZbuj1LOlcryAgICAgICAgICAgICAgICAgICAgICAgICAgIGLTiPnXnh2M5VtA3WBSUqpP5lLejsOwlvoas899/wCy20Naee+39kycI4XVjUpj0IErQBQB/wAn3J95brZmwEBAQEBAGByHizwOuXauTTkNj3gcpZAGSxR+UWIe+vf6zS9K3jizS9K3jizg/EGDk8OKNm8llDv5fnUgqKyewtQ70D1+bcr8/TqzWZx+0DN06sxM4/b2JSzExPEqaYmPEqzDBAQEBAQEBAQEBAQEBAQEBAQEBAQEBAQEC3jcPtzMlMGmzywUN1tg6ulQPKFQejMT0J9jLbp+tW0d9lroa9bR32Sv4d4BRhVCnGrCjuxPWx2/vdj1Y/eXC3bSAgICAgICAgIGJxXh1eRTZj3pzV2KUYH1B/8AMCHLMdsS5sDIcc6da2bp5tB/I49yPyn6iU29q27u+kePtTb2rPd30hflXPMKySYCAgICAgICAgICAgICAgICAgICAgICZCIjmeIPc8Q3/wAIcUv+LzmXXm3eRWfXyqQBsH2LbP7T1GHH8eOKPT4cfx44qkidXUgICAgICAgICAga/jPBKMus1ZVCWp7OOo+qnuD9oEUcd4V/6dlJiKzNRcrPS1hJKMp64/N69Oo2dyt39WLR8lfat3tWLROSvslHHlSkyQTAQEBAQEBMhMBATJwTAQEBAQEBAQEBMhB5U4Jwu/iJtTGZaqUJpa99ljZr5hSg767cxPeXWpoRSItZdaujWnFrJV8O8HTDxqsSo7WtQuz3Y+rH6k7Mslk2cyEBAQEBAQEBAQEBA5/xr4cGdjeUCFtQi2lz2S0didd1PYiYmInxLExE+JR3xDw9xHFVbbq6bqh/iNQWFiL/AH8h7gDvqV+Xp+OYma88oGXp+OYma88raMCAVOweoI7ESlvSaTxKltSazMSrNGpMhMBAQEDzwDgmRxFr3xslaUps8j50DrY3Ltm9xokD9pf4NPH8cd0L3BqY/jjuhtrPAXEK1+TJx7j/APIrId/deh/ibW0MNm1tDDZpM6rLxlJzMCwa182P/WrO/Xa9V/eRcnTP+EouTpn/AAlj4PGaLjqu0Fu3KdrZv25ToyFk08uP68IeTUy4/rwz5GRiYCAmQmAgIFo5Kc/lFxzlefl/Vyg6Lfbc6xhvNe6I8OsYbzXuiPC7OcxMe3OazHth5/E6qdC19FugUAs5+ygEzvi1cmT8XfFq5Mn4t3wPwLdmVvkZN12KW2lKJ8riv++1G2CxP8CX2HWpjrxwvMOtTHXjhI/AOEJiY9eLVvlrXl235mPdnb6kkn95I4SGxgICAgICAgICAgICAgIFCIEVeMvB7Ylr8QwVJoY82RQg2VPrfSv+7L95G2deuav7RtnXrlr+2pxslLFD1uGU+qnYnnsmK+KeLKDJiviniy7ObmQEBA1+dxiustXstYF5+RFZmPsOgk3X1Ml5i30ma+pkvxb6SX8LuEtjcNpWxStlm8iwHfN5lh5jsHsdanoXoPTrIFNQNPxTwviZJ5sjFrduo5iun6/6h1j9Sf8Abj+N/Dq1N2cNy23sf0co81RUeivrmU6/+5wya2LJHFoccmvjyeLQ5SnO1YcfIram9e9dg0SP7kPZ1+olPsaN8c818x/tT7Gjek818wuZefVUA1tqID0HMwGz9JGx4Mt/Vf8AxHpr5b+o/wDGOeLKw/6eu3IPtjoW7d9noB/MlU6dkt78JNOnZbe/CrcZpU8tr+U3blvBrcH2IYTS+hmr5aX0M1WeDIk1mPaLasxPlZzMpakNj9h7dWJ7BQB3JPSb4cU5LxWG+HHOS8Vh1XgrwKhoe/idC2XZOmKWDYpq18tK76gjqTr1M9NjpGOsVr9PSY6RjrFa/S9nfDGnoMTKvx12NqhDryj0TnG19e0xfHS082ryXx0tPNo5dB4d8JYuEP8Ap6Rznq1j/Pc7erM5/wDE6evEN48eIb0QKwEBAQEBAQEBAQEBAQEBAQKEQIr8c+GThu+fhqDVZYpvqJ1yMx5fPrPYDZGx29ZG2NeuWPPtH2NeuWPPtrZ5u0ds8POWr2zwQwTPZbjnjj9tppb+P7sbiGUKq2sPXQ6D+5v0qPqToTrr4/lvFfp018Xy3iv0kb4e+G/wmKrWgHJu/rXMfzc79fLB9FUaXX0npoiIjiHpYiIjiHVTLJAQEBA1HiDw3jZqBMuhXA/KeodT/pYdRAwuHeBOH0aNeFXtRoFxzt33vbb9YHQU0qg0ihR7KAB/AgWM/hlN68t9KWA9NWKG/wCRAjLxj4RHDyc3BpY45B8+pCWKaA5bqwT2GjsD339JG2dauavH3/KNs68Zq8ff8vXw54I2ZavE7wRjr1x6z+th/wC4cf8AA+m41teuGvEe/wCTX164a8R7SqJJSVYCAgICAgICAgICAgICAgICAgICBj52Gl1b02qGR1KMp7FT0IgR9kfC9kUrh8StQaPKt6paoPoObQbU4318d/dYcb6+O/usMFvBPEWIr58dAT1uUsdINdqyOrH76keOn4otz/pHjQxRbn/TeY3wsw1AYvebe7W+YQ7t7lfy6HoNSZ2xx28eEztjjt48LVHwzQZdWRdl2XV1N5i1WKgXzB+ViVA3o9esxTHSn4xwxTHSn4xwkATduQEBAQEBAQEBAoy77wKKoHQDQ7dO0D1AQEBAQEBAQEBAQEBAQEBAQEBAQEBAoZgkmRWAgI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QSERQPDw8WFRQWFhcQGRgRGBYXEBYSFhUWFxYSFRUaHSggGBolGxUWIjEiJSo3Li4wFx8zODMsNygtLisBCgoKDg0OGxAQGywkICUsLC8sLC8sLCwvMDQsLCwsLCwsLCwsLCwsLCwsLCwsLCwsLCwsLCwsLCwsLCwsLCwsLP/AABEIAKoBKQMBEQACEQEDEQH/xAAbAAEAAQUBAAAAAAAAAAAAAAAABwEDBAUGAv/EADkQAAICAgAEBAQFAgUDBQAAAAECAAMEEQUSITEGE0FRByJhcRQyQoGRI1IzQ2KhsSRywRVEY+Hw/8QAGgEBAAIDAQAAAAAAAAAAAAAAAAQFAQIDBv/EACkRAQACAgEEAgIBBAMAAAAAAAABAgMEEQUSITETQTJhUSKBkaFSccH/2gAMAwEAAhEDEQA/AJxgICAgICAgICAgIFDA4zjHxDopOqKbsnTcjGhRyLokN1Yjm1rXSc7ZaVniZiHO2WlZ4mYht/D/AIsxczYpu04712jkuH3Rup/ab/XLp+283MjVeIvEFOFWLcgkKzisBBzMWOzoD7AwNHj/ABM4e2y1z1gDm3dW6Aj3BI0RMRMfUscw6XhPFKcqpb8a1bK23pkOxsHRH3BEyyzYCAgICAgICAgICAgICAgICAgICAgICAgICAgICAgIHl2AGyQAOpJ7Ae5gQlm3U18RysWi0Opb8QvIQ1ac/WysMO3z7OvrKrqWGJiMkf3VfUcUTEXhTNwUtHK49dgqSrg+6sOoMrsWzkx+YnwrsWzkx+pdf8LuOOzZHD77Wd6CtlbWHmc479gW7tytsdes9Diyd9Is9BhyfJSLNV8SOMU5WTjYlFgc0WNdaU2wQhdKhYdASfrNNnLGPFNmmzljHjmzWsoPQjf36iecjJbnnny89F7c88+W4+G/ETRmXYdjAV5Gr6R2AsRQttY9iQA3/wC6+g083y4/39r7TzfLj/ce0nyWlqwEBAQEBAQEBAQEBAQEBAQEBAQEBAQEBAQEBApuBi5HE6azy2XVofZ3UH+CYEfcc+Id73W0cMprK1t5ZyLiTUXHcVqv5te84ZtimKObOGbYpijmzl86nIyt/j8625T/AJaf0qPT9C9T29TK7J1OZ/CP8q7J1Ln8I/yvYeHXUvJVWqL7KNfz7yvyZ8mT8pQMme+T8pX5ycmDm8MFjiwW2VtympjS3KXrbujHW9SZr7t8Ne2I5TNfdvhr2xHK/iYiVLyVIFHso1s+5PqfvOGXPfLPNpcMue+WebSvzi5MTiGCLQvzsjowsR6zp0cdmEla2zbDbn6lJ1tm2G3P8ui4T46zKdLmUJkoNDnx/kv1221bfKx7HofeXGLew3j3xK3xb2G/jny63hPjjCyAOTICMRvkv/pWdO/Rtb/aS+UzlvcfKSwc1bq69toQw39xMi7uAgVgICAgICAgICAgICAgICAgICAgICBTcDVca8SYuJoZWVXWW7Bj85+oUddQOA8T+NmzHONwzJeulV/qZFaj5nJAFNbMOmhskjrI2zsxgj9o2zsxgj9uYs8PY7682nzCP1WFmc77ktvrKi2/mmeYnhU2380zzE8M/ExUqQV1IFUdgvaRcuW+Se60o2TNfJPdaV6aOZMBAQEBAQECxl4ddo5ba1cd9OAR/v8AedsefJj9S648+TH6lTgdlnDWazhyKVcfPRYzeW7Ds6HZ5G1sex39JZa/UefGT/KywdQ5njI6J/iZksNVcKKv2Pm3KKxsfpIG2H1k621irHM2TbbWKsczZYp+ImXTYr5tFP4bm5XakubEU61bo9wD3Ht1jFtYsk8VkxbWLJPFZSfjZC2ItlbhlYBlZTsFT2IMkJC7AQEBAQEBAQEBAQEBAQEBAQEBAxuI5yUVPfc4SutS7MewUdzAjvivxTSyt68LGyDY+q6rLKytXMx0bDvqAo69ZpbJWvMzPppOSteZmfTlcDhKVnzG3bcR81tpLWsfXqew+koM25lyTxE8R9KLNuZMk8RPEM5EA6KAB36DXU9z0kW1rW8zPKLNrW8zPL1NWpAQEBAQEBAQEBATIQPFzKFJcgKAd835da67+k2xxabRFG+Pum3FG/8Ag5Zkslx1y4HMfwwYabueYoO4r31H3nqaRPEc+/t6ekTxHPtJc2bEBAQEBAQEBAQEBAQEBApuA3A4rj/xFoptbFxkbJyF6FatCpDr/MtPQftuaXvWkc2niGt7xSObTw5DiHH+I5fS3IGLWf8ALxP8Qj2a1uo/aQcvUsdfw8ygZeo0r+Hlg5wyrKxitnO+OWUulwDuQpBCrZreiR13OMdTiaT3R5co6nE0nujyzJVWtNp5lVWtNp5kmGCYCAgICAgICAgICAgICBo+Mpu+kZaM2BzA3eTvze/6x/ZvW9em5cdO+L7/ACW3Tvi+/wAk7cJyKrKUfGZWq5QENeuTlHQAa7faWy2ZkCKfEvi3iScQuwanoqWsLajFC7WVv27nprqD9dTjnzRhr3W9OWbNGKvdb019vGuKBxanEVJB35b1KKW9k6dQPrIVep0meJif+0KvUqTPEx/d23hPx5TlP+FvHkZYUFq3/I3uaX/WP95Y1vF45rPhYVvFo5ifDsZs2WhkJzmvnXnADldjnCk6DFe+tjvAuwEBAQEBAQEChgRF4i8ScQbiOVRi5i1VU8iAGoE+YyhiOvcfX6yPsbNcMR3faPn2a4Yju+2Rb4/yXxRitUas5vkNqDmoFY75CnsGPYKexMTtY/j74nmGZ2ccU74nw0vD8FKUFaD6kn87MepZj6kmUOfYtmtzPr+FDn2LZp558MmR3AmQgJgICAgICAgICAgICAgICAmYmYnlmJmJ5XfDHHTw29ha/wD0Vz7YBemPc3+Z0/Qx7+xO5faW18le2fcL3S2fkr2z7hL4ca5gRrW9+mvf7SenIn+KXHMK01Ni3rZm1WBQKAXLVE/1amYDRHr36ETnlrS1JiznlrW1Z7mHPL2iInxLzNvE+GNnYKXLy2L26hh0dT6MrdwZ1w7F8U/0uuHYvinwpipk1ALVxTKAB2AXVhvf+pe30k6OqT91TY6nP3DxRY+JeeJrY9l67a0u3+NUer1lew6b5dDoZ219/wCTJ2z9+nbBv/Jk7Z+/SZ+D8SryaK8mhuauxQ6n10fcehlmsmbAQEBAQEBAQIv+JPDfIyqc6vol5/D3g/l8wL/Rf6Ena/XpIm5hjJjn+YRdvDGTHP8AMemonnfMeHnvMeCYYICAgICAgICAgICAgICAgICAgIFu+oOrI3ZgVP2I1OmG80vFv4dMV+y8Wj6UxOP5i8PXhPlOpCig5XmL/g76lF3zb5en03L+25iindEr625jindEvOJiJUoStAqgaGgO319zKPJsXvbmZUeTYve3Myvzg4kBM8jUeIGA8kXM64psC5DVa8wVH6+i77/SWXTYpN5mff0sunRTv5n39Jx4RXSlFa4oUUhR5fl/k5NdOXUu10ylsB3og66HXofYwPW4FYCAgICAgaTxjwX8Zh3YvTmddqT6WKQyH+QIEUYmS2/IyENWQn5632G/7l3+ZTroR0lBt6lsdpmPUqDb1bY7TMepZcgIRAQEBAQEBAQEBAQEBAQEBAQEBAQEcBAQEBAoygggjYPQ77ETatpr5hmtprPMLGLnZ1Nb4WLeleKx2raJyKQ3566t9ACdkE9ty5p1GkY+be/4XFOo1inNvazw7h5xn87EyLqrD1J5y6sfd0fYaR69SvE/1Q4V6leJ8x4dLwz4jX0aXiWP5ik8ouw1LH72Vfp37jpLLFtY8nqVli2seT1Le0/E7AYjdlignl5nqsCb9ubUkd0fy790Om4TxWrKrF+NatlZ2AyHY2Dog+xmWWbAQEBAQNF4q8N4+ZXrJHKU2y2qeW2ogfmV/Qa9D0jjk45RHwXLawWfOLK0sauu0DlNqKSOcr6HY/eUG/hx47f0+/uFDvYceO39Pv7hspAQSAgICAgICAgICAgICAgICAgICAgICAgICAgICZ8x6PMelJt3259tu+3PtvfhXl+XdlYJAALDLqA0Nq/y2AD6MB/M9Hq5fkxRL0Wtk+TFEpKEkJCsBAQEDi/inxhasQ4gVmtyg1FYXQG9cxLsey6BmLWisd0sWtFY7p9OEwKSlSIQAVVVIXouwOuvpPM7F+/JMx6eaz3i+SZj0yJwcSAgICAgICAgICAgICAgICAgICAgICAgICAgICAmRZR7acirMxuQ2VB15bd+W6ONFSR1HboZYaW3GGJrf0sNLbjFExf0kLwz44py7Pwz1vRkaLeXZoq4HdqrB0cdfofpLul63jurPhdUvW8c1l1c2bEBAQOX8eeFjn1J5VgrvpbzanYbTm0QVcf2kGYtETExLFqxaJiUacMyjYpFi8tiM1VijsLEOjr6es87ua/w34j19PPbeD4cnEevpmSIikBAQEBAQEBAQEBAQEBAQEBAQEBAQEBAQEBAQEBAR6nklh5N7U5GJlJ08rIQN0JPl2fI3b7iWvTL+bVladNv5tEpyEuVwrAQEChECJPHfB/wWd+MQax8shLPZMsDSt9AwBH3+8ibuH5cf7hE3MPyY/3DEnnZ8PPT4JgICAgICAgICAgICAgICAgICAgICAgICAgICAgJmImZ4giOZ4hY4TTk5/mDh1Sla28o3XnVQfueVR1fp7e8tsHTo4ibytsHTo8TeXUYPwv59NxDNst9fLo/pU7B3/3H+ZZ48VMf4wsseKmP8YSIo10/adHR6gICAga/j3CK8vHsxb12lilT7g+jD2IPWBDXDvMQ2YmRvzsdvKfY1zLs+XaPcMoBlFv4Oy/dX1Kj3sHZbuj1LOlcryAgICAgICAgICAgICAgICAgICAgICAgICAgIGLTiPnXnh2M5VtA3WBSUqpP5lLejsOwlvoas899/wCy20Naee+39kycI4XVjUpj0IErQBQB/wAn3J95brZmwEBAQEBAGByHizwOuXauTTkNj3gcpZAGSxR+UWIe+vf6zS9K3jizS9K3jizg/EGDk8OKNm8llDv5fnUgqKyewtQ70D1+bcr8/TqzWZx+0DN06sxM4/b2JSzExPEqaYmPEqzDBAQEBAQEBAQEBAQEBAQEBAQEBAQEBAQEC3jcPtzMlMGmzywUN1tg6ulQPKFQejMT0J9jLbp+tW0d9lroa9bR32Sv4d4BRhVCnGrCjuxPWx2/vdj1Y/eXC3bSAgICAgICAgIGJxXh1eRTZj3pzV2KUYH1B/8AMCHLMdsS5sDIcc6da2bp5tB/I49yPyn6iU29q27u+kePtTb2rPd30hflXPMKySYCAgICAgICAgICAgICAgICAgICAgICZCIjmeIPc8Q3/wAIcUv+LzmXXm3eRWfXyqQBsH2LbP7T1GHH8eOKPT4cfx44qkidXUgICAgICAgICAga/jPBKMus1ZVCWp7OOo+qnuD9oEUcd4V/6dlJiKzNRcrPS1hJKMp64/N69Oo2dyt39WLR8lfat3tWLROSvslHHlSkyQTAQEBAQEBMhMBATJwTAQEBAQEBAQEBMhB5U4Jwu/iJtTGZaqUJpa99ljZr5hSg767cxPeXWpoRSItZdaujWnFrJV8O8HTDxqsSo7WtQuz3Y+rH6k7Mslk2cyEBAQEBAQEBAQEBA5/xr4cGdjeUCFtQi2lz2S0didd1PYiYmInxLExE+JR3xDw9xHFVbbq6bqh/iNQWFiL/AH8h7gDvqV+Xp+OYma88oGXp+OYma88raMCAVOweoI7ESlvSaTxKltSazMSrNGpMhMBAQEDzwDgmRxFr3xslaUps8j50DrY3Ltm9xokD9pf4NPH8cd0L3BqY/jjuhtrPAXEK1+TJx7j/APIrId/deh/ibW0MNm1tDDZpM6rLxlJzMCwa182P/WrO/Xa9V/eRcnTP+EouTpn/AAlj4PGaLjqu0Fu3KdrZv25ToyFk08uP68IeTUy4/rwz5GRiYCAmQmAgIFo5Kc/lFxzlefl/Vyg6Lfbc6xhvNe6I8OsYbzXuiPC7OcxMe3OazHth5/E6qdC19FugUAs5+ygEzvi1cmT8XfFq5Mn4t3wPwLdmVvkZN12KW2lKJ8riv++1G2CxP8CX2HWpjrxwvMOtTHXjhI/AOEJiY9eLVvlrXl235mPdnb6kkn95I4SGxgICAgICAgICAgICAgIFCIEVeMvB7Ylr8QwVJoY82RQg2VPrfSv+7L95G2deuav7RtnXrlr+2pxslLFD1uGU+qnYnnsmK+KeLKDJiviniy7ObmQEBA1+dxiustXstYF5+RFZmPsOgk3X1Ml5i30ma+pkvxb6SX8LuEtjcNpWxStlm8iwHfN5lh5jsHsdanoXoPTrIFNQNPxTwviZJ5sjFrduo5iun6/6h1j9Sf8Abj+N/Dq1N2cNy23sf0co81RUeivrmU6/+5wya2LJHFoccmvjyeLQ5SnO1YcfIram9e9dg0SP7kPZ1+olPsaN8c818x/tT7Gjek818wuZefVUA1tqID0HMwGz9JGx4Mt/Vf8AxHpr5b+o/wDGOeLKw/6eu3IPtjoW7d9noB/MlU6dkt78JNOnZbe/CrcZpU8tr+U3blvBrcH2IYTS+hmr5aX0M1WeDIk1mPaLasxPlZzMpakNj9h7dWJ7BQB3JPSb4cU5LxWG+HHOS8Vh1XgrwKhoe/idC2XZOmKWDYpq18tK76gjqTr1M9NjpGOsVr9PSY6RjrFa/S9nfDGnoMTKvx12NqhDryj0TnG19e0xfHS082ryXx0tPNo5dB4d8JYuEP8Ap6Rznq1j/Pc7erM5/wDE6evEN48eIb0QKwEBAQEBAQEBAQEBAQEBAQKEQIr8c+GThu+fhqDVZYpvqJ1yMx5fPrPYDZGx29ZG2NeuWPPtH2NeuWPPtrZ5u0ds8POWr2zwQwTPZbjnjj9tppb+P7sbiGUKq2sPXQ6D+5v0qPqToTrr4/lvFfp018Xy3iv0kb4e+G/wmKrWgHJu/rXMfzc79fLB9FUaXX0npoiIjiHpYiIjiHVTLJAQEBA1HiDw3jZqBMuhXA/KeodT/pYdRAwuHeBOH0aNeFXtRoFxzt33vbb9YHQU0qg0ihR7KAB/AgWM/hlN68t9KWA9NWKG/wCRAjLxj4RHDyc3BpY45B8+pCWKaA5bqwT2GjsD339JG2dauavH3/KNs68Zq8ff8vXw54I2ZavE7wRjr1x6z+th/wC4cf8AA+m41teuGvEe/wCTX164a8R7SqJJSVYCAgICAgICAgICAgICAgICAgICBj52Gl1b02qGR1KMp7FT0IgR9kfC9kUrh8StQaPKt6paoPoObQbU4318d/dYcb6+O/usMFvBPEWIr58dAT1uUsdINdqyOrH76keOn4otz/pHjQxRbn/TeY3wsw1AYvebe7W+YQ7t7lfy6HoNSZ2xx28eEztjjt48LVHwzQZdWRdl2XV1N5i1WKgXzB+ViVA3o9esxTHSn4xwxTHSn4xwkATduQEBAQEBAQEBAoy77wKKoHQDQ7dO0D1AQEBAQEBAQEBAQEBAQEBAQEBAQEBAoZgkmRWAgICAgICAgICAgICAgICAgICAgICAgIC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s://encrypted-tbn0.gstatic.com/images?q=tbn:ANd9GcSXXqd3TTADEmcSVLaO_eLh6lozmo6r_61lhvYdICdIt3OisiAk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4" y="4221087"/>
            <a:ext cx="3214645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0/OPEC-building-01.jpg/800px-OPEC-building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8" y="3356993"/>
            <a:ext cx="33832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formální 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i="1" dirty="0"/>
              <a:t>povstalci proti </a:t>
            </a:r>
            <a:r>
              <a:rPr lang="cs-CZ" b="1" i="1" dirty="0" smtClean="0"/>
              <a:t>vládní moci</a:t>
            </a:r>
            <a:endParaRPr lang="cs-CZ" dirty="0"/>
          </a:p>
          <a:p>
            <a:r>
              <a:rPr lang="cs-CZ" b="1" i="1" dirty="0" smtClean="0"/>
              <a:t>Národně osvobozenecká hnutí </a:t>
            </a:r>
            <a:endParaRPr lang="cs-CZ" dirty="0"/>
          </a:p>
          <a:p>
            <a:r>
              <a:rPr lang="cs-CZ" b="1" i="1" dirty="0" smtClean="0"/>
              <a:t>Mezinárodní výbor </a:t>
            </a:r>
            <a:r>
              <a:rPr lang="cs-CZ" b="1" i="1" dirty="0"/>
              <a:t>Červeného kříže</a:t>
            </a:r>
            <a:endParaRPr lang="cs-CZ" dirty="0"/>
          </a:p>
          <a:p>
            <a:r>
              <a:rPr lang="cs-CZ" b="1" i="1" dirty="0" smtClean="0"/>
              <a:t>jednotlivci</a:t>
            </a:r>
            <a:endParaRPr lang="cs-CZ" dirty="0"/>
          </a:p>
        </p:txBody>
      </p:sp>
      <p:pic>
        <p:nvPicPr>
          <p:cNvPr id="2050" name="Picture 2" descr="http://img.ct24.cz/cache/616x411/article/58/5764/576370.jpg?14031955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600388" cy="17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 neformálně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…</a:t>
            </a:r>
            <a:r>
              <a:rPr lang="cs-CZ" dirty="0" smtClean="0"/>
              <a:t>nadnárodní korporace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Celkem subjektů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Státy – cca 200</a:t>
            </a:r>
          </a:p>
          <a:p>
            <a:r>
              <a:rPr lang="cs-CZ" dirty="0" smtClean="0"/>
              <a:t>Organizace – cca 500</a:t>
            </a:r>
          </a:p>
          <a:p>
            <a:endParaRPr lang="cs-CZ" dirty="0"/>
          </a:p>
          <a:p>
            <a:r>
              <a:rPr lang="cs-CZ" b="1" i="1" dirty="0" smtClean="0"/>
              <a:t>Definice: </a:t>
            </a:r>
            <a:r>
              <a:rPr lang="cs-CZ" b="1" i="1" dirty="0"/>
              <a:t>Stát je institucionalizovaná forma společenského života na určitém území, která působí na společenské vztahy prostřednictvím všeobecně závazných pravidel chování, za kterými stojí jeho mocenská autorita. 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5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Označení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 odlišení/ identifikaci </a:t>
            </a:r>
            <a:r>
              <a:rPr lang="cs-CZ" dirty="0" smtClean="0"/>
              <a:t>států slouží řada </a:t>
            </a:r>
            <a:r>
              <a:rPr lang="cs-CZ" dirty="0"/>
              <a:t>symbolů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hlava </a:t>
            </a:r>
            <a:r>
              <a:rPr lang="cs-CZ" dirty="0"/>
              <a:t>státu </a:t>
            </a:r>
          </a:p>
          <a:p>
            <a:pPr lvl="1"/>
            <a:r>
              <a:rPr lang="cs-CZ" dirty="0"/>
              <a:t>název státu </a:t>
            </a:r>
          </a:p>
          <a:p>
            <a:pPr lvl="1"/>
            <a:r>
              <a:rPr lang="cs-CZ" dirty="0"/>
              <a:t>vlajka </a:t>
            </a:r>
          </a:p>
          <a:p>
            <a:pPr lvl="1"/>
            <a:r>
              <a:rPr lang="cs-CZ" dirty="0"/>
              <a:t>znak </a:t>
            </a:r>
          </a:p>
          <a:p>
            <a:pPr lvl="1"/>
            <a:r>
              <a:rPr lang="cs-CZ" dirty="0"/>
              <a:t>hymna 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0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musí mít…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</a:t>
            </a:r>
          </a:p>
        </p:txBody>
      </p:sp>
      <p:pic>
        <p:nvPicPr>
          <p:cNvPr id="3074" name="Picture 2" descr="http://www.climatetechwiki.org/sites/climatetechwiki.org/files/images/teaser/grazing-land-overlooking-the-oyce-and-costa-hill-236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1867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musí mít…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  <a:p>
            <a:endParaRPr lang="cs-CZ" dirty="0"/>
          </a:p>
        </p:txBody>
      </p:sp>
      <p:pic>
        <p:nvPicPr>
          <p:cNvPr id="7170" name="Picture 2" descr="http://i.idnes.cz/08/073/cl6/PJE248df9_pro88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345</TotalTime>
  <Words>305</Words>
  <Application>Microsoft Office PowerPoint</Application>
  <PresentationFormat>Předvádění na obrazovce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Došky</vt:lpstr>
      <vt:lpstr>Geopolitika </vt:lpstr>
      <vt:lpstr>Subjekty mezinárodního práva</vt:lpstr>
      <vt:lpstr>Hlavní subjekty mezinárodního práva</vt:lpstr>
      <vt:lpstr>Další formální subjekty mezinárodního práva</vt:lpstr>
      <vt:lpstr>Pouze neformálně …</vt:lpstr>
      <vt:lpstr>Celkem subjektů</vt:lpstr>
      <vt:lpstr>Označení státu</vt:lpstr>
      <vt:lpstr>Stát musí mít…</vt:lpstr>
      <vt:lpstr>Stát musí mít…</vt:lpstr>
      <vt:lpstr>Stát musí mít…</vt:lpstr>
      <vt:lpstr>Státní moc</vt:lpstr>
      <vt:lpstr>Prezentace aplikace PowerPoint</vt:lpstr>
      <vt:lpstr>Prezentace aplikace PowerPoint</vt:lpstr>
      <vt:lpstr>Stát musí mít…</vt:lpstr>
      <vt:lpstr>Počet nezávislých států?</vt:lpstr>
      <vt:lpstr>Státy, které uznává jen část mezinárodního společenství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ASUS</cp:lastModifiedBy>
  <cp:revision>26</cp:revision>
  <dcterms:created xsi:type="dcterms:W3CDTF">2014-10-01T07:49:46Z</dcterms:created>
  <dcterms:modified xsi:type="dcterms:W3CDTF">2015-01-28T15:31:02Z</dcterms:modified>
</cp:coreProperties>
</file>