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43FA3A-976E-40CE-953F-B9A04D643D57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ED6BF3-14C3-4CD7-B1E7-12EB3B2065F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Geopolitika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Státy a závislá </a:t>
            </a:r>
            <a:r>
              <a:rPr lang="cs-CZ" smtClean="0"/>
              <a:t>území </a:t>
            </a:r>
            <a:r>
              <a:rPr lang="cs-CZ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79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Mezinárodní od </a:t>
            </a:r>
            <a:r>
              <a:rPr lang="cs-CZ" dirty="0"/>
              <a:t>roku 1961</a:t>
            </a:r>
          </a:p>
          <a:p>
            <a:r>
              <a:rPr lang="it-IT" dirty="0"/>
              <a:t>tento statut se </a:t>
            </a:r>
            <a:r>
              <a:rPr lang="it-IT" dirty="0" smtClean="0"/>
              <a:t>týká</a:t>
            </a:r>
            <a:r>
              <a:rPr lang="cs-CZ" dirty="0" smtClean="0"/>
              <a:t> </a:t>
            </a:r>
            <a:r>
              <a:rPr lang="it-IT" dirty="0" smtClean="0"/>
              <a:t>i ostrovů</a:t>
            </a:r>
            <a:r>
              <a:rPr lang="cs-CZ" dirty="0" smtClean="0"/>
              <a:t> </a:t>
            </a:r>
            <a:r>
              <a:rPr lang="it-IT" dirty="0" smtClean="0"/>
              <a:t>jižně</a:t>
            </a:r>
            <a:r>
              <a:rPr lang="cs-CZ" dirty="0" smtClean="0"/>
              <a:t> </a:t>
            </a:r>
            <a:r>
              <a:rPr lang="it-IT" dirty="0" smtClean="0"/>
              <a:t>od </a:t>
            </a:r>
            <a:r>
              <a:rPr lang="it-IT" dirty="0"/>
              <a:t>60</a:t>
            </a:r>
            <a:r>
              <a:rPr lang="it-IT" dirty="0" smtClean="0"/>
              <a:t>°</a:t>
            </a:r>
            <a:r>
              <a:rPr lang="cs-CZ" dirty="0" smtClean="0"/>
              <a:t> </a:t>
            </a:r>
            <a:r>
              <a:rPr lang="it-IT" dirty="0" smtClean="0"/>
              <a:t>j</a:t>
            </a:r>
            <a:r>
              <a:rPr lang="it-IT" dirty="0"/>
              <a:t>. š. </a:t>
            </a:r>
          </a:p>
          <a:p>
            <a:r>
              <a:rPr lang="cs-CZ" dirty="0" smtClean="0"/>
              <a:t>Úplná svoboda </a:t>
            </a:r>
            <a:r>
              <a:rPr lang="cs-CZ" dirty="0"/>
              <a:t>vědeckého výzkumu, </a:t>
            </a:r>
            <a:r>
              <a:rPr lang="cs-CZ" dirty="0" smtClean="0"/>
              <a:t>omezení hospodářského využití a </a:t>
            </a:r>
            <a:r>
              <a:rPr lang="cs-CZ" dirty="0"/>
              <a:t>úplný zákaz vojenského využití</a:t>
            </a:r>
          </a:p>
          <a:p>
            <a:r>
              <a:rPr lang="cs-CZ" dirty="0" smtClean="0"/>
              <a:t>Tradiční územní nároky </a:t>
            </a:r>
            <a:r>
              <a:rPr lang="cs-CZ" dirty="0"/>
              <a:t>jsou po dobu platnosti smlouvy </a:t>
            </a:r>
            <a:r>
              <a:rPr lang="cs-CZ" dirty="0" smtClean="0"/>
              <a:t>neplatné a nové nesmějí být </a:t>
            </a:r>
            <a:r>
              <a:rPr lang="cs-CZ" dirty="0"/>
              <a:t>vznášeny</a:t>
            </a:r>
          </a:p>
          <a:p>
            <a:endParaRPr lang="cs-CZ" dirty="0"/>
          </a:p>
        </p:txBody>
      </p:sp>
      <p:pic>
        <p:nvPicPr>
          <p:cNvPr id="7170" name="Picture 2" descr="http://upload.wikimedia.org/wikipedia/commons/thumb/e/e0/Antarctica_6400px_from_Blue_Marble.jpg/220px-Antarctica_6400px_from_Blue_Mar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90513"/>
            <a:ext cx="49434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livingstone.cz/gallery/0/0/78/big/antarktida_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8" y="278083"/>
            <a:ext cx="8424936" cy="6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geology.cz/aplikace/fotoarchiv/sobr.php?r=700&amp;id=18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95692" cy="62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závislá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Velké rozdíly </a:t>
            </a:r>
            <a:r>
              <a:rPr lang="cs-CZ" dirty="0"/>
              <a:t>v počtu obyvatel i rozloze</a:t>
            </a:r>
          </a:p>
          <a:p>
            <a:r>
              <a:rPr lang="cs-CZ" dirty="0"/>
              <a:t>S výjimkou </a:t>
            </a:r>
            <a:r>
              <a:rPr lang="cs-CZ" dirty="0" smtClean="0"/>
              <a:t>Francouzské Guyany </a:t>
            </a:r>
            <a:r>
              <a:rPr lang="cs-CZ" dirty="0"/>
              <a:t>ostrovy</a:t>
            </a:r>
          </a:p>
          <a:p>
            <a:r>
              <a:rPr lang="pl-PL" dirty="0"/>
              <a:t>Dohromady pouze 7 </a:t>
            </a:r>
            <a:r>
              <a:rPr lang="pl-PL" dirty="0" smtClean="0"/>
              <a:t>milionů obyvatel </a:t>
            </a:r>
            <a:r>
              <a:rPr lang="pl-PL" dirty="0"/>
              <a:t>(z toho 3,6 mil. na Portoriku)</a:t>
            </a:r>
          </a:p>
          <a:p>
            <a:r>
              <a:rPr lang="cs-CZ" dirty="0"/>
              <a:t>Přes vžitou představu </a:t>
            </a:r>
            <a:r>
              <a:rPr lang="cs-CZ" dirty="0" smtClean="0"/>
              <a:t>spíš bohatá území bez </a:t>
            </a:r>
            <a:r>
              <a:rPr lang="cs-CZ" dirty="0"/>
              <a:t>snahy osamostatnit se (</a:t>
            </a:r>
            <a:r>
              <a:rPr lang="cs-CZ" dirty="0" smtClean="0"/>
              <a:t>Kajmanské ostrovy</a:t>
            </a:r>
            <a:r>
              <a:rPr lang="cs-CZ" dirty="0"/>
              <a:t>, Bermudy)</a:t>
            </a:r>
          </a:p>
          <a:p>
            <a:endParaRPr lang="cs-CZ" dirty="0"/>
          </a:p>
        </p:txBody>
      </p:sp>
      <p:pic>
        <p:nvPicPr>
          <p:cNvPr id="2050" name="Picture 2" descr="http://upload.wikimedia.org/wikipedia/commons/thumb/0/03/Puerto_Rico_in_its_region.svg/450px-Puerto_Rico_in_its_reg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313313" cy="18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lajky-statu.cz/data/vlajky/vlajka-portoriko-8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51311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1/1b/Spaceports_on_Earth.svg/1280px-Spaceports_on_Eart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2147"/>
            <a:ext cx="8496944" cy="43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commons/thumb/8/89/French_Guiana_(orthographic_projection).svg/290px-French_Guiana_(orthographic_projection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26" y="404664"/>
            <a:ext cx="1470053" cy="14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Hospodářsky se zaměřují na cestovní ruch, finančnictví, jednostranný průmysl, nebo využívají vhodné dopravní polohy. </a:t>
            </a:r>
          </a:p>
          <a:p>
            <a:endParaRPr lang="cs-CZ" dirty="0"/>
          </a:p>
        </p:txBody>
      </p:sp>
      <p:pic>
        <p:nvPicPr>
          <p:cNvPr id="1026" name="Picture 2" descr="http://www.valorebooks.com/campus-life/wp-content/uploads/iStock_000017643613X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00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yden.cz/obrazek/201101/4d27571f0c7c3/kajman-potap-stingray-city-in-grand-cayman-wiki-kfulgham84-4d2759f384e4c_520x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7285"/>
            <a:ext cx="3979019" cy="26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současnosti:</a:t>
            </a:r>
          </a:p>
          <a:p>
            <a:pPr lvl="1"/>
            <a:r>
              <a:rPr lang="cs-CZ" dirty="0"/>
              <a:t>Antarktida</a:t>
            </a:r>
          </a:p>
          <a:p>
            <a:pPr lvl="1"/>
            <a:r>
              <a:rPr lang="cs-CZ" dirty="0" smtClean="0"/>
              <a:t>Mezinárodní vody</a:t>
            </a:r>
            <a:r>
              <a:rPr lang="cs-CZ" dirty="0"/>
              <a:t>, s omezeními i </a:t>
            </a:r>
            <a:r>
              <a:rPr lang="cs-CZ" dirty="0" smtClean="0"/>
              <a:t>přilehlé zóny </a:t>
            </a:r>
            <a:r>
              <a:rPr lang="cs-CZ" dirty="0"/>
              <a:t>a </a:t>
            </a:r>
            <a:r>
              <a:rPr lang="cs-CZ" dirty="0" smtClean="0"/>
              <a:t>výlučné ekonomické zóny</a:t>
            </a:r>
            <a:endParaRPr lang="cs-CZ" dirty="0"/>
          </a:p>
          <a:p>
            <a:pPr lvl="1"/>
            <a:r>
              <a:rPr lang="cs-CZ" dirty="0"/>
              <a:t>Kosmický prostor</a:t>
            </a:r>
          </a:p>
          <a:p>
            <a:endParaRPr lang="cs-CZ" dirty="0"/>
          </a:p>
          <a:p>
            <a:r>
              <a:rPr lang="cs-CZ" dirty="0"/>
              <a:t>Historicky:</a:t>
            </a:r>
          </a:p>
          <a:p>
            <a:pPr lvl="1"/>
            <a:r>
              <a:rPr lang="cs-CZ" dirty="0" err="1" smtClean="0"/>
              <a:t>Tanger</a:t>
            </a:r>
            <a:r>
              <a:rPr lang="cs-CZ" dirty="0" smtClean="0"/>
              <a:t> (Maroko)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7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Pojem </a:t>
            </a:r>
            <a:r>
              <a:rPr lang="cs-CZ" dirty="0"/>
              <a:t>se vztahuje na všechny </a:t>
            </a:r>
            <a:r>
              <a:rPr lang="cs-CZ" dirty="0" smtClean="0"/>
              <a:t>vodní plochy </a:t>
            </a:r>
            <a:r>
              <a:rPr lang="cs-CZ" dirty="0"/>
              <a:t>i zásoby vody </a:t>
            </a:r>
            <a:r>
              <a:rPr lang="cs-CZ" dirty="0" smtClean="0"/>
              <a:t>vně hranic </a:t>
            </a:r>
            <a:r>
              <a:rPr lang="cs-CZ" dirty="0"/>
              <a:t>kteréhokoliv státu</a:t>
            </a:r>
          </a:p>
          <a:p>
            <a:r>
              <a:rPr lang="cs-CZ" dirty="0"/>
              <a:t>V užším </a:t>
            </a:r>
            <a:r>
              <a:rPr lang="cs-CZ" dirty="0" smtClean="0"/>
              <a:t>pojetí jde </a:t>
            </a:r>
            <a:r>
              <a:rPr lang="cs-CZ" dirty="0"/>
              <a:t>jen o část oceánu (v </a:t>
            </a:r>
            <a:r>
              <a:rPr lang="cs-CZ" dirty="0" smtClean="0"/>
              <a:t>angličtině se </a:t>
            </a:r>
            <a:r>
              <a:rPr lang="cs-CZ" dirty="0"/>
              <a:t>termíny liší: pro tento případ se </a:t>
            </a:r>
            <a:r>
              <a:rPr lang="cs-CZ" dirty="0" smtClean="0"/>
              <a:t>používá označení </a:t>
            </a:r>
            <a:r>
              <a:rPr lang="cs-CZ" b="1" i="1" dirty="0" err="1" smtClean="0"/>
              <a:t>High</a:t>
            </a:r>
            <a:r>
              <a:rPr lang="cs-CZ" b="1" i="1" dirty="0" smtClean="0"/>
              <a:t> </a:t>
            </a:r>
            <a:r>
              <a:rPr lang="cs-CZ" b="1" i="1" dirty="0" err="1" smtClean="0"/>
              <a:t>Seas</a:t>
            </a:r>
            <a:r>
              <a:rPr lang="cs-CZ" b="1" i="1" dirty="0" smtClean="0"/>
              <a:t> </a:t>
            </a:r>
            <a:r>
              <a:rPr lang="cs-CZ" dirty="0" smtClean="0"/>
              <a:t>nebo </a:t>
            </a:r>
            <a:r>
              <a:rPr lang="cs-CZ" b="1" i="1" dirty="0"/>
              <a:t>Mare </a:t>
            </a:r>
            <a:r>
              <a:rPr lang="cs-CZ" b="1" i="1" dirty="0" err="1"/>
              <a:t>liberum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http://upload.wikimedia.org/wikipedia/commons/thumb/d/d2/Zonmar-cs.svg/493px-Zonmar-c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0407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Lodě na volném moři podléhají jurisdikci státu, ve kterém jsou registrovány (pod jehož vlajkou plují)</a:t>
            </a:r>
          </a:p>
          <a:p>
            <a:r>
              <a:rPr lang="cs-CZ" dirty="0"/>
              <a:t>V případech potírání pirátství nebo obchodu s otroky může na volném moři zasáhnout kterýkoliv stát (např. akce několika států namířená proti pirátům v Adenském zálivu je právně zcela legitimní) </a:t>
            </a:r>
          </a:p>
          <a:p>
            <a:endParaRPr lang="cs-CZ" dirty="0"/>
          </a:p>
        </p:txBody>
      </p:sp>
      <p:pic>
        <p:nvPicPr>
          <p:cNvPr id="6" name="Picture 2" descr="http://upload.wikimedia.org/wikipedia/commons/thumb/d/d2/Zonmar-cs.svg/493px-Zonmar-c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0407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jde o řeky, </a:t>
            </a:r>
            <a:r>
              <a:rPr lang="cs-CZ" dirty="0" smtClean="0"/>
              <a:t>které protékají více </a:t>
            </a:r>
            <a:r>
              <a:rPr lang="cs-CZ" dirty="0"/>
              <a:t>státy a na </a:t>
            </a:r>
            <a:r>
              <a:rPr lang="cs-CZ" dirty="0" smtClean="0"/>
              <a:t>základě mezinárodní dohody </a:t>
            </a:r>
            <a:r>
              <a:rPr lang="cs-CZ" dirty="0"/>
              <a:t>byly „zmezinárodněny“, tj. jsou </a:t>
            </a:r>
            <a:r>
              <a:rPr lang="cs-CZ" dirty="0" smtClean="0"/>
              <a:t>přístupné pro obchodní lodě všech </a:t>
            </a:r>
            <a:r>
              <a:rPr lang="cs-CZ" dirty="0"/>
              <a:t>států/ všech států, přes </a:t>
            </a:r>
            <a:r>
              <a:rPr lang="cs-CZ" dirty="0" smtClean="0"/>
              <a:t>které protékají</a:t>
            </a:r>
            <a:endParaRPr lang="cs-CZ" dirty="0"/>
          </a:p>
          <a:p>
            <a:r>
              <a:rPr lang="cs-CZ" dirty="0" smtClean="0"/>
              <a:t>Nejdůležitější jsou </a:t>
            </a:r>
          </a:p>
          <a:p>
            <a:pPr lvl="1"/>
            <a:r>
              <a:rPr lang="cs-CZ" dirty="0" smtClean="0"/>
              <a:t>Dunaj</a:t>
            </a:r>
            <a:r>
              <a:rPr lang="cs-CZ" dirty="0"/>
              <a:t>, Kongo, Niger,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Odra</a:t>
            </a:r>
            <a:r>
              <a:rPr lang="cs-CZ" dirty="0"/>
              <a:t>, Rýn a Senegal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0247"/>
            <a:ext cx="4456112" cy="276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upload.wikimedia.org/wikipedia/commons/7/7c/Niger_river_mapf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725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286</Words>
  <Application>Microsoft Office PowerPoint</Application>
  <PresentationFormat>Předvádění na obrazovce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Došky</vt:lpstr>
      <vt:lpstr>Geopolitika 3</vt:lpstr>
      <vt:lpstr>Současná závislá území</vt:lpstr>
      <vt:lpstr>Prezentace aplikace PowerPoint</vt:lpstr>
      <vt:lpstr>Prezentace aplikace PowerPoint</vt:lpstr>
      <vt:lpstr>Mezinárodní území</vt:lpstr>
      <vt:lpstr>Mezinárodní vody</vt:lpstr>
      <vt:lpstr>Mezinárodní vody</vt:lpstr>
      <vt:lpstr>Mezinárodní řeky</vt:lpstr>
      <vt:lpstr>Prezentace aplikace PowerPoint</vt:lpstr>
      <vt:lpstr>Antarktida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 3</dc:title>
  <dc:creator>ASUS</dc:creator>
  <cp:lastModifiedBy>ASUS</cp:lastModifiedBy>
  <cp:revision>2</cp:revision>
  <dcterms:created xsi:type="dcterms:W3CDTF">2015-01-28T15:28:40Z</dcterms:created>
  <dcterms:modified xsi:type="dcterms:W3CDTF">2015-01-28T15:33:47Z</dcterms:modified>
</cp:coreProperties>
</file>