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73" r:id="rId13"/>
    <p:sldId id="274" r:id="rId14"/>
    <p:sldId id="275" r:id="rId15"/>
    <p:sldId id="276" r:id="rId16"/>
    <p:sldId id="278" r:id="rId17"/>
    <p:sldId id="279" r:id="rId18"/>
    <p:sldId id="285" r:id="rId19"/>
    <p:sldId id="286" r:id="rId20"/>
    <p:sldId id="289" r:id="rId21"/>
    <p:sldId id="287" r:id="rId22"/>
    <p:sldId id="28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0F1E0A-F935-428D-A80F-35CE355656E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70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E21B06-33C5-4ABE-B6DC-57A82C253F24}" type="datetimeFigureOut">
              <a:rPr lang="cs-CZ" smtClean="0"/>
              <a:t>28.1.2015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61DB508-8FC0-40D5-B3DD-B3BF6214BAF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upload.wikimedia.org/wikipedia/commons/b/b7/Flag_of_Europe.sv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0/0f/LocationAfrica.pn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8/82/LocationAmericas.pn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b/bc/OEA.svg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upload.wikimedia.org/wikipedia/commons/1/16/Cafta_countries.pn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upload.wikimedia.org/wikipedia/commons/9/9c/Mercosul.svg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f/f0/Emblem_of_the_Bolivarian_Alliance_for_the_Americas.png" TargetMode="External"/><Relationship Id="rId2" Type="http://schemas.openxmlformats.org/officeDocument/2006/relationships/hyperlink" Target="http://cs.wikipedia.org/wiki/Antigua_a_Barbud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upload.wikimedia.org/wikipedia/commons/2/22/LocationAsia.pn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upload.wikimedia.org/wikipedia/commons/8/8e/Oceania_(orthographic_projection)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dericbownds.net/uploaded_images/cooperation_pic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elysvet.cz/images.php?fotka=osn_1&amp;dd=177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elysvet.cz/images.php?fotka=nato_1&amp;dd=179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e/e9/LocationEurope.p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Geopolitika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Mezinárodní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04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Datum vzniku:1993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Evropské společenství uhlí a oceli (ESUO, 1951) Evropské hospodářské společenství (EHS, 1958)  Evropské společenství pro atomovou energii (Euratom, 1958)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Počet členů: </a:t>
            </a:r>
            <a:r>
              <a:rPr lang="cs-CZ" sz="2400" dirty="0" smtClean="0"/>
              <a:t>28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Sídlo: Brusel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Orgány:</a:t>
            </a:r>
          </a:p>
          <a:p>
            <a:pPr lvl="4">
              <a:lnSpc>
                <a:spcPct val="80000"/>
              </a:lnSpc>
            </a:pPr>
            <a:r>
              <a:rPr lang="cs-CZ" sz="1600" dirty="0"/>
              <a:t>Evropská Rada</a:t>
            </a:r>
          </a:p>
          <a:p>
            <a:pPr lvl="4">
              <a:lnSpc>
                <a:spcPct val="80000"/>
              </a:lnSpc>
            </a:pPr>
            <a:r>
              <a:rPr lang="cs-CZ" sz="1600" dirty="0"/>
              <a:t>Rada ministrů</a:t>
            </a:r>
          </a:p>
          <a:p>
            <a:pPr lvl="4">
              <a:lnSpc>
                <a:spcPct val="80000"/>
              </a:lnSpc>
            </a:pPr>
            <a:r>
              <a:rPr lang="cs-CZ" sz="1600" dirty="0"/>
              <a:t>Evropská komise</a:t>
            </a:r>
          </a:p>
          <a:p>
            <a:pPr lvl="4">
              <a:lnSpc>
                <a:spcPct val="80000"/>
              </a:lnSpc>
            </a:pPr>
            <a:r>
              <a:rPr lang="cs-CZ" sz="1600" dirty="0"/>
              <a:t>Evropský parlament</a:t>
            </a:r>
          </a:p>
          <a:p>
            <a:pPr lvl="4">
              <a:lnSpc>
                <a:spcPct val="80000"/>
              </a:lnSpc>
            </a:pPr>
            <a:r>
              <a:rPr lang="cs-CZ" sz="1600" dirty="0"/>
              <a:t>Evropský soudní dvůr</a:t>
            </a:r>
          </a:p>
          <a:p>
            <a:pPr lvl="4">
              <a:lnSpc>
                <a:spcPct val="80000"/>
              </a:lnSpc>
              <a:buFont typeface="Wingdings" pitchFamily="2" charset="2"/>
              <a:buNone/>
            </a:pPr>
            <a:endParaRPr lang="cs-CZ" sz="1600" dirty="0"/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/>
          </a:p>
        </p:txBody>
      </p:sp>
      <p:pic>
        <p:nvPicPr>
          <p:cNvPr id="16389" name="Picture 5" descr="Soubor:Flag of Europe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263" y="3716338"/>
            <a:ext cx="3155950" cy="21034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60317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" name="Group 850"/>
          <p:cNvGraphicFramePr>
            <a:graphicFrameLocks noGrp="1"/>
          </p:cNvGraphicFramePr>
          <p:nvPr>
            <p:ph/>
          </p:nvPr>
        </p:nvGraphicFramePr>
        <p:xfrm>
          <a:off x="457200" y="381000"/>
          <a:ext cx="8229600" cy="5726431"/>
        </p:xfrm>
        <a:graphic>
          <a:graphicData uri="http://schemas.openxmlformats.org/drawingml/2006/table">
            <a:tbl>
              <a:tblPr/>
              <a:tblGrid>
                <a:gridCol w="962025"/>
                <a:gridCol w="958850"/>
                <a:gridCol w="1165225"/>
                <a:gridCol w="835025"/>
                <a:gridCol w="841375"/>
                <a:gridCol w="596900"/>
                <a:gridCol w="636588"/>
                <a:gridCol w="638175"/>
                <a:gridCol w="638175"/>
                <a:gridCol w="479425"/>
                <a:gridCol w="477837"/>
              </a:tblGrid>
              <a:tr h="19415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zakládající členové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1973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0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1981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Ř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1986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Š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1995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Š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2004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Č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cs-CZ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210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 smtClean="0"/>
              <a:t>ESVO (Evropské sdružení volného obchodu</a:t>
            </a:r>
            <a:r>
              <a:rPr lang="cs-CZ" sz="2800" dirty="0" smtClean="0"/>
              <a:t>)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RADA </a:t>
            </a:r>
            <a:r>
              <a:rPr lang="cs-CZ" sz="2800" dirty="0" smtClean="0"/>
              <a:t>EVROPY</a:t>
            </a:r>
            <a:endParaRPr lang="cs-CZ" sz="2800" dirty="0" smtClean="0"/>
          </a:p>
          <a:p>
            <a:pPr>
              <a:lnSpc>
                <a:spcPct val="80000"/>
              </a:lnSpc>
            </a:pPr>
            <a:r>
              <a:rPr lang="cs-CZ" sz="2800" dirty="0" smtClean="0"/>
              <a:t>OECD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VISEGRADSKA </a:t>
            </a:r>
            <a:r>
              <a:rPr lang="cs-CZ" sz="2800" dirty="0" smtClean="0"/>
              <a:t>SKUPINA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sz="2800" dirty="0"/>
              <a:t>OBSE (Organizace bezpečnosti a spolupráce v Evropě</a:t>
            </a:r>
            <a:r>
              <a:rPr lang="cs-CZ" sz="2800" dirty="0" smtClean="0"/>
              <a:t>)</a:t>
            </a:r>
            <a:endParaRPr lang="cs-CZ" dirty="0"/>
          </a:p>
          <a:p>
            <a:pPr>
              <a:lnSpc>
                <a:spcPct val="80000"/>
              </a:lnSpc>
            </a:pPr>
            <a:r>
              <a:rPr lang="cs-CZ" dirty="0"/>
              <a:t>CEFTA (Středoevropská zóna volného obchodu)</a:t>
            </a:r>
          </a:p>
          <a:p>
            <a:pPr marL="960120" lvl="3" indent="0">
              <a:lnSpc>
                <a:spcPct val="80000"/>
              </a:lnSpc>
              <a:buNone/>
            </a:pPr>
            <a:endParaRPr lang="cs-CZ" sz="16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 marL="960120" lvl="3" indent="0">
              <a:lnSpc>
                <a:spcPct val="80000"/>
              </a:lnSpc>
              <a:buNone/>
            </a:pP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2079526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Afrika </a:t>
            </a:r>
            <a:endParaRPr lang="cs-CZ" dirty="0"/>
          </a:p>
        </p:txBody>
      </p:sp>
      <p:pic>
        <p:nvPicPr>
          <p:cNvPr id="4" name="Picture 2" descr="Soubor:LocationAfric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16832"/>
            <a:ext cx="7620000" cy="3876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0377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Nejvýznamnější organizace – Africká unie </a:t>
            </a:r>
          </a:p>
          <a:p>
            <a:pPr lvl="1"/>
            <a:r>
              <a:rPr lang="cs-CZ" dirty="0"/>
              <a:t>Vznik 2002 (předchůdce OAJ - 1963)</a:t>
            </a:r>
          </a:p>
          <a:p>
            <a:pPr lvl="1"/>
            <a:r>
              <a:rPr lang="cs-CZ" dirty="0"/>
              <a:t>Všechny státy Afriky kromě Maroka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243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Amerika </a:t>
            </a:r>
            <a:endParaRPr lang="cs-CZ" dirty="0"/>
          </a:p>
        </p:txBody>
      </p:sp>
      <p:pic>
        <p:nvPicPr>
          <p:cNvPr id="4" name="Picture 2" descr="Soubor:LocationAmerica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060848"/>
            <a:ext cx="7620000" cy="3876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381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OAS 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r>
              <a:rPr lang="cs-CZ" b="1" dirty="0" smtClean="0"/>
              <a:t>NAFTA</a:t>
            </a:r>
          </a:p>
          <a:p>
            <a:pPr lvl="1"/>
            <a:r>
              <a:rPr lang="cs-CZ" b="1" dirty="0" smtClean="0"/>
              <a:t>Severoamerická </a:t>
            </a:r>
            <a:r>
              <a:rPr lang="cs-CZ" b="1" dirty="0" smtClean="0"/>
              <a:t>dohoda o volném obchodu</a:t>
            </a:r>
            <a:r>
              <a:rPr lang="cs-CZ" dirty="0" smtClean="0"/>
              <a:t> (</a:t>
            </a:r>
            <a:r>
              <a:rPr lang="cs-CZ" b="1" dirty="0" err="1" smtClean="0"/>
              <a:t>North</a:t>
            </a:r>
            <a:r>
              <a:rPr lang="cs-CZ" b="1" dirty="0" smtClean="0"/>
              <a:t> </a:t>
            </a:r>
            <a:r>
              <a:rPr lang="cs-CZ" b="1" dirty="0" err="1" smtClean="0"/>
              <a:t>American</a:t>
            </a:r>
            <a:r>
              <a:rPr lang="cs-CZ" b="1" dirty="0" smtClean="0"/>
              <a:t> Free </a:t>
            </a:r>
            <a:r>
              <a:rPr lang="cs-CZ" b="1" dirty="0" err="1" smtClean="0"/>
              <a:t>Trade</a:t>
            </a:r>
            <a:r>
              <a:rPr lang="cs-CZ" b="1" dirty="0" smtClean="0"/>
              <a:t> </a:t>
            </a:r>
            <a:r>
              <a:rPr lang="cs-CZ" b="1" dirty="0" err="1" smtClean="0"/>
              <a:t>Agreement</a:t>
            </a:r>
            <a:r>
              <a:rPr lang="cs-CZ" dirty="0" smtClean="0"/>
              <a:t>) </a:t>
            </a:r>
          </a:p>
          <a:p>
            <a:pPr lvl="1"/>
            <a:r>
              <a:rPr lang="cs-CZ" dirty="0" smtClean="0"/>
              <a:t>Sídlo: Ottawa, </a:t>
            </a:r>
            <a:r>
              <a:rPr lang="cs-CZ" dirty="0" err="1" smtClean="0"/>
              <a:t>Ciudad</a:t>
            </a:r>
            <a:r>
              <a:rPr lang="cs-CZ" dirty="0" smtClean="0"/>
              <a:t> de </a:t>
            </a:r>
            <a:r>
              <a:rPr lang="cs-CZ" dirty="0" err="1" smtClean="0"/>
              <a:t>Mexico</a:t>
            </a:r>
            <a:r>
              <a:rPr lang="cs-CZ" dirty="0" smtClean="0"/>
              <a:t>, Washington</a:t>
            </a:r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49154" name="Picture 2" descr="http://rajesa.com/images/naft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1279" y="4365104"/>
            <a:ext cx="2061029" cy="1656184"/>
          </a:xfrm>
          <a:prstGeom prst="rect">
            <a:avLst/>
          </a:prstGeom>
          <a:noFill/>
        </p:spPr>
      </p:pic>
      <p:pic>
        <p:nvPicPr>
          <p:cNvPr id="5" name="Picture 2" descr="Soubor:OEA.sv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1340768"/>
            <a:ext cx="2271237" cy="22889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1224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MERCOSUR</a:t>
            </a:r>
          </a:p>
          <a:p>
            <a:pPr lvl="1"/>
            <a:r>
              <a:rPr lang="cs-CZ" dirty="0" err="1"/>
              <a:t>Mercado</a:t>
            </a:r>
            <a:r>
              <a:rPr lang="cs-CZ" dirty="0"/>
              <a:t> </a:t>
            </a:r>
            <a:r>
              <a:rPr lang="cs-CZ" dirty="0" err="1"/>
              <a:t>Común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dirty="0" err="1"/>
              <a:t>Sur</a:t>
            </a:r>
            <a:endParaRPr lang="cs-CZ" dirty="0"/>
          </a:p>
          <a:p>
            <a:pPr lvl="1"/>
            <a:r>
              <a:rPr lang="cs-CZ" dirty="0"/>
              <a:t>Sdružení volného obchodu</a:t>
            </a:r>
          </a:p>
          <a:p>
            <a:pPr lvl="1"/>
            <a:r>
              <a:rPr lang="cs-CZ" dirty="0"/>
              <a:t>1991 - </a:t>
            </a:r>
            <a:r>
              <a:rPr lang="cs-CZ" dirty="0" smtClean="0"/>
              <a:t>Montevideo</a:t>
            </a:r>
          </a:p>
          <a:p>
            <a:endParaRPr lang="cs-CZ" dirty="0"/>
          </a:p>
          <a:p>
            <a:r>
              <a:rPr lang="cs-CZ" dirty="0" smtClean="0"/>
              <a:t>CAFTA </a:t>
            </a:r>
            <a:r>
              <a:rPr lang="cs-CZ" dirty="0"/>
              <a:t>– Dominikánsko-středoamerická smlouva a volném obchodu</a:t>
            </a:r>
          </a:p>
          <a:p>
            <a:pPr lvl="1"/>
            <a:r>
              <a:rPr lang="cs-CZ" dirty="0" smtClean="0"/>
              <a:t>Členové</a:t>
            </a:r>
            <a:r>
              <a:rPr lang="cs-CZ" dirty="0" smtClean="0"/>
              <a:t>: Kanada, USA, </a:t>
            </a:r>
          </a:p>
          <a:p>
            <a:pPr lvl="1">
              <a:buNone/>
            </a:pPr>
            <a:r>
              <a:rPr lang="cs-CZ" dirty="0" smtClean="0"/>
              <a:t>   Mexiko, Kostarika, </a:t>
            </a:r>
          </a:p>
          <a:p>
            <a:pPr lvl="1">
              <a:buNone/>
            </a:pPr>
            <a:r>
              <a:rPr lang="cs-CZ" dirty="0" smtClean="0"/>
              <a:t>   </a:t>
            </a:r>
            <a:r>
              <a:rPr lang="cs-CZ" dirty="0" err="1" smtClean="0"/>
              <a:t>Salvádor</a:t>
            </a:r>
            <a:r>
              <a:rPr lang="cs-CZ" dirty="0" smtClean="0"/>
              <a:t>, Guatemala, </a:t>
            </a:r>
            <a:r>
              <a:rPr lang="cs-CZ" dirty="0" smtClean="0"/>
              <a:t>Nikaragua</a:t>
            </a:r>
            <a:endParaRPr lang="cs-CZ" dirty="0" smtClean="0"/>
          </a:p>
        </p:txBody>
      </p:sp>
      <p:pic>
        <p:nvPicPr>
          <p:cNvPr id="50178" name="Picture 2" descr="Soubor:Cafta countrie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2522" y="4365104"/>
            <a:ext cx="2143365" cy="1609864"/>
          </a:xfrm>
          <a:prstGeom prst="rect">
            <a:avLst/>
          </a:prstGeom>
          <a:noFill/>
        </p:spPr>
      </p:pic>
      <p:pic>
        <p:nvPicPr>
          <p:cNvPr id="5" name="Picture 2" descr="Soubor:Mercosul.sv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1556792"/>
            <a:ext cx="3689080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3651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 BANCO DEL SUR</a:t>
            </a:r>
          </a:p>
          <a:p>
            <a:pPr lvl="1"/>
            <a:r>
              <a:rPr lang="cs-CZ" dirty="0" smtClean="0"/>
              <a:t>2009</a:t>
            </a:r>
            <a:endParaRPr lang="cs-CZ" dirty="0" smtClean="0"/>
          </a:p>
          <a:p>
            <a:pPr lvl="1"/>
            <a:r>
              <a:rPr lang="cs-CZ" dirty="0" smtClean="0"/>
              <a:t>Členové: Argentina, Brazílie, Paraguay, Uruguay, Ecuador, Bolivie, Venezuela </a:t>
            </a:r>
          </a:p>
          <a:p>
            <a:pPr lvl="1"/>
            <a:r>
              <a:rPr lang="cs-CZ" dirty="0" smtClean="0"/>
              <a:t>Cíle:</a:t>
            </a:r>
          </a:p>
          <a:p>
            <a:pPr lvl="2"/>
            <a:r>
              <a:rPr lang="cs-CZ" dirty="0" smtClean="0"/>
              <a:t>x MMF</a:t>
            </a:r>
            <a:endParaRPr lang="cs-CZ" dirty="0"/>
          </a:p>
        </p:txBody>
      </p:sp>
      <p:pic>
        <p:nvPicPr>
          <p:cNvPr id="57346" name="Picture 2" descr="http://files.nireblog.com/blogs/angelsmcastells/files/banco-del-s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068960"/>
            <a:ext cx="3714750" cy="2724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21275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Alianza</a:t>
            </a:r>
            <a:r>
              <a:rPr lang="cs-CZ" dirty="0" smtClean="0"/>
              <a:t> </a:t>
            </a:r>
            <a:r>
              <a:rPr lang="cs-CZ" dirty="0" err="1" smtClean="0"/>
              <a:t>Bolivariana</a:t>
            </a:r>
            <a:r>
              <a:rPr lang="cs-CZ" dirty="0" smtClean="0"/>
              <a:t> para los </a:t>
            </a:r>
            <a:r>
              <a:rPr lang="cs-CZ" dirty="0" err="1" smtClean="0"/>
              <a:t>Pueblos</a:t>
            </a:r>
            <a:r>
              <a:rPr lang="cs-CZ" dirty="0" smtClean="0"/>
              <a:t> de </a:t>
            </a:r>
            <a:r>
              <a:rPr lang="cs-CZ" dirty="0" err="1" smtClean="0"/>
              <a:t>Nuestra</a:t>
            </a:r>
            <a:r>
              <a:rPr lang="cs-CZ" dirty="0" smtClean="0"/>
              <a:t> </a:t>
            </a:r>
            <a:r>
              <a:rPr lang="cs-CZ" dirty="0" err="1" smtClean="0"/>
              <a:t>América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„Alternativa" - "</a:t>
            </a:r>
            <a:r>
              <a:rPr lang="cs-CZ" dirty="0" err="1" smtClean="0"/>
              <a:t>Alianza</a:t>
            </a:r>
            <a:r>
              <a:rPr lang="cs-CZ" dirty="0" smtClean="0"/>
              <a:t>"</a:t>
            </a:r>
          </a:p>
          <a:p>
            <a:r>
              <a:rPr lang="cs-CZ" dirty="0" smtClean="0"/>
              <a:t>Členové:</a:t>
            </a:r>
            <a:r>
              <a:rPr lang="cs-CZ" dirty="0" smtClean="0">
                <a:hlinkClick r:id="rId2" action="ppaction://hlinkfile"/>
              </a:rPr>
              <a:t> </a:t>
            </a:r>
          </a:p>
          <a:p>
            <a:pPr lvl="2"/>
            <a:r>
              <a:rPr lang="cs-CZ" dirty="0" smtClean="0"/>
              <a:t>Antigua a Barbuda </a:t>
            </a:r>
          </a:p>
          <a:p>
            <a:pPr lvl="2"/>
            <a:r>
              <a:rPr lang="cs-CZ" dirty="0" smtClean="0"/>
              <a:t>Bolívie </a:t>
            </a:r>
          </a:p>
          <a:p>
            <a:pPr lvl="2"/>
            <a:r>
              <a:rPr lang="cs-CZ" dirty="0" smtClean="0"/>
              <a:t>Kuba </a:t>
            </a:r>
          </a:p>
          <a:p>
            <a:pPr lvl="2"/>
            <a:r>
              <a:rPr lang="cs-CZ" dirty="0" smtClean="0"/>
              <a:t>Dominika </a:t>
            </a:r>
          </a:p>
          <a:p>
            <a:pPr lvl="2"/>
            <a:r>
              <a:rPr lang="cs-CZ" dirty="0" smtClean="0"/>
              <a:t>Ekvádor </a:t>
            </a:r>
          </a:p>
          <a:p>
            <a:pPr lvl="2"/>
            <a:r>
              <a:rPr lang="cs-CZ" dirty="0" smtClean="0"/>
              <a:t>Nikaragua </a:t>
            </a:r>
          </a:p>
          <a:p>
            <a:pPr lvl="2"/>
            <a:r>
              <a:rPr lang="cs-CZ" dirty="0" smtClean="0"/>
              <a:t>Svatý Vincent a Grenadiny </a:t>
            </a:r>
          </a:p>
          <a:p>
            <a:pPr lvl="2"/>
            <a:r>
              <a:rPr lang="cs-CZ" dirty="0" smtClean="0"/>
              <a:t>Venezuela </a:t>
            </a:r>
          </a:p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Spolupráce založena na sociální, ekonomické a politické integraci Latinské Ameriky a Karibiku</a:t>
            </a:r>
          </a:p>
          <a:p>
            <a:pPr lvl="1"/>
            <a:r>
              <a:rPr lang="cs-CZ" dirty="0" smtClean="0"/>
              <a:t>nová měna SUCRE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ALBA - </a:t>
            </a:r>
            <a:r>
              <a:rPr lang="cs-CZ" dirty="0" err="1" smtClean="0"/>
              <a:t>Bolívarovský</a:t>
            </a:r>
            <a:r>
              <a:rPr lang="cs-CZ" dirty="0" smtClean="0"/>
              <a:t> svaz pro lid naší Ameriky </a:t>
            </a:r>
            <a:endParaRPr lang="cs-CZ" dirty="0"/>
          </a:p>
        </p:txBody>
      </p:sp>
      <p:pic>
        <p:nvPicPr>
          <p:cNvPr id="56322" name="Picture 2" descr="Soubor:Emblem of the Bolivarian Alliance for the America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81990" y="1916832"/>
            <a:ext cx="2898322" cy="33123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146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= zahraniční </a:t>
            </a:r>
            <a:r>
              <a:rPr lang="cs-CZ" sz="2400" dirty="0" smtClean="0"/>
              <a:t>vztahy mezi státy, spolupráce, soutěž, konflikty, kontakty, politické, ekonomické, právní, kulturní, ekologické, sportovní</a:t>
            </a:r>
          </a:p>
          <a:p>
            <a:pPr lvl="0"/>
            <a:r>
              <a:rPr lang="cs-CZ" sz="2400" dirty="0" smtClean="0"/>
              <a:t>Zahrnují:</a:t>
            </a:r>
          </a:p>
          <a:p>
            <a:pPr lvl="1" hangingPunct="0"/>
            <a:r>
              <a:rPr lang="cs-CZ" sz="2400" dirty="0" smtClean="0"/>
              <a:t>Mezinárodní politiku</a:t>
            </a:r>
          </a:p>
          <a:p>
            <a:pPr lvl="1" hangingPunct="0"/>
            <a:r>
              <a:rPr lang="cs-CZ" sz="2400" dirty="0" smtClean="0"/>
              <a:t>Mezinárodní organizace </a:t>
            </a:r>
          </a:p>
          <a:p>
            <a:pPr lvl="1" hangingPunct="0"/>
            <a:r>
              <a:rPr lang="cs-CZ" sz="2400" dirty="0" smtClean="0"/>
              <a:t>Mezinárodní právo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0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 </a:t>
            </a:r>
            <a:endParaRPr lang="cs-CZ" dirty="0"/>
          </a:p>
        </p:txBody>
      </p:sp>
      <p:pic>
        <p:nvPicPr>
          <p:cNvPr id="4" name="Picture 2" descr="Soubor:LocationAsia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988840"/>
            <a:ext cx="7620000" cy="3876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02746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APEC (Asijsko-pacifická ekonomická spolupráce)</a:t>
            </a:r>
          </a:p>
          <a:p>
            <a:pPr marL="960120" lvl="3" indent="0">
              <a:lnSpc>
                <a:spcPct val="80000"/>
              </a:lnSpc>
              <a:buNone/>
            </a:pPr>
            <a:r>
              <a:rPr lang="cs-CZ" sz="1600" dirty="0" smtClean="0"/>
              <a:t> </a:t>
            </a:r>
            <a:endParaRPr lang="cs-CZ" sz="1600" dirty="0"/>
          </a:p>
          <a:p>
            <a:pPr>
              <a:lnSpc>
                <a:spcPct val="80000"/>
              </a:lnSpc>
            </a:pPr>
            <a:r>
              <a:rPr lang="cs-CZ" dirty="0"/>
              <a:t>LIGA ARABSKÝCH STÁTŮ</a:t>
            </a:r>
          </a:p>
          <a:p>
            <a:pPr marL="960120" lvl="3" indent="0">
              <a:lnSpc>
                <a:spcPct val="80000"/>
              </a:lnSpc>
              <a:buNone/>
            </a:pPr>
            <a:endParaRPr lang="cs-CZ" sz="1600" dirty="0"/>
          </a:p>
          <a:p>
            <a:pPr>
              <a:lnSpc>
                <a:spcPct val="80000"/>
              </a:lnSpc>
            </a:pPr>
            <a:r>
              <a:rPr lang="cs-CZ" dirty="0"/>
              <a:t>ASEAN (Sdružení států JV Asie)</a:t>
            </a:r>
          </a:p>
          <a:p>
            <a:pPr lvl="3">
              <a:lnSpc>
                <a:spcPct val="80000"/>
              </a:lnSpc>
            </a:pPr>
            <a:endParaRPr lang="cs-CZ" sz="1600" dirty="0"/>
          </a:p>
          <a:p>
            <a:pPr>
              <a:lnSpc>
                <a:spcPct val="80000"/>
              </a:lnSpc>
            </a:pPr>
            <a:r>
              <a:rPr lang="cs-CZ" dirty="0"/>
              <a:t>OPEC</a:t>
            </a:r>
          </a:p>
          <a:p>
            <a:pPr marL="960120" lvl="3" indent="0">
              <a:lnSpc>
                <a:spcPct val="80000"/>
              </a:lnSpc>
              <a:buNone/>
            </a:pPr>
            <a:endParaRPr lang="cs-CZ" sz="16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508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Austrálie</a:t>
            </a:r>
            <a:endParaRPr lang="cs-CZ" dirty="0"/>
          </a:p>
        </p:txBody>
      </p:sp>
      <p:pic>
        <p:nvPicPr>
          <p:cNvPr id="4" name="Picture 2" descr="Soubor:Oceania (orthographic projection)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908720"/>
            <a:ext cx="5153025" cy="5153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140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 smtClean="0"/>
              <a:t>Různé zájmy harmonie – totální válka (škála)</a:t>
            </a:r>
          </a:p>
          <a:p>
            <a:pPr lvl="0"/>
            <a:r>
              <a:rPr lang="cs-CZ" sz="2400" dirty="0" err="1" smtClean="0"/>
              <a:t>Koflikty</a:t>
            </a:r>
            <a:r>
              <a:rPr lang="cs-CZ" sz="2400" dirty="0" smtClean="0"/>
              <a:t> - </a:t>
            </a:r>
            <a:r>
              <a:rPr lang="cs-CZ" sz="2400" dirty="0" smtClean="0"/>
              <a:t>projevy</a:t>
            </a:r>
            <a:endParaRPr lang="cs-CZ" dirty="0" smtClean="0"/>
          </a:p>
          <a:p>
            <a:pPr lvl="0"/>
            <a:r>
              <a:rPr lang="cs-CZ" sz="2400" dirty="0" smtClean="0"/>
              <a:t>Tři formy rozptýlení moci v systému:</a:t>
            </a:r>
          </a:p>
          <a:p>
            <a:pPr lvl="1" hangingPunct="0"/>
            <a:r>
              <a:rPr lang="cs-CZ" sz="2400" dirty="0" err="1" smtClean="0"/>
              <a:t>Multipolarita</a:t>
            </a:r>
            <a:endParaRPr lang="cs-CZ" sz="2400" dirty="0" smtClean="0"/>
          </a:p>
          <a:p>
            <a:pPr lvl="1" hangingPunct="0"/>
            <a:r>
              <a:rPr lang="cs-CZ" sz="2400" dirty="0" smtClean="0"/>
              <a:t>Bipolarita</a:t>
            </a:r>
          </a:p>
          <a:p>
            <a:pPr lvl="1" hangingPunct="0"/>
            <a:r>
              <a:rPr lang="cs-CZ" sz="2400" dirty="0" smtClean="0"/>
              <a:t>hegemonie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politika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00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smtClean="0"/>
              <a:t>Metoda intervence </a:t>
            </a:r>
          </a:p>
          <a:p>
            <a:pPr lvl="0"/>
            <a:r>
              <a:rPr lang="cs-CZ" sz="2800" dirty="0" smtClean="0"/>
              <a:t>Metoda rozděl a panuj </a:t>
            </a:r>
          </a:p>
          <a:p>
            <a:pPr lvl="0"/>
            <a:r>
              <a:rPr lang="cs-CZ" sz="2800" dirty="0" smtClean="0"/>
              <a:t>Metoda vzájemné kompenzace </a:t>
            </a:r>
          </a:p>
          <a:p>
            <a:pPr lvl="0"/>
            <a:r>
              <a:rPr lang="cs-CZ" sz="2800" dirty="0" smtClean="0"/>
              <a:t>Metoda zbrojení </a:t>
            </a:r>
          </a:p>
          <a:p>
            <a:pPr lvl="0"/>
            <a:r>
              <a:rPr lang="cs-CZ" sz="2800" dirty="0" smtClean="0"/>
              <a:t>Metoda </a:t>
            </a:r>
            <a:r>
              <a:rPr lang="cs-CZ" sz="2800" dirty="0" smtClean="0"/>
              <a:t>aliance</a:t>
            </a:r>
            <a:endParaRPr lang="cs-CZ" sz="28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zahraniční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16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dirty="0" smtClean="0"/>
              <a:t>= je </a:t>
            </a:r>
            <a:r>
              <a:rPr lang="cs-CZ" sz="2800" dirty="0" smtClean="0"/>
              <a:t>instituce vzniklá na základě smlouvy založené na mezinárodním právu a to dvěma či více státy k zajištění spolupráce a v určité </a:t>
            </a:r>
            <a:r>
              <a:rPr lang="cs-CZ" sz="2800" dirty="0" smtClean="0"/>
              <a:t>oblasti</a:t>
            </a:r>
            <a:endParaRPr lang="cs-CZ" sz="2800" dirty="0" smtClean="0"/>
          </a:p>
          <a:p>
            <a:pPr lvl="0"/>
            <a:r>
              <a:rPr lang="cs-CZ" sz="2800" dirty="0" smtClean="0"/>
              <a:t>Globální, lokální</a:t>
            </a:r>
          </a:p>
          <a:p>
            <a:pPr lvl="0"/>
            <a:r>
              <a:rPr lang="cs-CZ" sz="2800" dirty="0" smtClean="0"/>
              <a:t>Specializované – mezinárodní olympijský výbor, OSN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organizace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3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371600"/>
          </a:xfrm>
        </p:spPr>
        <p:txBody>
          <a:bodyPr/>
          <a:lstStyle/>
          <a:p>
            <a:r>
              <a:rPr lang="cs-CZ"/>
              <a:t>Mezinárodní organizace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dirty="0"/>
          </a:p>
          <a:p>
            <a:r>
              <a:rPr lang="cs-CZ" dirty="0"/>
              <a:t>Seskupení více států 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 lvl="3"/>
            <a:r>
              <a:rPr lang="cs-CZ" dirty="0"/>
              <a:t>Ekonomické</a:t>
            </a:r>
          </a:p>
          <a:p>
            <a:pPr lvl="3">
              <a:buFont typeface="Wingdings" pitchFamily="2" charset="2"/>
              <a:buNone/>
            </a:pPr>
            <a:endParaRPr lang="cs-CZ" dirty="0"/>
          </a:p>
          <a:p>
            <a:pPr lvl="3"/>
            <a:r>
              <a:rPr lang="cs-CZ" dirty="0"/>
              <a:t>Vojenské</a:t>
            </a:r>
          </a:p>
          <a:p>
            <a:pPr lvl="3">
              <a:buFont typeface="Wingdings" pitchFamily="2" charset="2"/>
              <a:buNone/>
            </a:pPr>
            <a:endParaRPr lang="cs-CZ" dirty="0"/>
          </a:p>
          <a:p>
            <a:pPr lvl="3"/>
            <a:r>
              <a:rPr lang="cs-CZ" dirty="0"/>
              <a:t>Politické</a:t>
            </a:r>
          </a:p>
          <a:p>
            <a:pPr lvl="3"/>
            <a:endParaRPr lang="cs-CZ" dirty="0"/>
          </a:p>
        </p:txBody>
      </p:sp>
      <p:pic>
        <p:nvPicPr>
          <p:cNvPr id="13317" name="Picture 5" descr="cooperation_pi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3573463"/>
            <a:ext cx="2801937" cy="2389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410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OSN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Orgány: </a:t>
            </a:r>
          </a:p>
          <a:p>
            <a:pPr lvl="4">
              <a:lnSpc>
                <a:spcPct val="90000"/>
              </a:lnSpc>
            </a:pPr>
            <a:r>
              <a:rPr lang="cs-CZ" dirty="0"/>
              <a:t>Valné shromáždění</a:t>
            </a:r>
          </a:p>
          <a:p>
            <a:pPr lvl="4">
              <a:lnSpc>
                <a:spcPct val="90000"/>
              </a:lnSpc>
            </a:pPr>
            <a:r>
              <a:rPr lang="cs-CZ" dirty="0"/>
              <a:t>Rada bezpečnosti</a:t>
            </a:r>
          </a:p>
          <a:p>
            <a:pPr lvl="4">
              <a:lnSpc>
                <a:spcPct val="90000"/>
              </a:lnSpc>
            </a:pPr>
            <a:r>
              <a:rPr lang="cs-CZ" dirty="0"/>
              <a:t>Hospodářská a sociální rada</a:t>
            </a:r>
          </a:p>
          <a:p>
            <a:pPr lvl="4">
              <a:lnSpc>
                <a:spcPct val="90000"/>
              </a:lnSpc>
            </a:pPr>
            <a:r>
              <a:rPr lang="cs-CZ" dirty="0"/>
              <a:t>Mezinárodní soudní dvůr</a:t>
            </a:r>
          </a:p>
          <a:p>
            <a:pPr lvl="4">
              <a:lnSpc>
                <a:spcPct val="90000"/>
              </a:lnSpc>
            </a:pPr>
            <a:r>
              <a:rPr lang="cs-CZ" dirty="0"/>
              <a:t>Přidružené orgány (UNESCO, FAO, UNICEF)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  <p:pic>
        <p:nvPicPr>
          <p:cNvPr id="14341" name="Picture 5" descr="Fotky: OSN (foto, obrázky)">
            <a:hlinkClick r:id="rId2" tooltip="Fotky: OSN (foto, obrázky)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276872"/>
            <a:ext cx="2182813" cy="146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787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NATO</a:t>
            </a:r>
          </a:p>
          <a:p>
            <a:pPr lvl="1"/>
            <a:r>
              <a:rPr lang="cs-CZ" b="1" dirty="0" smtClean="0"/>
              <a:t>Originální </a:t>
            </a:r>
            <a:r>
              <a:rPr lang="cs-CZ" b="1" dirty="0"/>
              <a:t>název: </a:t>
            </a:r>
            <a:r>
              <a:rPr lang="cs-CZ" dirty="0" err="1"/>
              <a:t>North</a:t>
            </a:r>
            <a:r>
              <a:rPr lang="cs-CZ" dirty="0"/>
              <a:t> </a:t>
            </a:r>
            <a:r>
              <a:rPr lang="cs-CZ" dirty="0" err="1"/>
              <a:t>Atlantic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 smtClean="0"/>
              <a:t>Organization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>
              <a:lnSpc>
                <a:spcPct val="80000"/>
              </a:lnSpc>
            </a:pPr>
            <a:r>
              <a:rPr lang="cs-CZ" sz="2000" dirty="0"/>
              <a:t>G7 (G8)</a:t>
            </a:r>
          </a:p>
          <a:p>
            <a:pPr lvl="3">
              <a:lnSpc>
                <a:spcPct val="80000"/>
              </a:lnSpc>
            </a:pPr>
            <a:r>
              <a:rPr lang="cs-CZ" sz="1400" dirty="0"/>
              <a:t>1975</a:t>
            </a:r>
          </a:p>
          <a:p>
            <a:pPr lvl="3">
              <a:lnSpc>
                <a:spcPct val="80000"/>
              </a:lnSpc>
            </a:pPr>
            <a:r>
              <a:rPr lang="cs-CZ" sz="1400" dirty="0"/>
              <a:t>Francie, Německo, Itálie, USA, Japonsko, VB, Kanada + Rusko</a:t>
            </a:r>
          </a:p>
          <a:p>
            <a:pPr lvl="1"/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5365" name="Picture 5" descr="Fotky: NATO (foto, obrázky)">
            <a:hlinkClick r:id="rId2" tooltip="Fotky: NATO (foto, obrázky)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2564904"/>
            <a:ext cx="2709863" cy="204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1626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Evropa</a:t>
            </a:r>
            <a:endParaRPr lang="cs-CZ" dirty="0"/>
          </a:p>
        </p:txBody>
      </p:sp>
      <p:pic>
        <p:nvPicPr>
          <p:cNvPr id="4" name="Picture 2" descr="Soubor:LocationEurop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1847" y="1987740"/>
            <a:ext cx="7620000" cy="38766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0545234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34</TotalTime>
  <Words>467</Words>
  <Application>Microsoft Office PowerPoint</Application>
  <PresentationFormat>Předvádění na obrazovce (4:3)</PresentationFormat>
  <Paragraphs>167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Došky</vt:lpstr>
      <vt:lpstr>Geopolitika</vt:lpstr>
      <vt:lpstr>Mezinárodní vztahy</vt:lpstr>
      <vt:lpstr>Mezinárodní politika</vt:lpstr>
      <vt:lpstr>Techniky zahraniční politiky</vt:lpstr>
      <vt:lpstr>Mezinárodní organizace</vt:lpstr>
      <vt:lpstr>Mezinárodní organizace</vt:lpstr>
      <vt:lpstr>OSN</vt:lpstr>
      <vt:lpstr>Prezentace aplikace PowerPoint</vt:lpstr>
      <vt:lpstr>Evropa</vt:lpstr>
      <vt:lpstr>EU</vt:lpstr>
      <vt:lpstr>Prezentace aplikace PowerPoint</vt:lpstr>
      <vt:lpstr>Prezentace aplikace PowerPoint</vt:lpstr>
      <vt:lpstr>Afrika </vt:lpstr>
      <vt:lpstr>Prezentace aplikace PowerPoint</vt:lpstr>
      <vt:lpstr>Amerika </vt:lpstr>
      <vt:lpstr>Prezentace aplikace PowerPoint</vt:lpstr>
      <vt:lpstr>Prezentace aplikace PowerPoint</vt:lpstr>
      <vt:lpstr>Prezentace aplikace PowerPoint</vt:lpstr>
      <vt:lpstr>ALBA - Bolívarovský svaz pro lid naší Ameriky </vt:lpstr>
      <vt:lpstr>Asie </vt:lpstr>
      <vt:lpstr>Asie</vt:lpstr>
      <vt:lpstr>Austrálie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Geopolitika</dc:title>
  <dc:creator>ASUS</dc:creator>
  <cp:lastModifiedBy>ASUS</cp:lastModifiedBy>
  <cp:revision>4</cp:revision>
  <dcterms:created xsi:type="dcterms:W3CDTF">2015-01-28T15:47:10Z</dcterms:created>
  <dcterms:modified xsi:type="dcterms:W3CDTF">2015-01-28T16:21:28Z</dcterms:modified>
</cp:coreProperties>
</file>