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58" r:id="rId6"/>
    <p:sldId id="259" r:id="rId7"/>
    <p:sldId id="276" r:id="rId8"/>
    <p:sldId id="277" r:id="rId9"/>
    <p:sldId id="278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9" r:id="rId21"/>
    <p:sldId id="280" r:id="rId22"/>
    <p:sldId id="271" r:id="rId23"/>
    <p:sldId id="281" r:id="rId24"/>
    <p:sldId id="272" r:id="rId25"/>
    <p:sldId id="282" r:id="rId26"/>
    <p:sldId id="284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41E2FAC-4EF4-4574-A7BF-98FAF9C6B843}" type="datetimeFigureOut">
              <a:rPr lang="cs-CZ" smtClean="0"/>
              <a:pPr/>
              <a:t>28.1.2015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Geopolitika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Konflikty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Hranice soutěž x konflikt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Hranice </a:t>
            </a:r>
            <a:r>
              <a:rPr lang="cs-CZ" dirty="0"/>
              <a:t>je </a:t>
            </a:r>
            <a:r>
              <a:rPr lang="cs-CZ" dirty="0" smtClean="0"/>
              <a:t>nevýrazná</a:t>
            </a:r>
          </a:p>
          <a:p>
            <a:r>
              <a:rPr lang="cs-CZ" dirty="0" smtClean="0"/>
              <a:t>Soutěž přerůstá v </a:t>
            </a:r>
            <a:r>
              <a:rPr lang="cs-CZ" dirty="0"/>
              <a:t>konflikt zejména tehdy, když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Jedna </a:t>
            </a:r>
            <a:r>
              <a:rPr lang="cs-CZ" dirty="0"/>
              <a:t>ze stan (</a:t>
            </a:r>
            <a:r>
              <a:rPr lang="cs-CZ" dirty="0" smtClean="0"/>
              <a:t>z)hodnotí pravidla </a:t>
            </a:r>
            <a:r>
              <a:rPr lang="cs-CZ" dirty="0"/>
              <a:t>jako </a:t>
            </a:r>
            <a:r>
              <a:rPr lang="cs-CZ" dirty="0" smtClean="0"/>
              <a:t>příliš omezující</a:t>
            </a:r>
            <a:endParaRPr lang="cs-CZ" dirty="0"/>
          </a:p>
          <a:p>
            <a:pPr lvl="1"/>
            <a:r>
              <a:rPr lang="cs-CZ" dirty="0"/>
              <a:t>Šance na </a:t>
            </a:r>
            <a:r>
              <a:rPr lang="cs-CZ" dirty="0" smtClean="0"/>
              <a:t>vítězství v </a:t>
            </a:r>
            <a:r>
              <a:rPr lang="cs-CZ" dirty="0"/>
              <a:t>soutěži jsou velmi nevyrovnané</a:t>
            </a:r>
          </a:p>
          <a:p>
            <a:pPr lvl="1"/>
            <a:r>
              <a:rPr lang="cs-CZ" dirty="0"/>
              <a:t>Pokud </a:t>
            </a:r>
            <a:r>
              <a:rPr lang="cs-CZ" dirty="0" smtClean="0"/>
              <a:t>některá strana </a:t>
            </a:r>
            <a:r>
              <a:rPr lang="cs-CZ" dirty="0"/>
              <a:t>v rámci pravidel vůbec nemůže dosáhnout vítězství</a:t>
            </a:r>
          </a:p>
          <a:p>
            <a:pPr lvl="1"/>
            <a:r>
              <a:rPr lang="cs-CZ" dirty="0"/>
              <a:t>Pokud </a:t>
            </a:r>
            <a:r>
              <a:rPr lang="cs-CZ" dirty="0" smtClean="0"/>
              <a:t>zmizí autorita dbající na dodržování pravidel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0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konfliktu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 smtClean="0"/>
              <a:t>stádia </a:t>
            </a:r>
            <a:r>
              <a:rPr lang="cs-CZ" dirty="0"/>
              <a:t>se mohou </a:t>
            </a:r>
            <a:r>
              <a:rPr lang="cs-CZ" dirty="0" smtClean="0"/>
              <a:t>opakovat</a:t>
            </a:r>
          </a:p>
          <a:p>
            <a:r>
              <a:rPr lang="cs-CZ" dirty="0" smtClean="0"/>
              <a:t>zpravidla </a:t>
            </a:r>
            <a:r>
              <a:rPr lang="cs-CZ" dirty="0"/>
              <a:t>se </a:t>
            </a:r>
            <a:r>
              <a:rPr lang="cs-CZ" dirty="0" smtClean="0"/>
              <a:t>žádné stádium </a:t>
            </a:r>
            <a:r>
              <a:rPr lang="cs-CZ" dirty="0"/>
              <a:t>nepřeskakuje</a:t>
            </a:r>
          </a:p>
          <a:p>
            <a:r>
              <a:rPr lang="cs-CZ" dirty="0" smtClean="0"/>
              <a:t>řešení mohou </a:t>
            </a:r>
            <a:r>
              <a:rPr lang="cs-CZ" dirty="0"/>
              <a:t>být jen </a:t>
            </a:r>
            <a:r>
              <a:rPr lang="cs-CZ" dirty="0" smtClean="0"/>
              <a:t>dočasná nebo </a:t>
            </a:r>
            <a:r>
              <a:rPr lang="cs-CZ" dirty="0"/>
              <a:t>zdánlivá, pak dojde k </a:t>
            </a:r>
            <a:r>
              <a:rPr lang="cs-CZ" dirty="0" smtClean="0"/>
              <a:t>opakování celého </a:t>
            </a:r>
            <a:r>
              <a:rPr lang="cs-CZ" dirty="0"/>
              <a:t>cyklu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86701"/>
            <a:ext cx="42481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4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konfliktu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 smtClean="0"/>
              <a:t>Latentní fáze</a:t>
            </a:r>
            <a:endParaRPr lang="cs-CZ" dirty="0"/>
          </a:p>
          <a:p>
            <a:r>
              <a:rPr lang="cs-CZ" b="1" dirty="0" smtClean="0"/>
              <a:t>Manifestace</a:t>
            </a:r>
          </a:p>
          <a:p>
            <a:r>
              <a:rPr lang="cs-CZ" b="1" dirty="0" smtClean="0"/>
              <a:t>Eskalace</a:t>
            </a:r>
            <a:endParaRPr lang="cs-CZ" dirty="0" smtClean="0"/>
          </a:p>
          <a:p>
            <a:r>
              <a:rPr lang="cs-CZ" b="1" dirty="0" smtClean="0"/>
              <a:t>Deeskalace Ukončení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86701"/>
            <a:ext cx="42481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2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Eskalace konfliktů – 24 stupňů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2" y="1700808"/>
            <a:ext cx="8515240" cy="429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8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Eskalace konfliktů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Krejčí, O. – Mezinárodní politika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933575"/>
            <a:ext cx="81153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2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ozbrojených konfliktů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b="1" u="sng" dirty="0"/>
              <a:t>Násilné/ </a:t>
            </a:r>
            <a:r>
              <a:rPr lang="cs-CZ" b="1" u="sng" dirty="0" smtClean="0"/>
              <a:t>ozbrojené konflikty</a:t>
            </a:r>
          </a:p>
          <a:p>
            <a:r>
              <a:rPr lang="cs-CZ" dirty="0" smtClean="0"/>
              <a:t>Alespoň jeden </a:t>
            </a:r>
            <a:r>
              <a:rPr lang="cs-CZ" dirty="0"/>
              <a:t>z </a:t>
            </a:r>
            <a:r>
              <a:rPr lang="cs-CZ" dirty="0" smtClean="0"/>
              <a:t>aktérů použije ozbrojené násilí</a:t>
            </a:r>
            <a:endParaRPr lang="cs-CZ" dirty="0"/>
          </a:p>
          <a:p>
            <a:endParaRPr lang="cs-CZ" dirty="0"/>
          </a:p>
          <a:p>
            <a:r>
              <a:rPr lang="cs-CZ" b="1" u="sng" dirty="0" smtClean="0"/>
              <a:t>Nenásilné</a:t>
            </a:r>
          </a:p>
          <a:p>
            <a:r>
              <a:rPr lang="cs-CZ" dirty="0" smtClean="0"/>
              <a:t>Nepoužije </a:t>
            </a:r>
            <a:r>
              <a:rPr lang="cs-CZ" dirty="0"/>
              <a:t>se </a:t>
            </a:r>
            <a:r>
              <a:rPr lang="cs-CZ" dirty="0" smtClean="0"/>
              <a:t>ozbrojené násilí</a:t>
            </a:r>
            <a:r>
              <a:rPr lang="cs-CZ" dirty="0"/>
              <a:t>, konflikt </a:t>
            </a:r>
            <a:r>
              <a:rPr lang="cs-CZ" dirty="0" smtClean="0"/>
              <a:t>probíhá za použití hospodářských</a:t>
            </a:r>
            <a:r>
              <a:rPr lang="cs-CZ" dirty="0"/>
              <a:t>, politických nebo ekonomických prostředků</a:t>
            </a:r>
          </a:p>
          <a:p>
            <a:r>
              <a:rPr lang="cs-CZ" dirty="0"/>
              <a:t>Může jít i o </a:t>
            </a:r>
            <a:r>
              <a:rPr lang="cs-CZ" dirty="0" smtClean="0"/>
              <a:t>první fáze </a:t>
            </a:r>
            <a:r>
              <a:rPr lang="cs-CZ" dirty="0"/>
              <a:t>eskalace </a:t>
            </a:r>
            <a:r>
              <a:rPr lang="cs-CZ" dirty="0" smtClean="0"/>
              <a:t>konfliktu</a:t>
            </a:r>
            <a:endParaRPr lang="cs-CZ" dirty="0"/>
          </a:p>
          <a:p>
            <a:r>
              <a:rPr lang="cs-CZ" dirty="0"/>
              <a:t>Jsou sledovány </a:t>
            </a:r>
            <a:r>
              <a:rPr lang="cs-CZ" dirty="0" smtClean="0"/>
              <a:t>méně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8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ztrát na životech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Konflikty nízké intenzity </a:t>
            </a:r>
          </a:p>
          <a:p>
            <a:pPr lvl="1"/>
            <a:r>
              <a:rPr lang="cs-CZ" b="1" dirty="0" smtClean="0"/>
              <a:t>Malý </a:t>
            </a:r>
            <a:r>
              <a:rPr lang="cs-CZ" b="1" dirty="0"/>
              <a:t>ozbrojený konflikt </a:t>
            </a:r>
            <a:endParaRPr lang="cs-CZ" b="1" dirty="0" smtClean="0"/>
          </a:p>
          <a:p>
            <a:pPr lvl="2"/>
            <a:r>
              <a:rPr lang="cs-CZ" dirty="0" smtClean="0"/>
              <a:t>více než 25 lidí za </a:t>
            </a:r>
            <a:r>
              <a:rPr lang="cs-CZ" dirty="0"/>
              <a:t>rok zemře v boji, v průběhu celého konfliktu ale do 1000 </a:t>
            </a:r>
            <a:r>
              <a:rPr lang="cs-CZ" dirty="0" smtClean="0"/>
              <a:t>lidí</a:t>
            </a:r>
            <a:endParaRPr lang="cs-CZ" dirty="0"/>
          </a:p>
          <a:p>
            <a:pPr lvl="1"/>
            <a:r>
              <a:rPr lang="cs-CZ" b="1" dirty="0" smtClean="0"/>
              <a:t>Střední ozbrojený konflikt </a:t>
            </a:r>
          </a:p>
          <a:p>
            <a:pPr lvl="2"/>
            <a:r>
              <a:rPr lang="cs-CZ" dirty="0" smtClean="0"/>
              <a:t>za </a:t>
            </a:r>
            <a:r>
              <a:rPr lang="cs-CZ" dirty="0"/>
              <a:t>rok zemře 25–1000 lidí, v celém konfliktu více než1000</a:t>
            </a:r>
          </a:p>
          <a:p>
            <a:pPr marL="365760" lvl="1" indent="0">
              <a:buNone/>
            </a:pPr>
            <a:endParaRPr lang="cs-CZ" dirty="0"/>
          </a:p>
          <a:p>
            <a:r>
              <a:rPr lang="cs-CZ" sz="2800" b="1" dirty="0"/>
              <a:t>Konflikty </a:t>
            </a:r>
            <a:r>
              <a:rPr lang="cs-CZ" sz="2800" b="1" dirty="0" smtClean="0"/>
              <a:t>vysoké intenzity</a:t>
            </a:r>
          </a:p>
          <a:p>
            <a:pPr lvl="2"/>
            <a:r>
              <a:rPr lang="cs-CZ" sz="1800" b="1" dirty="0" smtClean="0"/>
              <a:t>Válka </a:t>
            </a:r>
            <a:r>
              <a:rPr lang="cs-CZ" sz="1800" dirty="0" smtClean="0"/>
              <a:t>nejméně1000 obětí za </a:t>
            </a:r>
            <a:r>
              <a:rPr lang="cs-CZ" sz="1800" dirty="0"/>
              <a:t>rok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8194" name="Picture 2" descr="http://www.rwc-clan.estranky.cz/img/mid/39/vietc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2592288" cy="19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mezinárodního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Mezinárodní právo </a:t>
            </a:r>
            <a:r>
              <a:rPr lang="cs-CZ" dirty="0"/>
              <a:t>(</a:t>
            </a:r>
            <a:r>
              <a:rPr lang="cs-CZ" dirty="0" smtClean="0"/>
              <a:t>Ženevská konvence</a:t>
            </a:r>
            <a:r>
              <a:rPr lang="cs-CZ" dirty="0"/>
              <a:t>) rozlišuje 4 kategorie ozbrojených </a:t>
            </a:r>
            <a:r>
              <a:rPr lang="cs-CZ" dirty="0" smtClean="0"/>
              <a:t>konfliktů – různý charakter aktérů:</a:t>
            </a:r>
          </a:p>
          <a:p>
            <a:pPr lvl="1"/>
            <a:r>
              <a:rPr lang="cs-CZ" b="1" dirty="0" smtClean="0"/>
              <a:t>Mezistátní konflikty </a:t>
            </a:r>
            <a:r>
              <a:rPr lang="cs-CZ" b="1" dirty="0"/>
              <a:t>(A</a:t>
            </a:r>
            <a:r>
              <a:rPr lang="cs-CZ" b="1" dirty="0" smtClean="0"/>
              <a:t>) </a:t>
            </a:r>
            <a:r>
              <a:rPr lang="cs-CZ" dirty="0" smtClean="0"/>
              <a:t>(</a:t>
            </a:r>
            <a:r>
              <a:rPr lang="cs-CZ" i="1" dirty="0" err="1"/>
              <a:t>international</a:t>
            </a:r>
            <a:r>
              <a:rPr lang="cs-CZ" i="1" dirty="0"/>
              <a:t> </a:t>
            </a:r>
            <a:r>
              <a:rPr lang="cs-CZ" i="1" dirty="0" err="1"/>
              <a:t>conflicts</a:t>
            </a:r>
            <a:r>
              <a:rPr lang="cs-CZ" dirty="0"/>
              <a:t>) </a:t>
            </a:r>
            <a:endParaRPr lang="cs-CZ" dirty="0" smtClean="0"/>
          </a:p>
          <a:p>
            <a:pPr lvl="2"/>
            <a:r>
              <a:rPr lang="cs-CZ" dirty="0" smtClean="0"/>
              <a:t>Vyhlášená válka </a:t>
            </a:r>
            <a:r>
              <a:rPr lang="cs-CZ" dirty="0"/>
              <a:t>nebo ozbrojený konflikt mezi 2 nebo více státy, do této kategorie </a:t>
            </a:r>
            <a:r>
              <a:rPr lang="cs-CZ" dirty="0" smtClean="0"/>
              <a:t>spadá také okupace </a:t>
            </a:r>
            <a:r>
              <a:rPr lang="cs-CZ" dirty="0"/>
              <a:t>(i v případech, kdy se </a:t>
            </a:r>
            <a:r>
              <a:rPr lang="cs-CZ" dirty="0" smtClean="0"/>
              <a:t>nesetká s </a:t>
            </a:r>
            <a:r>
              <a:rPr lang="cs-CZ" dirty="0"/>
              <a:t>odporem) </a:t>
            </a:r>
          </a:p>
          <a:p>
            <a:pPr lvl="1"/>
            <a:r>
              <a:rPr lang="cs-CZ" b="1" dirty="0" smtClean="0"/>
              <a:t>Národně osvobozenecká hnutí (B</a:t>
            </a:r>
            <a:r>
              <a:rPr lang="cs-CZ" b="1" dirty="0"/>
              <a:t>)</a:t>
            </a:r>
            <a:r>
              <a:rPr lang="cs-CZ" dirty="0"/>
              <a:t>(</a:t>
            </a:r>
            <a:r>
              <a:rPr lang="cs-CZ" i="1" dirty="0" err="1"/>
              <a:t>Struggles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national</a:t>
            </a:r>
            <a:r>
              <a:rPr lang="cs-CZ" i="1" dirty="0"/>
              <a:t> </a:t>
            </a:r>
            <a:r>
              <a:rPr lang="cs-CZ" i="1" dirty="0" err="1" smtClean="0"/>
              <a:t>self-determination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boj </a:t>
            </a:r>
            <a:r>
              <a:rPr lang="cs-CZ" dirty="0"/>
              <a:t>proti okupaci, boj </a:t>
            </a:r>
            <a:r>
              <a:rPr lang="cs-CZ" dirty="0" smtClean="0"/>
              <a:t>národů proti </a:t>
            </a:r>
            <a:r>
              <a:rPr lang="cs-CZ" dirty="0"/>
              <a:t>koloniálním a rasistickým režimům za sebeurčení</a:t>
            </a:r>
          </a:p>
          <a:p>
            <a:pPr lvl="1"/>
            <a:r>
              <a:rPr lang="cs-CZ" b="1" dirty="0" smtClean="0"/>
              <a:t>Vnitrostátní konflikty </a:t>
            </a:r>
            <a:r>
              <a:rPr lang="cs-CZ" b="1" dirty="0"/>
              <a:t>(C</a:t>
            </a:r>
            <a:r>
              <a:rPr lang="cs-CZ" b="1" dirty="0" smtClean="0"/>
              <a:t>) </a:t>
            </a:r>
            <a:r>
              <a:rPr lang="cs-CZ" dirty="0" smtClean="0"/>
              <a:t>(</a:t>
            </a:r>
            <a:r>
              <a:rPr lang="cs-CZ" i="1" dirty="0" err="1"/>
              <a:t>Intrastate</a:t>
            </a:r>
            <a:r>
              <a:rPr lang="cs-CZ" i="1" dirty="0"/>
              <a:t> </a:t>
            </a:r>
            <a:r>
              <a:rPr lang="cs-CZ" i="1" dirty="0" err="1" smtClean="0"/>
              <a:t>conflicts</a:t>
            </a:r>
            <a:r>
              <a:rPr lang="cs-CZ" dirty="0" smtClean="0"/>
              <a:t>)</a:t>
            </a:r>
          </a:p>
          <a:p>
            <a:pPr lvl="3"/>
            <a:r>
              <a:rPr lang="cs-CZ" dirty="0" smtClean="0"/>
              <a:t>ozbrojený </a:t>
            </a:r>
            <a:r>
              <a:rPr lang="cs-CZ" dirty="0"/>
              <a:t>konflikt mezi armádou státu a jinými organizovanými ozbrojenými skupinami majícími </a:t>
            </a:r>
            <a:r>
              <a:rPr lang="cs-CZ" dirty="0" smtClean="0"/>
              <a:t>velení a </a:t>
            </a:r>
            <a:r>
              <a:rPr lang="cs-CZ" dirty="0"/>
              <a:t>kontrolujícími část území, </a:t>
            </a:r>
            <a:r>
              <a:rPr lang="cs-CZ" dirty="0" smtClean="0"/>
              <a:t>jež umožňuje </a:t>
            </a:r>
            <a:r>
              <a:rPr lang="cs-CZ" dirty="0"/>
              <a:t>provádět </a:t>
            </a:r>
            <a:r>
              <a:rPr lang="cs-CZ" dirty="0" smtClean="0"/>
              <a:t>trvalé a koordinované vojenské operace </a:t>
            </a:r>
            <a:r>
              <a:rPr lang="cs-CZ" dirty="0"/>
              <a:t>a aplikovat </a:t>
            </a:r>
            <a:r>
              <a:rPr lang="cs-CZ" dirty="0" smtClean="0"/>
              <a:t>ženevské konvence</a:t>
            </a:r>
            <a:r>
              <a:rPr lang="cs-CZ" dirty="0"/>
              <a:t>; </a:t>
            </a:r>
            <a:r>
              <a:rPr lang="cs-CZ" dirty="0" smtClean="0"/>
              <a:t>nepatří sem izolované násilné činy</a:t>
            </a:r>
            <a:r>
              <a:rPr lang="cs-CZ" dirty="0"/>
              <a:t>, </a:t>
            </a:r>
            <a:r>
              <a:rPr lang="cs-CZ" dirty="0" smtClean="0"/>
              <a:t>vnitřní nepokoje </a:t>
            </a:r>
            <a:r>
              <a:rPr lang="cs-CZ" dirty="0"/>
              <a:t>ap. </a:t>
            </a:r>
          </a:p>
          <a:p>
            <a:pPr lvl="1"/>
            <a:r>
              <a:rPr lang="cs-CZ" b="1" dirty="0" smtClean="0"/>
              <a:t>Ostatní ozbrojené konflikty </a:t>
            </a:r>
            <a:r>
              <a:rPr lang="cs-CZ" b="1" dirty="0"/>
              <a:t>(</a:t>
            </a:r>
            <a:r>
              <a:rPr lang="cs-CZ" b="1" dirty="0" smtClean="0"/>
              <a:t>D)</a:t>
            </a:r>
          </a:p>
          <a:p>
            <a:pPr lvl="2"/>
            <a:r>
              <a:rPr lang="cs-CZ" dirty="0" smtClean="0"/>
              <a:t>konflikty </a:t>
            </a:r>
            <a:r>
              <a:rPr lang="cs-CZ" dirty="0"/>
              <a:t>vnitrostátní, kde ale </a:t>
            </a:r>
            <a:r>
              <a:rPr lang="cs-CZ" dirty="0" smtClean="0"/>
              <a:t>bojující strany nesplňují předchozí definici</a:t>
            </a:r>
            <a:endParaRPr lang="cs-CZ" dirty="0"/>
          </a:p>
          <a:p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9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mezinárodního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Kategorie A + B</a:t>
            </a:r>
          </a:p>
          <a:p>
            <a:pPr lvl="1"/>
            <a:r>
              <a:rPr lang="cs-CZ" dirty="0" smtClean="0"/>
              <a:t>přísná pravidla vedení boje</a:t>
            </a:r>
            <a:r>
              <a:rPr lang="cs-CZ" dirty="0"/>
              <a:t>, kterými se </a:t>
            </a:r>
            <a:r>
              <a:rPr lang="cs-CZ" dirty="0" smtClean="0"/>
              <a:t>musí řídit</a:t>
            </a:r>
          </a:p>
          <a:p>
            <a:r>
              <a:rPr lang="cs-CZ" dirty="0" smtClean="0"/>
              <a:t>Možnosti mezinárodní kontroly </a:t>
            </a:r>
            <a:r>
              <a:rPr lang="cs-CZ" dirty="0"/>
              <a:t>vnitrostátních </a:t>
            </a:r>
            <a:r>
              <a:rPr lang="cs-CZ" dirty="0" smtClean="0"/>
              <a:t>konfliktů jsou </a:t>
            </a:r>
            <a:r>
              <a:rPr lang="cs-CZ" dirty="0"/>
              <a:t>menší</a:t>
            </a:r>
          </a:p>
          <a:p>
            <a:r>
              <a:rPr lang="cs-CZ" dirty="0" smtClean="0"/>
              <a:t>Zvláštní charakter – tvoří 5</a:t>
            </a:r>
            <a:r>
              <a:rPr lang="cs-CZ" dirty="0"/>
              <a:t>. kategorii </a:t>
            </a:r>
            <a:r>
              <a:rPr lang="cs-CZ" dirty="0" smtClean="0"/>
              <a:t>–</a:t>
            </a:r>
            <a:r>
              <a:rPr lang="cs-CZ" b="1" dirty="0" smtClean="0"/>
              <a:t>Internacionalizované vnitrostátní konflikty </a:t>
            </a:r>
            <a:r>
              <a:rPr lang="cs-CZ" dirty="0" smtClean="0"/>
              <a:t>(</a:t>
            </a:r>
            <a:r>
              <a:rPr lang="cs-CZ" i="1" dirty="0" err="1" smtClean="0"/>
              <a:t>Intrastate</a:t>
            </a:r>
            <a:r>
              <a:rPr lang="cs-CZ" i="1" dirty="0" smtClean="0"/>
              <a:t> </a:t>
            </a:r>
            <a:r>
              <a:rPr lang="cs-CZ" i="1" dirty="0" err="1"/>
              <a:t>internationalized</a:t>
            </a:r>
            <a:r>
              <a:rPr lang="cs-CZ" i="1" dirty="0"/>
              <a:t> </a:t>
            </a:r>
            <a:r>
              <a:rPr lang="cs-CZ" i="1" dirty="0" err="1" smtClean="0"/>
              <a:t>conflicts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2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geografie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 smtClean="0"/>
              <a:t>Lokální války </a:t>
            </a:r>
            <a:r>
              <a:rPr lang="cs-CZ" dirty="0" smtClean="0"/>
              <a:t>(uvnitř státu</a:t>
            </a:r>
            <a:r>
              <a:rPr lang="cs-CZ" dirty="0"/>
              <a:t>, nebo mezi 2 státy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42" name="Picture 2" descr="http://i.idnes.cz/11/023/vidw/DP24fde5_Gtro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6000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pojmu konflikt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3 základní druhy mezilidských </a:t>
            </a:r>
            <a:r>
              <a:rPr lang="cs-CZ" dirty="0" smtClean="0"/>
              <a:t>interakcí</a:t>
            </a:r>
          </a:p>
          <a:p>
            <a:pPr lvl="1"/>
            <a:r>
              <a:rPr lang="cs-CZ" b="1" dirty="0" smtClean="0"/>
              <a:t>Spolupráce</a:t>
            </a:r>
            <a:endParaRPr lang="cs-CZ" dirty="0"/>
          </a:p>
          <a:p>
            <a:endParaRPr lang="cs-CZ" b="1" dirty="0" smtClean="0"/>
          </a:p>
        </p:txBody>
      </p:sp>
      <p:pic>
        <p:nvPicPr>
          <p:cNvPr id="1026" name="Picture 2" descr="http://www.pujckapenize.cz/images/spoluprace-pujc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38100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Regionální války </a:t>
            </a:r>
            <a:r>
              <a:rPr lang="cs-CZ" dirty="0"/>
              <a:t>(více států jednoho regionu)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266" name="Picture 2" descr="http://www.docktad.com/images/con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88062"/>
            <a:ext cx="5770984" cy="37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Globální válka</a:t>
            </a:r>
            <a:r>
              <a:rPr lang="cs-CZ" dirty="0"/>
              <a:t>(větší množství zemí z různých regionů a kontinentů)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2290" name="Picture 2" descr="http://www.zsskolnikaplice.cz/files/zaci/web9/web2010/walter/files/triumf_vu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61" y="2204864"/>
            <a:ext cx="5420017" cy="39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délky trvání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 smtClean="0"/>
              <a:t>Krátké války</a:t>
            </a:r>
          </a:p>
          <a:p>
            <a:pPr lvl="1"/>
            <a:r>
              <a:rPr lang="cs-CZ" dirty="0" smtClean="0"/>
              <a:t>rozhodne </a:t>
            </a:r>
            <a:r>
              <a:rPr lang="cs-CZ" dirty="0"/>
              <a:t>je zpravidla jedna bitva, </a:t>
            </a:r>
            <a:r>
              <a:rPr lang="cs-CZ" dirty="0" smtClean="0"/>
              <a:t>trvají do </a:t>
            </a:r>
            <a:r>
              <a:rPr lang="cs-CZ" dirty="0"/>
              <a:t>1 roku</a:t>
            </a:r>
          </a:p>
          <a:p>
            <a:pPr lvl="1"/>
            <a:r>
              <a:rPr lang="cs-CZ" dirty="0"/>
              <a:t>Obvykle </a:t>
            </a:r>
            <a:r>
              <a:rPr lang="cs-CZ" dirty="0" smtClean="0"/>
              <a:t>má jeden soupeř výraznou </a:t>
            </a:r>
            <a:r>
              <a:rPr lang="cs-CZ" dirty="0"/>
              <a:t>převahu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314" name="Picture 2" descr="http://img.ceskatelevize.cz/program/porady/10282929552/foto09/210382547010018_gal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848861" cy="21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3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Vleklé války </a:t>
            </a:r>
          </a:p>
          <a:p>
            <a:pPr lvl="1"/>
            <a:r>
              <a:rPr lang="cs-CZ" dirty="0"/>
              <a:t>řada bitev, trvají přes 1 rok, někdy i celá desetiletí</a:t>
            </a:r>
          </a:p>
          <a:p>
            <a:pPr lvl="1"/>
            <a:r>
              <a:rPr lang="cs-CZ" dirty="0"/>
              <a:t>Obvykle jsou síly přibližně vyrovnané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intenzity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Omezené války</a:t>
            </a:r>
            <a:endParaRPr lang="cs-CZ" b="1" dirty="0"/>
          </a:p>
          <a:p>
            <a:pPr lvl="1"/>
            <a:r>
              <a:rPr lang="cs-CZ" dirty="0" smtClean="0"/>
              <a:t>pro dosažení omezených </a:t>
            </a:r>
            <a:r>
              <a:rPr lang="cs-CZ" dirty="0"/>
              <a:t>politických </a:t>
            </a:r>
            <a:r>
              <a:rPr lang="cs-CZ" dirty="0" smtClean="0"/>
              <a:t>cílů – např</a:t>
            </a:r>
            <a:r>
              <a:rPr lang="cs-CZ" dirty="0"/>
              <a:t>. kvůli </a:t>
            </a:r>
            <a:r>
              <a:rPr lang="cs-CZ" dirty="0" smtClean="0"/>
              <a:t>připojení určitého území</a:t>
            </a:r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b="1" dirty="0" smtClean="0"/>
              <a:t>Totální války</a:t>
            </a:r>
            <a:endParaRPr lang="cs-CZ" dirty="0"/>
          </a:p>
          <a:p>
            <a:pPr lvl="1"/>
            <a:r>
              <a:rPr lang="cs-CZ" dirty="0" smtClean="0"/>
              <a:t>Dosažení absolutního cíle</a:t>
            </a:r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dirty="0" smtClean="0"/>
              <a:t>Omezené války </a:t>
            </a:r>
            <a:r>
              <a:rPr lang="cs-CZ" dirty="0"/>
              <a:t>často </a:t>
            </a:r>
            <a:r>
              <a:rPr lang="cs-CZ" dirty="0" smtClean="0"/>
              <a:t>končí nerozhodně nebo kompromisem</a:t>
            </a:r>
          </a:p>
          <a:p>
            <a:r>
              <a:rPr lang="cs-CZ" dirty="0" smtClean="0"/>
              <a:t>Totální války </a:t>
            </a:r>
            <a:r>
              <a:rPr lang="cs-CZ" dirty="0"/>
              <a:t>zpravidla </a:t>
            </a:r>
            <a:r>
              <a:rPr lang="cs-CZ" dirty="0" smtClean="0"/>
              <a:t>není možné ukončit </a:t>
            </a:r>
            <a:r>
              <a:rPr lang="cs-CZ" dirty="0"/>
              <a:t>dohodou, ale jen </a:t>
            </a:r>
            <a:r>
              <a:rPr lang="cs-CZ" dirty="0" smtClean="0"/>
              <a:t>porážkou</a:t>
            </a:r>
          </a:p>
        </p:txBody>
      </p:sp>
    </p:spTree>
    <p:extLst>
      <p:ext uri="{BB962C8B-B14F-4D97-AF65-F5344CB8AC3E}">
        <p14:creationId xmlns:p14="http://schemas.microsoft.com/office/powerpoint/2010/main" val="226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způsobu vedení války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Pravidelná válka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Nepravidelná válka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://media.novinky.cz/386/263863-top_foto1-r9c7a.jpg?1357300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698776" cy="20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commons/thumb/0/0d/Soviet_guerilla.jpg/274px-Soviet_gueril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520280" cy="16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1.bp.blogspot.com/-Ay-6GDDHvTk/TxuuupEh7nI/AAAAAAAAORk/ZFDO5mGDTCo/s1600/Che-Guevara-Hot-Wallpapers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1641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1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b="1" dirty="0"/>
              <a:t>Soutěž </a:t>
            </a:r>
            <a:r>
              <a:rPr lang="cs-CZ" dirty="0"/>
              <a:t>– aktéři se snaží dosáhnout téhož cíle na úkor ostatních, ale v rámci pravidel platných pro </a:t>
            </a:r>
            <a:r>
              <a:rPr lang="cs-CZ" dirty="0" smtClean="0"/>
              <a:t>všechny</a:t>
            </a: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2050" name="Picture 2" descr="http://www.ardentsupporttech.com/blog/wp-content/uploads/2014/03/Running-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497542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/>
            <a:r>
              <a:rPr lang="cs-CZ" b="1" dirty="0"/>
              <a:t>Konflikt </a:t>
            </a:r>
            <a:r>
              <a:rPr lang="cs-CZ" dirty="0"/>
              <a:t>– aktéři se snaží dosáhnout téhož cíle na úkor ostatních, jejich pozornost je ale upřena přednostně na konkurenty, nikoliv na dosažení cíle jako při soutěži</a:t>
            </a:r>
          </a:p>
          <a:p>
            <a:endParaRPr lang="cs-CZ" dirty="0"/>
          </a:p>
        </p:txBody>
      </p:sp>
      <p:pic>
        <p:nvPicPr>
          <p:cNvPr id="3074" name="Picture 2" descr="http://data.kratzberg.de/images/2011/06/30/3-4e0c6c7e353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1552"/>
            <a:ext cx="5256584" cy="337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 je…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…</a:t>
            </a:r>
            <a:r>
              <a:rPr lang="cs-CZ" dirty="0" smtClean="0"/>
              <a:t>sociální situace</a:t>
            </a:r>
            <a:r>
              <a:rPr lang="cs-CZ" dirty="0"/>
              <a:t>, kdy v </a:t>
            </a:r>
            <a:r>
              <a:rPr lang="cs-CZ" dirty="0" smtClean="0"/>
              <a:t>tomtéž okamžiku minimálně dva </a:t>
            </a:r>
            <a:r>
              <a:rPr lang="cs-CZ" dirty="0"/>
              <a:t>aktéři </a:t>
            </a:r>
            <a:r>
              <a:rPr lang="cs-CZ" dirty="0" smtClean="0"/>
              <a:t>usilují o získání téhož statku/hodnoty</a:t>
            </a:r>
            <a:r>
              <a:rPr lang="cs-CZ" dirty="0"/>
              <a:t>, </a:t>
            </a:r>
            <a:r>
              <a:rPr lang="cs-CZ" dirty="0" smtClean="0"/>
              <a:t>přičemž tohoto </a:t>
            </a:r>
            <a:r>
              <a:rPr lang="cs-CZ" dirty="0"/>
              <a:t>statku/hodnoty </a:t>
            </a:r>
            <a:r>
              <a:rPr lang="cs-CZ" dirty="0" smtClean="0"/>
              <a:t>není dostatek</a:t>
            </a:r>
            <a:r>
              <a:rPr lang="cs-CZ" dirty="0"/>
              <a:t>, aby uspokojil poptávku všech aktérů</a:t>
            </a:r>
          </a:p>
          <a:p>
            <a:r>
              <a:rPr lang="cs-CZ" dirty="0"/>
              <a:t>Konflikt </a:t>
            </a:r>
            <a:r>
              <a:rPr lang="cs-CZ" dirty="0" smtClean="0"/>
              <a:t>má 4 základní aspekty:</a:t>
            </a:r>
          </a:p>
          <a:p>
            <a:pPr lvl="1"/>
            <a:r>
              <a:rPr lang="cs-CZ" b="1" i="1" dirty="0" smtClean="0"/>
              <a:t>aktéři</a:t>
            </a:r>
            <a:endParaRPr lang="cs-CZ" dirty="0"/>
          </a:p>
          <a:p>
            <a:pPr lvl="1"/>
            <a:r>
              <a:rPr lang="cs-CZ" b="1" i="1" dirty="0"/>
              <a:t>jednají</a:t>
            </a:r>
            <a:r>
              <a:rPr lang="cs-CZ" dirty="0"/>
              <a:t>, aby</a:t>
            </a:r>
          </a:p>
          <a:p>
            <a:pPr lvl="1"/>
            <a:r>
              <a:rPr lang="cs-CZ" dirty="0"/>
              <a:t>prosadili </a:t>
            </a:r>
            <a:r>
              <a:rPr lang="cs-CZ" dirty="0" smtClean="0"/>
              <a:t>své </a:t>
            </a:r>
            <a:r>
              <a:rPr lang="cs-CZ" b="1" i="1" dirty="0" smtClean="0"/>
              <a:t>zájmy </a:t>
            </a:r>
            <a:r>
              <a:rPr lang="cs-CZ" dirty="0" smtClean="0"/>
              <a:t>a </a:t>
            </a:r>
            <a:r>
              <a:rPr lang="cs-CZ" dirty="0"/>
              <a:t>hodnoty, </a:t>
            </a:r>
            <a:r>
              <a:rPr lang="cs-CZ" dirty="0" smtClean="0"/>
              <a:t>které jsou</a:t>
            </a:r>
            <a:endParaRPr lang="cs-CZ" dirty="0"/>
          </a:p>
          <a:p>
            <a:pPr lvl="1"/>
            <a:r>
              <a:rPr lang="cs-CZ" b="1" i="1" dirty="0"/>
              <a:t>neslučitelné.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https://encrypted-tbn3.gstatic.com/images?q=tbn:ANd9GcR9uHMkHSDlfPsao4Jjm7pEyPmdSJnKlNLSmFE8pf3hxuL_tZlxMqHfxxh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04" y="4221088"/>
            <a:ext cx="2386649" cy="16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Konflikt nemusí být násilný ani společensky nežádoucí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spory a konflikty jsou přítomny ve všech společnostech a ve všech mezilidských vztazích 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122" name="Picture 2" descr="http://img.blesk.cz/img/1/full/519690-img-demonstrace-vysoka-sk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3454809" cy="242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.idnes.cz/12/103/cl6/MV46d97e_out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046172" cy="242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konflikty mohou být i produktivní a kreativní </a:t>
            </a:r>
          </a:p>
          <a:p>
            <a:r>
              <a:rPr lang="cs-CZ" dirty="0"/>
              <a:t>mnohé západní společnosti jsou postaveny na myšlence soutěže jako „hybatele pokroku“)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 descr="http://www.moderni-dejiny.cz/PublicFiles/UserFiles/image/Metodika/06_EVR_po1945/800x800_hri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35261"/>
            <a:ext cx="6048672" cy="350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mohou však být velice nákladné a mohou také mít drastické následky</a:t>
            </a:r>
          </a:p>
          <a:p>
            <a:endParaRPr lang="cs-CZ" dirty="0"/>
          </a:p>
        </p:txBody>
      </p:sp>
      <p:pic>
        <p:nvPicPr>
          <p:cNvPr id="7170" name="Picture 2" descr="http://imgs.idnes.cz/oprilohy/infografika/valka/17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65069"/>
            <a:ext cx="5127104" cy="38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http://i.idnes.cz/10/051/gal/JB32e062_vietnam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28279"/>
            <a:ext cx="8288794" cy="62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9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244</TotalTime>
  <Words>650</Words>
  <Application>Microsoft Office PowerPoint</Application>
  <PresentationFormat>Předvádění na obrazovce (4:3)</PresentationFormat>
  <Paragraphs>122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Došky</vt:lpstr>
      <vt:lpstr>Geopolitika </vt:lpstr>
      <vt:lpstr>Definice pojmu konflikt</vt:lpstr>
      <vt:lpstr>Prezentace aplikace PowerPoint</vt:lpstr>
      <vt:lpstr>Prezentace aplikace PowerPoint</vt:lpstr>
      <vt:lpstr>Konflikt je…</vt:lpstr>
      <vt:lpstr>Konflikt nemusí být násilný ani společensky nežádoucí</vt:lpstr>
      <vt:lpstr>Prezentace aplikace PowerPoint</vt:lpstr>
      <vt:lpstr>Prezentace aplikace PowerPoint</vt:lpstr>
      <vt:lpstr>Prezentace aplikace PowerPoint</vt:lpstr>
      <vt:lpstr>Hranice soutěž x konflikt</vt:lpstr>
      <vt:lpstr>Fáze konfliktu</vt:lpstr>
      <vt:lpstr>Fáze konfliktu</vt:lpstr>
      <vt:lpstr>Eskalace konfliktů – 24 stupňů</vt:lpstr>
      <vt:lpstr>Eskalace konfliktů</vt:lpstr>
      <vt:lpstr>Klasifikace ozbrojených konfliktů</vt:lpstr>
      <vt:lpstr>Podle ztrát na životech</vt:lpstr>
      <vt:lpstr>Podle mezinárodního práva</vt:lpstr>
      <vt:lpstr>Podle mezinárodního práva</vt:lpstr>
      <vt:lpstr>Podle geografie</vt:lpstr>
      <vt:lpstr>Prezentace aplikace PowerPoint</vt:lpstr>
      <vt:lpstr>Prezentace aplikace PowerPoint</vt:lpstr>
      <vt:lpstr>Podle délky trvání</vt:lpstr>
      <vt:lpstr>Prezentace aplikace PowerPoint</vt:lpstr>
      <vt:lpstr>Podle intenzity</vt:lpstr>
      <vt:lpstr>Podle způsobu vedení války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Geopolitika</dc:title>
  <dc:creator>ASUS</dc:creator>
  <cp:lastModifiedBy>ASUS</cp:lastModifiedBy>
  <cp:revision>23</cp:revision>
  <dcterms:created xsi:type="dcterms:W3CDTF">2014-10-13T08:52:41Z</dcterms:created>
  <dcterms:modified xsi:type="dcterms:W3CDTF">2015-01-28T15:40:47Z</dcterms:modified>
</cp:coreProperties>
</file>