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E26032-1EA7-4269-84CA-591702FB931D}" type="datetimeFigureOut">
              <a:rPr lang="cs-CZ" smtClean="0"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17415E-2503-4CE3-8827-5B89304A19A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Řešení konfliktů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21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Zemřelí v boji 1946 - 2002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50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Uprchlíci ve světě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0749"/>
            <a:ext cx="7632848" cy="49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1900 - 1918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Koloniální konflikty, občanské války</a:t>
            </a:r>
          </a:p>
          <a:p>
            <a:r>
              <a:rPr lang="cs-CZ" dirty="0" smtClean="0"/>
              <a:t>Mezinárodní konflikty – střety národů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560840" cy="376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1919 - 1945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Spíše mezinárodní konflikty, konflikty ideologií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833396" cy="370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1946 - 1989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Přesun v VS do RZ, občanské války</a:t>
            </a:r>
          </a:p>
          <a:p>
            <a:r>
              <a:rPr lang="cs-CZ" dirty="0" smtClean="0"/>
              <a:t>Konflikty s odlišnou ideologií, aktéři USA a SSSR – podpora, ekonomické, politické cíle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272808" cy="35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3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po roce 1990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Aktéry spojují kulturní znaky (jazyk, náboženství), zásahy VS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5" y="2420888"/>
            <a:ext cx="7820144" cy="37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6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24298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počtu obětí z řad humanitárních pracovníků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cepsr.com/img/nedvedicka20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4" y="1556792"/>
            <a:ext cx="8452155" cy="47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o některých trendech se vedou spory, na jednom se ale všechny studie shodují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Před </a:t>
            </a:r>
            <a:r>
              <a:rPr lang="cs-CZ" dirty="0"/>
              <a:t>rokem1950: 80% všech </a:t>
            </a:r>
            <a:r>
              <a:rPr lang="cs-CZ" dirty="0" smtClean="0"/>
              <a:t>obětí válečných konfliktů byli </a:t>
            </a:r>
            <a:r>
              <a:rPr lang="cs-CZ" dirty="0"/>
              <a:t>vojáci</a:t>
            </a:r>
          </a:p>
          <a:p>
            <a:pPr lvl="1"/>
            <a:r>
              <a:rPr lang="cs-CZ" dirty="0"/>
              <a:t>Po roce 1950: 75</a:t>
            </a:r>
            <a:r>
              <a:rPr lang="cs-CZ" dirty="0" smtClean="0"/>
              <a:t>% obětí tvoří civilisté</a:t>
            </a:r>
            <a:endParaRPr lang="cs-CZ" dirty="0"/>
          </a:p>
          <a:p>
            <a:pPr lvl="1"/>
            <a:r>
              <a:rPr lang="cs-CZ" dirty="0"/>
              <a:t>Současnost: </a:t>
            </a:r>
            <a:r>
              <a:rPr lang="cs-CZ" dirty="0" smtClean="0"/>
              <a:t>až 90 </a:t>
            </a:r>
            <a:r>
              <a:rPr lang="cs-CZ" dirty="0"/>
              <a:t>% </a:t>
            </a:r>
            <a:r>
              <a:rPr lang="cs-CZ" dirty="0" smtClean="0"/>
              <a:t>obětí jsou </a:t>
            </a:r>
            <a:r>
              <a:rPr lang="cs-CZ" dirty="0"/>
              <a:t>civilisté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Nejméně 2/3 </a:t>
            </a:r>
            <a:r>
              <a:rPr lang="cs-CZ" dirty="0"/>
              <a:t>současných </a:t>
            </a:r>
            <a:r>
              <a:rPr lang="cs-CZ" dirty="0" smtClean="0"/>
              <a:t>konfliktů má kořeny </a:t>
            </a:r>
            <a:r>
              <a:rPr lang="cs-CZ" dirty="0"/>
              <a:t>v etnických nebo náboženských rozdílech </a:t>
            </a:r>
          </a:p>
          <a:p>
            <a:endParaRPr lang="cs-CZ" dirty="0"/>
          </a:p>
        </p:txBody>
      </p:sp>
      <p:pic>
        <p:nvPicPr>
          <p:cNvPr id="14338" name="Picture 2" descr="http://newsimg.bbc.co.uk/media/images/40919000/jpg/_40919326_bluehelmet_203af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19335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konfliktu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Únik</a:t>
            </a:r>
            <a:endParaRPr lang="cs-CZ" dirty="0"/>
          </a:p>
          <a:p>
            <a:r>
              <a:rPr lang="cs-CZ" b="1" dirty="0" smtClean="0"/>
              <a:t>Ústupek</a:t>
            </a:r>
          </a:p>
          <a:p>
            <a:r>
              <a:rPr lang="cs-CZ" b="1" dirty="0" smtClean="0"/>
              <a:t>Útok</a:t>
            </a:r>
          </a:p>
          <a:p>
            <a:r>
              <a:rPr lang="cs-CZ" b="1" dirty="0" smtClean="0"/>
              <a:t>Kompromis </a:t>
            </a:r>
            <a:endParaRPr lang="cs-CZ" dirty="0"/>
          </a:p>
          <a:p>
            <a:r>
              <a:rPr lang="cs-CZ" b="1" dirty="0" smtClean="0"/>
              <a:t>Dohoda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4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konfliktů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války </a:t>
            </a:r>
            <a:r>
              <a:rPr lang="cs-CZ" b="1" dirty="0"/>
              <a:t>pro </a:t>
            </a:r>
            <a:r>
              <a:rPr lang="cs-CZ" b="1" dirty="0" smtClean="0"/>
              <a:t>zisk</a:t>
            </a:r>
            <a:endParaRPr lang="cs-CZ" dirty="0"/>
          </a:p>
          <a:p>
            <a:r>
              <a:rPr lang="cs-CZ" b="1" dirty="0"/>
              <a:t>války ze </a:t>
            </a:r>
            <a:r>
              <a:rPr lang="cs-CZ" b="1" dirty="0" smtClean="0"/>
              <a:t>strachu </a:t>
            </a:r>
            <a:r>
              <a:rPr lang="cs-CZ" dirty="0" smtClean="0"/>
              <a:t>- „preventivní války“</a:t>
            </a:r>
            <a:endParaRPr lang="cs-CZ" dirty="0"/>
          </a:p>
          <a:p>
            <a:r>
              <a:rPr lang="cs-CZ" b="1" dirty="0"/>
              <a:t>války ze </a:t>
            </a:r>
            <a:r>
              <a:rPr lang="cs-CZ" b="1" dirty="0" smtClean="0"/>
              <a:t>zásady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4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Reálně…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strany se dohodnou</a:t>
            </a:r>
          </a:p>
          <a:p>
            <a:r>
              <a:rPr lang="cs-CZ" dirty="0" smtClean="0"/>
              <a:t>Silnější strana </a:t>
            </a:r>
            <a:r>
              <a:rPr lang="cs-CZ" dirty="0"/>
              <a:t>vyhraje</a:t>
            </a:r>
          </a:p>
          <a:p>
            <a:r>
              <a:rPr lang="cs-CZ" dirty="0"/>
              <a:t>zásahem </a:t>
            </a:r>
            <a:r>
              <a:rPr lang="cs-CZ" dirty="0" smtClean="0"/>
              <a:t>třetí strany </a:t>
            </a:r>
            <a:r>
              <a:rPr lang="cs-CZ" dirty="0"/>
              <a:t>je stranám vnuceno řešení</a:t>
            </a:r>
          </a:p>
          <a:p>
            <a:r>
              <a:rPr lang="cs-CZ" dirty="0" smtClean="0"/>
              <a:t>Zmizí předmět sporu nebo </a:t>
            </a:r>
            <a:r>
              <a:rPr lang="cs-CZ" dirty="0"/>
              <a:t>aktéři zjistí, že jeho </a:t>
            </a:r>
            <a:r>
              <a:rPr lang="cs-CZ" dirty="0" smtClean="0"/>
              <a:t>rozdělení je efektivnější</a:t>
            </a:r>
          </a:p>
          <a:p>
            <a:r>
              <a:rPr lang="cs-CZ" dirty="0" smtClean="0"/>
              <a:t>Změní se </a:t>
            </a:r>
            <a:r>
              <a:rPr lang="cs-CZ" dirty="0"/>
              <a:t>priority zájmu některého z </a:t>
            </a:r>
            <a:r>
              <a:rPr lang="cs-CZ" dirty="0" smtClean="0"/>
              <a:t>aktérů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5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Příčiny jsou na úrovni…mezinárodních vztahů x států x rozhodnutí jednotlivců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Mezinárodních vztahů?</a:t>
            </a:r>
          </a:p>
          <a:p>
            <a:endParaRPr lang="cs-CZ" dirty="0"/>
          </a:p>
          <a:p>
            <a:pPr lvl="1"/>
            <a:r>
              <a:rPr lang="cs-CZ" dirty="0"/>
              <a:t>změny v </a:t>
            </a:r>
            <a:r>
              <a:rPr lang="cs-CZ" dirty="0" smtClean="0"/>
              <a:t>rozložení moci</a:t>
            </a:r>
            <a:endParaRPr lang="cs-CZ" dirty="0"/>
          </a:p>
          <a:p>
            <a:pPr lvl="1"/>
            <a:r>
              <a:rPr lang="cs-CZ" dirty="0" smtClean="0"/>
              <a:t>Regionální rivality </a:t>
            </a:r>
          </a:p>
          <a:p>
            <a:pPr lvl="1"/>
            <a:r>
              <a:rPr lang="cs-CZ" dirty="0" smtClean="0"/>
              <a:t>růst množství zbraní a </a:t>
            </a:r>
            <a:r>
              <a:rPr lang="cs-CZ" dirty="0"/>
              <a:t>jejich </a:t>
            </a:r>
            <a:r>
              <a:rPr lang="cs-CZ" dirty="0" smtClean="0"/>
              <a:t>inovace</a:t>
            </a:r>
          </a:p>
          <a:p>
            <a:pPr lvl="1"/>
            <a:r>
              <a:rPr lang="cs-CZ" dirty="0" smtClean="0"/>
              <a:t>Globální nevojenské hrozby</a:t>
            </a:r>
            <a:r>
              <a:rPr lang="cs-CZ" dirty="0"/>
              <a:t>: </a:t>
            </a:r>
            <a:r>
              <a:rPr lang="cs-CZ" dirty="0" smtClean="0"/>
              <a:t>mezinárodní kriminální gangy</a:t>
            </a:r>
            <a:r>
              <a:rPr lang="cs-CZ" dirty="0"/>
              <a:t>, </a:t>
            </a:r>
            <a:r>
              <a:rPr lang="cs-CZ" dirty="0" smtClean="0"/>
              <a:t>teroristické skupiny</a:t>
            </a:r>
            <a:r>
              <a:rPr lang="cs-CZ" dirty="0"/>
              <a:t>, </a:t>
            </a:r>
            <a:r>
              <a:rPr lang="cs-CZ" dirty="0" smtClean="0"/>
              <a:t>ekonomická destabilizace</a:t>
            </a:r>
            <a:r>
              <a:rPr lang="cs-CZ" dirty="0"/>
              <a:t>, </a:t>
            </a:r>
            <a:r>
              <a:rPr lang="cs-CZ" dirty="0" smtClean="0"/>
              <a:t>environmentální degradace</a:t>
            </a:r>
            <a:r>
              <a:rPr lang="cs-CZ" dirty="0"/>
              <a:t>, nedostatek přírodních zdrojů</a:t>
            </a:r>
            <a:r>
              <a:rPr lang="cs-CZ" dirty="0" smtClean="0"/>
              <a:t>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4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Států?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kolaps </a:t>
            </a:r>
            <a:r>
              <a:rPr lang="cs-CZ" dirty="0"/>
              <a:t>státu</a:t>
            </a:r>
          </a:p>
          <a:p>
            <a:pPr lvl="1"/>
            <a:r>
              <a:rPr lang="cs-CZ" dirty="0"/>
              <a:t>změny politických režimů</a:t>
            </a:r>
          </a:p>
          <a:p>
            <a:pPr lvl="1"/>
            <a:r>
              <a:rPr lang="cs-CZ" b="1" dirty="0"/>
              <a:t>nacionalismus, náboženský extremismus</a:t>
            </a:r>
            <a:endParaRPr lang="cs-CZ" dirty="0"/>
          </a:p>
          <a:p>
            <a:pPr lvl="1"/>
            <a:r>
              <a:rPr lang="cs-CZ" dirty="0"/>
              <a:t>spory o </a:t>
            </a:r>
            <a:r>
              <a:rPr lang="cs-CZ" dirty="0" smtClean="0"/>
              <a:t>přírodní zdroje</a:t>
            </a:r>
            <a:endParaRPr lang="cs-CZ" dirty="0"/>
          </a:p>
          <a:p>
            <a:pPr lvl="1"/>
            <a:r>
              <a:rPr lang="cs-CZ" dirty="0"/>
              <a:t>dopady kolonialismu</a:t>
            </a:r>
          </a:p>
          <a:p>
            <a:pPr lvl="1"/>
            <a:r>
              <a:rPr lang="cs-CZ" dirty="0"/>
              <a:t>nerovnoměrný </a:t>
            </a:r>
            <a:r>
              <a:rPr lang="cs-CZ" dirty="0" smtClean="0"/>
              <a:t>rozvoj</a:t>
            </a:r>
            <a:endParaRPr lang="cs-CZ" dirty="0"/>
          </a:p>
          <a:p>
            <a:pPr lvl="1"/>
            <a:r>
              <a:rPr lang="cs-CZ" dirty="0" smtClean="0"/>
              <a:t>Represivní režimy</a:t>
            </a:r>
            <a:endParaRPr lang="cs-CZ" dirty="0"/>
          </a:p>
          <a:p>
            <a:pPr lvl="1"/>
            <a:r>
              <a:rPr lang="cs-CZ" dirty="0"/>
              <a:t>historie, </a:t>
            </a:r>
            <a:r>
              <a:rPr lang="cs-CZ" dirty="0" smtClean="0"/>
              <a:t>předchozí konflikty </a:t>
            </a:r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2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Kontroverznější příčiny válek na úrovni států:</a:t>
            </a:r>
          </a:p>
          <a:p>
            <a:endParaRPr lang="cs-CZ" dirty="0"/>
          </a:p>
          <a:p>
            <a:pPr lvl="1"/>
            <a:r>
              <a:rPr lang="cs-CZ" dirty="0" smtClean="0"/>
              <a:t>míra </a:t>
            </a:r>
            <a:r>
              <a:rPr lang="cs-CZ" dirty="0"/>
              <a:t>rizik a možných </a:t>
            </a:r>
            <a:r>
              <a:rPr lang="cs-CZ" dirty="0" smtClean="0"/>
              <a:t>zisků spojených </a:t>
            </a:r>
            <a:r>
              <a:rPr lang="cs-CZ" dirty="0"/>
              <a:t>s válkou </a:t>
            </a:r>
            <a:endParaRPr lang="cs-CZ" dirty="0" smtClean="0"/>
          </a:p>
          <a:p>
            <a:pPr lvl="1"/>
            <a:r>
              <a:rPr lang="cs-CZ" dirty="0" smtClean="0"/>
              <a:t>chudoba </a:t>
            </a:r>
          </a:p>
          <a:p>
            <a:pPr lvl="1"/>
            <a:r>
              <a:rPr lang="cs-CZ" dirty="0"/>
              <a:t>hypotéza obětního beránka </a:t>
            </a:r>
          </a:p>
          <a:p>
            <a:pPr lvl="1"/>
            <a:r>
              <a:rPr lang="cs-CZ" dirty="0"/>
              <a:t>povaha vládnoucího </a:t>
            </a:r>
            <a:r>
              <a:rPr lang="cs-CZ" dirty="0" smtClean="0"/>
              <a:t>režimu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6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4" y="1628800"/>
            <a:ext cx="8350678" cy="48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3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Rozhodnutí jednotlivců?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 smtClean="0"/>
              <a:t>Lidská přirozenost</a:t>
            </a:r>
            <a:endParaRPr lang="cs-CZ" dirty="0"/>
          </a:p>
          <a:p>
            <a:pPr lvl="1"/>
            <a:r>
              <a:rPr lang="cs-CZ" dirty="0" smtClean="0"/>
              <a:t>Chybné vnímání protivníka</a:t>
            </a:r>
            <a:r>
              <a:rPr lang="cs-CZ" dirty="0"/>
              <a:t>, </a:t>
            </a:r>
            <a:r>
              <a:rPr lang="cs-CZ" dirty="0" smtClean="0"/>
              <a:t>nesprávná interpretace</a:t>
            </a:r>
            <a:r>
              <a:rPr lang="cs-CZ" dirty="0"/>
              <a:t>, </a:t>
            </a:r>
            <a:r>
              <a:rPr lang="cs-CZ" dirty="0" smtClean="0"/>
              <a:t>komunikační problémy</a:t>
            </a:r>
            <a:endParaRPr lang="cs-CZ" dirty="0"/>
          </a:p>
          <a:p>
            <a:pPr lvl="1"/>
            <a:r>
              <a:rPr lang="cs-CZ" dirty="0"/>
              <a:t>nekvalitní/ </a:t>
            </a:r>
            <a:r>
              <a:rPr lang="cs-CZ" dirty="0" smtClean="0"/>
              <a:t>nekompetentní vedení</a:t>
            </a:r>
            <a:endParaRPr lang="cs-CZ" dirty="0"/>
          </a:p>
          <a:p>
            <a:pPr lvl="1"/>
            <a:r>
              <a:rPr lang="cs-CZ" dirty="0"/>
              <a:t>hypotéza </a:t>
            </a:r>
            <a:r>
              <a:rPr lang="cs-CZ" dirty="0" err="1" smtClean="0"/>
              <a:t>kazisvětů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2625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Je válek stále více?</a:t>
            </a:r>
          </a:p>
          <a:p>
            <a:r>
              <a:rPr lang="cs-CZ" dirty="0" smtClean="0"/>
              <a:t>Které typy </a:t>
            </a:r>
            <a:r>
              <a:rPr lang="cs-CZ" dirty="0"/>
              <a:t>ozbrojených </a:t>
            </a:r>
            <a:r>
              <a:rPr lang="cs-CZ" dirty="0" smtClean="0"/>
              <a:t>konfliktů převažují</a:t>
            </a:r>
            <a:r>
              <a:rPr lang="cs-CZ" dirty="0"/>
              <a:t>?</a:t>
            </a:r>
          </a:p>
          <a:p>
            <a:r>
              <a:rPr lang="cs-CZ" dirty="0" smtClean="0"/>
              <a:t>Jaká je regionální distribuce </a:t>
            </a:r>
            <a:r>
              <a:rPr lang="cs-CZ" dirty="0"/>
              <a:t>ozbrojených konfliktů?</a:t>
            </a:r>
          </a:p>
          <a:p>
            <a:r>
              <a:rPr lang="cs-CZ" dirty="0"/>
              <a:t>Jsou války stále více destruktivní?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9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ozbrojených konfliktů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506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340</Words>
  <Application>Microsoft Office PowerPoint</Application>
  <PresentationFormat>Předvádění na obrazovce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Došky</vt:lpstr>
      <vt:lpstr>1_Došky</vt:lpstr>
      <vt:lpstr>Geopolitika </vt:lpstr>
      <vt:lpstr>Příčiny konfliktů</vt:lpstr>
      <vt:lpstr>Příčiny jsou na úrovni…mezinárodních vztahů x států x rozhodnutí jednotlivců</vt:lpstr>
      <vt:lpstr>Prezentace aplikace PowerPoint</vt:lpstr>
      <vt:lpstr>Prezentace aplikace PowerPoint</vt:lpstr>
      <vt:lpstr>Prezentace aplikace PowerPoint</vt:lpstr>
      <vt:lpstr>Prezentace aplikace PowerPoint</vt:lpstr>
      <vt:lpstr>Dlouhodobé trendy</vt:lpstr>
      <vt:lpstr>Počet ozbrojených konfliktů</vt:lpstr>
      <vt:lpstr>Zemřelí v boji 1946 - 2002</vt:lpstr>
      <vt:lpstr>Uprchlíci ve světě</vt:lpstr>
      <vt:lpstr>Konflikty 1900 - 1918</vt:lpstr>
      <vt:lpstr>Konflikty 1919 - 1945</vt:lpstr>
      <vt:lpstr>Konflikty 1946 - 1989</vt:lpstr>
      <vt:lpstr>Konflikty po roce 1990</vt:lpstr>
      <vt:lpstr>Současnost </vt:lpstr>
      <vt:lpstr>Vývoj počtu obětí z řad humanitárních pracovníků</vt:lpstr>
      <vt:lpstr>Prezentace aplikace PowerPoint</vt:lpstr>
      <vt:lpstr>Řešení konfliktu</vt:lpstr>
      <vt:lpstr>Reálně…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 </dc:title>
  <dc:creator>ASUS</dc:creator>
  <cp:lastModifiedBy>ASUS</cp:lastModifiedBy>
  <cp:revision>1</cp:revision>
  <dcterms:created xsi:type="dcterms:W3CDTF">2015-01-28T15:37:50Z</dcterms:created>
  <dcterms:modified xsi:type="dcterms:W3CDTF">2015-01-28T15:40:20Z</dcterms:modified>
</cp:coreProperties>
</file>