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F168F-7CD6-4A40-A785-3BDFFC94DE9B}" type="datetimeFigureOut">
              <a:rPr lang="cs-CZ" smtClean="0"/>
              <a:t>28.1.2015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FAD5-A0D8-45A3-B69B-A9C6E774D9F2}" type="slidenum">
              <a:rPr lang="cs-CZ" smtClean="0"/>
              <a:t>‹#›</a:t>
            </a:fld>
            <a:endParaRPr lang="cs-CZ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F168F-7CD6-4A40-A785-3BDFFC94DE9B}" type="datetimeFigureOut">
              <a:rPr lang="cs-CZ" smtClean="0"/>
              <a:t>28.1.2015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FAD5-A0D8-45A3-B69B-A9C6E774D9F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F168F-7CD6-4A40-A785-3BDFFC94DE9B}" type="datetimeFigureOut">
              <a:rPr lang="cs-CZ" smtClean="0"/>
              <a:t>28.1.2015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FAD5-A0D8-45A3-B69B-A9C6E774D9F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F168F-7CD6-4A40-A785-3BDFFC94DE9B}" type="datetimeFigureOut">
              <a:rPr lang="cs-CZ" smtClean="0"/>
              <a:t>28.1.2015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FAD5-A0D8-45A3-B69B-A9C6E774D9F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F168F-7CD6-4A40-A785-3BDFFC94DE9B}" type="datetimeFigureOut">
              <a:rPr lang="cs-CZ" smtClean="0"/>
              <a:t>28.1.2015</a:t>
            </a:fld>
            <a:endParaRPr lang="cs-CZ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FAD5-A0D8-45A3-B69B-A9C6E774D9F2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F168F-7CD6-4A40-A785-3BDFFC94DE9B}" type="datetimeFigureOut">
              <a:rPr lang="cs-CZ" smtClean="0"/>
              <a:t>28.1.2015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FAD5-A0D8-45A3-B69B-A9C6E774D9F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F168F-7CD6-4A40-A785-3BDFFC94DE9B}" type="datetimeFigureOut">
              <a:rPr lang="cs-CZ" smtClean="0"/>
              <a:t>28.1.2015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FAD5-A0D8-45A3-B69B-A9C6E774D9F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F168F-7CD6-4A40-A785-3BDFFC94DE9B}" type="datetimeFigureOut">
              <a:rPr lang="cs-CZ" smtClean="0"/>
              <a:t>28.1.2015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FAD5-A0D8-45A3-B69B-A9C6E774D9F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F168F-7CD6-4A40-A785-3BDFFC94DE9B}" type="datetimeFigureOut">
              <a:rPr lang="cs-CZ" smtClean="0"/>
              <a:t>28.1.2015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FAD5-A0D8-45A3-B69B-A9C6E774D9F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F168F-7CD6-4A40-A785-3BDFFC94DE9B}" type="datetimeFigureOut">
              <a:rPr lang="cs-CZ" smtClean="0"/>
              <a:t>28.1.2015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FAD5-A0D8-45A3-B69B-A9C6E774D9F2}" type="slidenum">
              <a:rPr lang="cs-CZ" smtClean="0"/>
              <a:t>‹#›</a:t>
            </a:fld>
            <a:endParaRPr lang="cs-CZ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F168F-7CD6-4A40-A785-3BDFFC94DE9B}" type="datetimeFigureOut">
              <a:rPr lang="cs-CZ" smtClean="0"/>
              <a:t>28.1.2015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FAD5-A0D8-45A3-B69B-A9C6E774D9F2}" type="slidenum">
              <a:rPr lang="cs-CZ" smtClean="0"/>
              <a:t>‹#›</a:t>
            </a:fld>
            <a:endParaRPr lang="cs-CZ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853F168F-7CD6-4A40-A785-3BDFFC94DE9B}" type="datetimeFigureOut">
              <a:rPr lang="cs-CZ" smtClean="0"/>
              <a:t>28.1.2015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6D09FAD5-A0D8-45A3-B69B-A9C6E774D9F2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Geopolitika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Jaro 2014/2015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0678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Teoretický základ pojmu - F. </a:t>
            </a:r>
            <a:r>
              <a:rPr lang="cs-CZ" dirty="0" err="1" smtClean="0"/>
              <a:t>Ratzel</a:t>
            </a:r>
            <a:r>
              <a:rPr lang="cs-CZ" dirty="0" smtClean="0"/>
              <a:t> (1897)</a:t>
            </a:r>
          </a:p>
          <a:p>
            <a:pPr marL="0" lvl="0" indent="0">
              <a:buNone/>
            </a:pPr>
            <a:endParaRPr lang="cs-CZ" dirty="0" smtClean="0"/>
          </a:p>
          <a:p>
            <a:pPr lvl="0"/>
            <a:r>
              <a:rPr lang="cs-CZ" dirty="0" smtClean="0"/>
              <a:t>Autor - R. </a:t>
            </a:r>
            <a:r>
              <a:rPr lang="cs-CZ" dirty="0" err="1" smtClean="0"/>
              <a:t>Kjéllen</a:t>
            </a:r>
            <a:r>
              <a:rPr lang="cs-CZ" dirty="0" smtClean="0"/>
              <a:t> (1899)</a:t>
            </a:r>
          </a:p>
          <a:p>
            <a:pPr marL="0" lvl="0" indent="0">
              <a:buNone/>
            </a:pPr>
            <a:endParaRPr lang="cs-CZ" dirty="0" smtClean="0"/>
          </a:p>
          <a:p>
            <a:pPr lvl="0"/>
            <a:r>
              <a:rPr lang="cs-CZ" dirty="0" smtClean="0"/>
              <a:t>politická geografie x geopolitika</a:t>
            </a:r>
          </a:p>
          <a:p>
            <a:pPr marL="0" lvl="0" indent="0">
              <a:buNone/>
            </a:pPr>
            <a:endParaRPr lang="cs-CZ" dirty="0" smtClean="0"/>
          </a:p>
          <a:p>
            <a:pPr lvl="0"/>
            <a:r>
              <a:rPr lang="cs-CZ" dirty="0" smtClean="0"/>
              <a:t>meziválečné období – Německo, geopolitická škola</a:t>
            </a:r>
          </a:p>
          <a:p>
            <a:pPr marL="0" lvl="0" indent="0">
              <a:buNone/>
            </a:pPr>
            <a:endParaRPr lang="cs-CZ" dirty="0" smtClean="0"/>
          </a:p>
          <a:p>
            <a:pPr lvl="0"/>
            <a:r>
              <a:rPr lang="cs-CZ" dirty="0" smtClean="0"/>
              <a:t>2. sv. válka - diskreditace</a:t>
            </a:r>
          </a:p>
          <a:p>
            <a:pPr marL="0" lv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9949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Od 60. let velký rozvoj politické geografie</a:t>
            </a:r>
          </a:p>
          <a:p>
            <a:pPr marL="0" lvl="0" indent="0">
              <a:buNone/>
            </a:pPr>
            <a:endParaRPr lang="cs-CZ" dirty="0" smtClean="0"/>
          </a:p>
          <a:p>
            <a:pPr lvl="0"/>
            <a:r>
              <a:rPr lang="cs-CZ" dirty="0" smtClean="0"/>
              <a:t>Geopolitické texty se objevují až v 70. a 80. letech – tři důvody</a:t>
            </a:r>
          </a:p>
          <a:p>
            <a:pPr lvl="1"/>
            <a:r>
              <a:rPr lang="cs-CZ" dirty="0" smtClean="0"/>
              <a:t>Změna poválečného systému mezi východem a západem</a:t>
            </a:r>
          </a:p>
          <a:p>
            <a:pPr marL="365760" lvl="1" indent="0">
              <a:buNone/>
            </a:pPr>
            <a:endParaRPr lang="cs-CZ" dirty="0" smtClean="0"/>
          </a:p>
          <a:p>
            <a:pPr lvl="1"/>
            <a:r>
              <a:rPr lang="cs-CZ" dirty="0" smtClean="0"/>
              <a:t>Nástup nové generace politologů</a:t>
            </a:r>
            <a:endParaRPr lang="cs-CZ" dirty="0"/>
          </a:p>
          <a:p>
            <a:pPr marL="365760" lvl="1" indent="0">
              <a:buNone/>
            </a:pPr>
            <a:endParaRPr lang="cs-CZ" dirty="0" smtClean="0"/>
          </a:p>
          <a:p>
            <a:pPr lvl="1"/>
            <a:r>
              <a:rPr lang="cs-CZ" dirty="0"/>
              <a:t>I</a:t>
            </a:r>
            <a:r>
              <a:rPr lang="cs-CZ" dirty="0" smtClean="0"/>
              <a:t>nternacionalizace politických procesů</a:t>
            </a:r>
            <a:r>
              <a:rPr lang="cs-CZ" dirty="0"/>
              <a:t>,</a:t>
            </a:r>
            <a:r>
              <a:rPr lang="cs-CZ" dirty="0" smtClean="0"/>
              <a:t> národní měřítko už nestačí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8613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Členění geopolitiky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…z hlediska prostoru, pro který se aplikuje:</a:t>
            </a:r>
          </a:p>
          <a:p>
            <a:endParaRPr lang="cs-CZ" b="1" dirty="0" smtClean="0"/>
          </a:p>
          <a:p>
            <a:endParaRPr lang="cs-CZ" b="1" dirty="0"/>
          </a:p>
          <a:p>
            <a:r>
              <a:rPr lang="cs-CZ" b="1" dirty="0" smtClean="0"/>
              <a:t>Vnější geopolitika </a:t>
            </a:r>
            <a:endParaRPr lang="cs-CZ" dirty="0"/>
          </a:p>
          <a:p>
            <a:r>
              <a:rPr lang="cs-CZ" b="1" dirty="0" smtClean="0"/>
              <a:t>Vnitřní geopolitika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4016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…podle prostorového měřítka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 smtClean="0"/>
              <a:t>Globální geopolitika </a:t>
            </a:r>
            <a:endParaRPr lang="cs-CZ" dirty="0"/>
          </a:p>
          <a:p>
            <a:r>
              <a:rPr lang="cs-CZ" b="1" dirty="0" err="1" smtClean="0"/>
              <a:t>Makroregionální</a:t>
            </a:r>
            <a:r>
              <a:rPr lang="cs-CZ" b="1" dirty="0" smtClean="0"/>
              <a:t> geopolitika </a:t>
            </a:r>
          </a:p>
          <a:p>
            <a:r>
              <a:rPr lang="cs-CZ" b="1" dirty="0" smtClean="0"/>
              <a:t>Státní geopolitika </a:t>
            </a:r>
            <a:endParaRPr lang="cs-CZ" dirty="0"/>
          </a:p>
          <a:p>
            <a:r>
              <a:rPr lang="cs-CZ" b="1" dirty="0" smtClean="0"/>
              <a:t>Regionální a lokální geopolitika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0153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…podle formy (N. S. Mironenko</a:t>
            </a:r>
            <a:r>
              <a:rPr lang="pl-PL" dirty="0" smtClean="0"/>
              <a:t>):</a:t>
            </a:r>
          </a:p>
          <a:p>
            <a:pPr marL="0" indent="0">
              <a:buNone/>
            </a:pPr>
            <a:endParaRPr lang="pl-PL" dirty="0"/>
          </a:p>
          <a:p>
            <a:r>
              <a:rPr lang="cs-CZ" b="1" dirty="0" smtClean="0"/>
              <a:t>Praktická geopolitika </a:t>
            </a:r>
            <a:r>
              <a:rPr lang="cs-CZ" dirty="0" smtClean="0"/>
              <a:t>slouží k </a:t>
            </a:r>
            <a:r>
              <a:rPr lang="cs-CZ" dirty="0"/>
              <a:t>„aplikaci</a:t>
            </a:r>
            <a:r>
              <a:rPr lang="cs-CZ" dirty="0" smtClean="0"/>
              <a:t>“ geopolitiky </a:t>
            </a:r>
            <a:r>
              <a:rPr lang="cs-CZ" dirty="0"/>
              <a:t>při</a:t>
            </a:r>
            <a:r>
              <a:rPr lang="cs-CZ" dirty="0" smtClean="0"/>
              <a:t>: </a:t>
            </a:r>
            <a:r>
              <a:rPr lang="cs-CZ" sz="2800" dirty="0" smtClean="0"/>
              <a:t>formulování národních </a:t>
            </a:r>
            <a:r>
              <a:rPr lang="cs-CZ" sz="2800" dirty="0"/>
              <a:t>/ státních </a:t>
            </a:r>
            <a:r>
              <a:rPr lang="cs-CZ" sz="2800" dirty="0" smtClean="0"/>
              <a:t>zájmů</a:t>
            </a:r>
          </a:p>
          <a:p>
            <a:pPr marL="0" indent="0">
              <a:buNone/>
            </a:pPr>
            <a:endParaRPr lang="cs-CZ" sz="2800" dirty="0"/>
          </a:p>
          <a:p>
            <a:r>
              <a:rPr lang="cs-CZ" b="1" dirty="0" smtClean="0"/>
              <a:t>Akademická geopolitika </a:t>
            </a:r>
            <a:r>
              <a:rPr lang="cs-CZ" dirty="0" smtClean="0"/>
              <a:t>slouží k formulování všeobecných zákonitostí (</a:t>
            </a:r>
            <a:r>
              <a:rPr lang="cs-CZ" dirty="0"/>
              <a:t>nezatížených „původem autora“)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3356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Organizace kurzu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dirty="0" smtClean="0"/>
              <a:t>Podmínky úspěšného ukončení:</a:t>
            </a:r>
          </a:p>
          <a:p>
            <a:pPr lvl="1"/>
            <a:r>
              <a:rPr lang="cs-CZ" sz="3600" dirty="0" smtClean="0"/>
              <a:t>1x1hod týdně, </a:t>
            </a:r>
            <a:r>
              <a:rPr lang="cs-CZ" sz="3600" dirty="0" smtClean="0"/>
              <a:t>seminář</a:t>
            </a:r>
            <a:endParaRPr lang="cs-CZ" sz="3600" dirty="0" smtClean="0"/>
          </a:p>
          <a:p>
            <a:pPr lvl="1"/>
            <a:r>
              <a:rPr lang="cs-CZ" sz="3600" dirty="0" smtClean="0"/>
              <a:t>Docházka – povolená </a:t>
            </a:r>
            <a:r>
              <a:rPr lang="cs-CZ" sz="3600" dirty="0" smtClean="0"/>
              <a:t>2 (1) </a:t>
            </a:r>
            <a:r>
              <a:rPr lang="cs-CZ" sz="3600" dirty="0" smtClean="0"/>
              <a:t>absence</a:t>
            </a:r>
          </a:p>
          <a:p>
            <a:pPr lvl="1"/>
            <a:r>
              <a:rPr lang="cs-CZ" sz="3600" dirty="0" smtClean="0"/>
              <a:t>Získání </a:t>
            </a:r>
            <a:r>
              <a:rPr lang="cs-CZ" sz="3600" b="1" dirty="0">
                <a:solidFill>
                  <a:srgbClr val="FF0000"/>
                </a:solidFill>
              </a:rPr>
              <a:t>4</a:t>
            </a:r>
            <a:r>
              <a:rPr lang="cs-CZ" sz="3600" b="1" dirty="0" smtClean="0">
                <a:solidFill>
                  <a:srgbClr val="FF0000"/>
                </a:solidFill>
              </a:rPr>
              <a:t>5 </a:t>
            </a:r>
            <a:r>
              <a:rPr lang="cs-CZ" sz="3600" b="1" dirty="0" smtClean="0">
                <a:solidFill>
                  <a:srgbClr val="FF0000"/>
                </a:solidFill>
              </a:rPr>
              <a:t>bodů </a:t>
            </a:r>
            <a:r>
              <a:rPr lang="cs-CZ" sz="3600" dirty="0" smtClean="0"/>
              <a:t>v průběhu kurzu</a:t>
            </a:r>
          </a:p>
          <a:p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202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Hry s body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Závěrečný test</a:t>
            </a:r>
            <a:r>
              <a:rPr lang="cs-CZ" dirty="0"/>
              <a:t> </a:t>
            </a:r>
            <a:r>
              <a:rPr lang="cs-CZ" dirty="0" smtClean="0"/>
              <a:t>– znalosti a dovednosti ze semináře, orientace na politické mapě světa – </a:t>
            </a:r>
            <a:r>
              <a:rPr lang="cs-CZ" b="1" dirty="0" smtClean="0"/>
              <a:t>1. test: </a:t>
            </a:r>
            <a:r>
              <a:rPr lang="cs-CZ" b="1" dirty="0" smtClean="0"/>
              <a:t>13.5.</a:t>
            </a:r>
            <a:endParaRPr lang="cs-CZ" b="1" dirty="0" smtClean="0"/>
          </a:p>
          <a:p>
            <a:pPr lvl="1"/>
            <a:r>
              <a:rPr lang="cs-CZ" dirty="0" smtClean="0"/>
              <a:t> </a:t>
            </a:r>
            <a:r>
              <a:rPr lang="cs-CZ" b="1" dirty="0" smtClean="0">
                <a:solidFill>
                  <a:srgbClr val="FF0000"/>
                </a:solidFill>
              </a:rPr>
              <a:t>max. 25 bodů</a:t>
            </a:r>
          </a:p>
          <a:p>
            <a:r>
              <a:rPr lang="cs-CZ" dirty="0" smtClean="0"/>
              <a:t>Seminární práce: geopolitická analýza státu</a:t>
            </a:r>
          </a:p>
          <a:p>
            <a:pPr lvl="1"/>
            <a:r>
              <a:rPr lang="cs-CZ" dirty="0" smtClean="0"/>
              <a:t>Hodnocení: faktická správnost dat, citace, argumentace, originální řešení, gramatika, stylistika, úprava – odevzdání možné do </a:t>
            </a:r>
            <a:r>
              <a:rPr lang="cs-CZ" dirty="0" smtClean="0"/>
              <a:t>30.5.2014 </a:t>
            </a:r>
            <a:r>
              <a:rPr lang="cs-CZ" dirty="0" smtClean="0"/>
              <a:t>(na pozdější odevzdání se nehledí)</a:t>
            </a:r>
          </a:p>
          <a:p>
            <a:pPr lvl="1"/>
            <a:r>
              <a:rPr lang="cs-CZ" b="1" dirty="0" smtClean="0">
                <a:solidFill>
                  <a:srgbClr val="FF0000"/>
                </a:solidFill>
              </a:rPr>
              <a:t>Max. 30 bodů</a:t>
            </a:r>
          </a:p>
          <a:p>
            <a:r>
              <a:rPr lang="cs-CZ" dirty="0" smtClean="0"/>
              <a:t>Seminář: testy, analýzy, práce ve skupině, aktivita v hodině   - cca 10x</a:t>
            </a:r>
          </a:p>
          <a:p>
            <a:pPr lvl="1"/>
            <a:r>
              <a:rPr lang="cs-CZ" b="1" dirty="0" smtClean="0">
                <a:solidFill>
                  <a:srgbClr val="FF0000"/>
                </a:solidFill>
              </a:rPr>
              <a:t>Max: 30 bodů</a:t>
            </a:r>
          </a:p>
          <a:p>
            <a:r>
              <a:rPr lang="cs-CZ" dirty="0" smtClean="0"/>
              <a:t>Max </a:t>
            </a:r>
            <a:r>
              <a:rPr lang="cs-CZ" dirty="0" smtClean="0">
                <a:solidFill>
                  <a:srgbClr val="FF0000"/>
                </a:solidFill>
              </a:rPr>
              <a:t>5 bodů </a:t>
            </a:r>
            <a:r>
              <a:rPr lang="cs-CZ" dirty="0" smtClean="0"/>
              <a:t>bude rozdáno během semestru za nalezení chyb ve studijních materiálech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8549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Body za aktivity v seminářích nelze dodatečně navýšit</a:t>
            </a:r>
          </a:p>
          <a:p>
            <a:r>
              <a:rPr lang="cs-CZ" dirty="0" smtClean="0"/>
              <a:t>Test lze opakovat pouze dvakrát – celkem tedy tři možnosti</a:t>
            </a:r>
          </a:p>
          <a:p>
            <a:r>
              <a:rPr lang="cs-CZ" dirty="0" smtClean="0"/>
              <a:t>Seminární práci odevzdáte pouze jednou – tato verze bude obodována a nelze ji zpětně předělat</a:t>
            </a:r>
          </a:p>
          <a:p>
            <a:r>
              <a:rPr lang="cs-CZ" dirty="0" smtClean="0"/>
              <a:t>Pokud je v semináři zadána aktivita na doma (jako prostředek získání bonusových bodů), Vy v semináři chybíte, pokyny budou ve studijních materiálech a úlohu splnit můžete</a:t>
            </a:r>
          </a:p>
          <a:p>
            <a:r>
              <a:rPr lang="cs-CZ" dirty="0" smtClean="0"/>
              <a:t>Stát na seminární práci je možné volit pouze v prvních dvou týdnech semestru, nebo Vám bude přidělen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255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Státy pro seminární práci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ČR</a:t>
            </a:r>
          </a:p>
          <a:p>
            <a:r>
              <a:rPr lang="cs-CZ" dirty="0" smtClean="0"/>
              <a:t>Mexiko</a:t>
            </a:r>
          </a:p>
          <a:p>
            <a:r>
              <a:rPr lang="cs-CZ" dirty="0" smtClean="0"/>
              <a:t>Kuba</a:t>
            </a:r>
          </a:p>
          <a:p>
            <a:r>
              <a:rPr lang="cs-CZ" dirty="0" smtClean="0"/>
              <a:t>Afghánistán</a:t>
            </a:r>
          </a:p>
          <a:p>
            <a:r>
              <a:rPr lang="cs-CZ" dirty="0" smtClean="0"/>
              <a:t>Kypr</a:t>
            </a:r>
          </a:p>
          <a:p>
            <a:r>
              <a:rPr lang="cs-CZ" dirty="0" smtClean="0"/>
              <a:t>Palestina</a:t>
            </a:r>
          </a:p>
          <a:p>
            <a:r>
              <a:rPr lang="cs-CZ" dirty="0" smtClean="0"/>
              <a:t>Západní Sahara</a:t>
            </a:r>
          </a:p>
          <a:p>
            <a:r>
              <a:rPr lang="cs-CZ" dirty="0" smtClean="0"/>
              <a:t>Somálsko</a:t>
            </a:r>
          </a:p>
          <a:p>
            <a:r>
              <a:rPr lang="cs-CZ" dirty="0" smtClean="0"/>
              <a:t>Východní Timor</a:t>
            </a:r>
          </a:p>
          <a:p>
            <a:r>
              <a:rPr lang="cs-CZ" dirty="0" smtClean="0"/>
              <a:t>Panama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Ukrajina</a:t>
            </a:r>
          </a:p>
          <a:p>
            <a:r>
              <a:rPr lang="cs-CZ" dirty="0" smtClean="0"/>
              <a:t>Saudská Arábie</a:t>
            </a:r>
          </a:p>
          <a:p>
            <a:r>
              <a:rPr lang="cs-CZ" dirty="0" smtClean="0"/>
              <a:t>Velká Británie</a:t>
            </a:r>
          </a:p>
          <a:p>
            <a:r>
              <a:rPr lang="cs-CZ" dirty="0" smtClean="0"/>
              <a:t>Německo</a:t>
            </a:r>
          </a:p>
          <a:p>
            <a:r>
              <a:rPr lang="cs-CZ" dirty="0" smtClean="0"/>
              <a:t>Pákistán</a:t>
            </a:r>
          </a:p>
          <a:p>
            <a:r>
              <a:rPr lang="cs-CZ" dirty="0" smtClean="0"/>
              <a:t>Turecko</a:t>
            </a:r>
          </a:p>
          <a:p>
            <a:r>
              <a:rPr lang="cs-CZ" dirty="0" smtClean="0"/>
              <a:t>Gruzie</a:t>
            </a:r>
          </a:p>
          <a:p>
            <a:r>
              <a:rPr lang="cs-CZ" dirty="0" smtClean="0"/>
              <a:t>Kongo</a:t>
            </a:r>
          </a:p>
          <a:p>
            <a:r>
              <a:rPr lang="cs-CZ" dirty="0" smtClean="0"/>
              <a:t>Čína</a:t>
            </a:r>
          </a:p>
          <a:p>
            <a:r>
              <a:rPr lang="cs-CZ" dirty="0" smtClean="0"/>
              <a:t>USA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932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Geopolitika – vývoj pojmu v čase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Geopolitika (</a:t>
            </a:r>
            <a:r>
              <a:rPr lang="cs-CZ" i="1" dirty="0" err="1"/>
              <a:t>Geopolitics</a:t>
            </a:r>
            <a:r>
              <a:rPr lang="cs-CZ" dirty="0"/>
              <a:t>)</a:t>
            </a:r>
          </a:p>
          <a:p>
            <a:r>
              <a:rPr lang="pt-BR" dirty="0"/>
              <a:t>význam pojmu se měnil v čase</a:t>
            </a:r>
          </a:p>
          <a:p>
            <a:r>
              <a:rPr lang="pl-PL" dirty="0"/>
              <a:t>význam pojmu je různý podle kontextu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6894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Geopolitika – geografické pojetí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nejasná definice, buď</a:t>
            </a:r>
          </a:p>
          <a:p>
            <a:r>
              <a:rPr lang="cs-CZ" dirty="0"/>
              <a:t>…disciplína </a:t>
            </a:r>
            <a:r>
              <a:rPr lang="cs-CZ" dirty="0" smtClean="0"/>
              <a:t>zabývající se </a:t>
            </a:r>
            <a:r>
              <a:rPr lang="cs-CZ" dirty="0"/>
              <a:t>vztahem mezi politickými jevy a procesy a geografickým prostorem</a:t>
            </a:r>
          </a:p>
          <a:p>
            <a:endParaRPr lang="cs-CZ" dirty="0"/>
          </a:p>
          <a:p>
            <a:r>
              <a:rPr lang="cs-CZ" dirty="0"/>
              <a:t>resp.</a:t>
            </a:r>
          </a:p>
          <a:p>
            <a:pPr lvl="1"/>
            <a:r>
              <a:rPr lang="cs-CZ" u="sng" dirty="0"/>
              <a:t>…</a:t>
            </a:r>
            <a:r>
              <a:rPr lang="cs-CZ" u="sng" dirty="0" smtClean="0"/>
              <a:t>teoretická koncepce pokoušející se </a:t>
            </a:r>
            <a:r>
              <a:rPr lang="cs-CZ" u="sng" dirty="0"/>
              <a:t>popsat zákonitosti pohybu </a:t>
            </a:r>
            <a:r>
              <a:rPr lang="cs-CZ" u="sng" dirty="0" smtClean="0"/>
              <a:t>moci a síly v </a:t>
            </a:r>
            <a:r>
              <a:rPr lang="cs-CZ" u="sng" dirty="0"/>
              <a:t>prostoru</a:t>
            </a:r>
          </a:p>
          <a:p>
            <a:endParaRPr lang="cs-CZ" u="sng" dirty="0"/>
          </a:p>
          <a:p>
            <a:r>
              <a:rPr lang="cs-CZ" dirty="0"/>
              <a:t>případně</a:t>
            </a:r>
          </a:p>
          <a:p>
            <a:pPr lvl="1"/>
            <a:r>
              <a:rPr lang="cs-CZ" u="sng" dirty="0"/>
              <a:t>…způsob analýzy politických </a:t>
            </a:r>
            <a:r>
              <a:rPr lang="cs-CZ" u="sng" dirty="0" smtClean="0"/>
              <a:t>problémů upřednostňující teritoriální souvislosti</a:t>
            </a:r>
            <a:endParaRPr lang="cs-CZ" u="sng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6466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Geopolitika – žurnalistické pojetí v politice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…</a:t>
            </a:r>
            <a:r>
              <a:rPr lang="cs-CZ" dirty="0" smtClean="0"/>
              <a:t>totéž co </a:t>
            </a:r>
            <a:r>
              <a:rPr lang="cs-CZ" dirty="0"/>
              <a:t>„</a:t>
            </a:r>
            <a:r>
              <a:rPr lang="cs-CZ" dirty="0" smtClean="0"/>
              <a:t>světová politika“ příp</a:t>
            </a:r>
            <a:r>
              <a:rPr lang="cs-CZ" dirty="0"/>
              <a:t>. „</a:t>
            </a:r>
            <a:r>
              <a:rPr lang="cs-CZ" dirty="0" smtClean="0"/>
              <a:t>politická geografie“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…geopolitický = „velmocenský</a:t>
            </a:r>
            <a:r>
              <a:rPr lang="cs-CZ" dirty="0" smtClean="0"/>
              <a:t>“ nebo prostě „</a:t>
            </a:r>
            <a:r>
              <a:rPr lang="cs-CZ" dirty="0"/>
              <a:t>mocenský“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5161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 smtClean="0"/>
              <a:t>do </a:t>
            </a:r>
            <a:r>
              <a:rPr lang="cs-CZ" dirty="0"/>
              <a:t>1945: </a:t>
            </a:r>
            <a:r>
              <a:rPr lang="cs-CZ" dirty="0" smtClean="0"/>
              <a:t>synonyma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Nyní trochu </a:t>
            </a:r>
            <a:r>
              <a:rPr lang="cs-CZ" dirty="0"/>
              <a:t>s nadsázkou:</a:t>
            </a:r>
          </a:p>
          <a:p>
            <a:pPr marL="0" indent="0">
              <a:buNone/>
            </a:pPr>
            <a:r>
              <a:rPr lang="cs-CZ" b="1" i="1" dirty="0" smtClean="0"/>
              <a:t>          Politická </a:t>
            </a:r>
            <a:r>
              <a:rPr lang="cs-CZ" b="1" i="1" dirty="0"/>
              <a:t>geografie vidí stát z hlediska prostoru, geopolitika prostor z hlediska státu.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                                                                       (</a:t>
            </a:r>
            <a:r>
              <a:rPr lang="cs-CZ" dirty="0"/>
              <a:t>K. </a:t>
            </a:r>
            <a:r>
              <a:rPr lang="cs-CZ" dirty="0" err="1"/>
              <a:t>Haushofer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689477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šky">
  <a:themeElements>
    <a:clrScheme name="Došky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ošky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54</TotalTime>
  <Words>484</Words>
  <Application>Microsoft Office PowerPoint</Application>
  <PresentationFormat>Předvádění na obrazovce (4:3)</PresentationFormat>
  <Paragraphs>102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Došky</vt:lpstr>
      <vt:lpstr>Geopolitika</vt:lpstr>
      <vt:lpstr>Organizace kurzu</vt:lpstr>
      <vt:lpstr>Hry s body</vt:lpstr>
      <vt:lpstr>Zásady </vt:lpstr>
      <vt:lpstr>Státy pro seminární práci</vt:lpstr>
      <vt:lpstr>Geopolitika – vývoj pojmu v čase</vt:lpstr>
      <vt:lpstr>Geopolitika – geografické pojetí</vt:lpstr>
      <vt:lpstr>Geopolitika – žurnalistické pojetí v politice</vt:lpstr>
      <vt:lpstr>Prezentace aplikace PowerPoint</vt:lpstr>
      <vt:lpstr>Prezentace aplikace PowerPoint</vt:lpstr>
      <vt:lpstr>Prezentace aplikace PowerPoint</vt:lpstr>
      <vt:lpstr>Členění geopolitiky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Geopolitika</dc:title>
  <dc:creator>ASUS</dc:creator>
  <cp:lastModifiedBy>ASUS</cp:lastModifiedBy>
  <cp:revision>7</cp:revision>
  <dcterms:created xsi:type="dcterms:W3CDTF">2014-09-12T07:14:45Z</dcterms:created>
  <dcterms:modified xsi:type="dcterms:W3CDTF">2015-01-28T15:24:27Z</dcterms:modified>
</cp:coreProperties>
</file>