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7" r:id="rId14"/>
    <p:sldId id="276" r:id="rId15"/>
    <p:sldId id="278" r:id="rId16"/>
    <p:sldId id="279" r:id="rId17"/>
    <p:sldId id="268" r:id="rId18"/>
    <p:sldId id="280" r:id="rId19"/>
    <p:sldId id="269" r:id="rId20"/>
    <p:sldId id="270" r:id="rId21"/>
    <p:sldId id="281" r:id="rId22"/>
    <p:sldId id="271" r:id="rId23"/>
    <p:sldId id="272" r:id="rId24"/>
    <p:sldId id="273" r:id="rId25"/>
    <p:sldId id="274" r:id="rId26"/>
    <p:sldId id="283" r:id="rId27"/>
    <p:sldId id="275" r:id="rId28"/>
    <p:sldId id="282" r:id="rId29"/>
    <p:sldId id="292" r:id="rId30"/>
    <p:sldId id="284" r:id="rId31"/>
    <p:sldId id="286" r:id="rId32"/>
    <p:sldId id="293" r:id="rId33"/>
    <p:sldId id="285" r:id="rId34"/>
    <p:sldId id="287" r:id="rId35"/>
    <p:sldId id="288" r:id="rId36"/>
    <p:sldId id="294" r:id="rId37"/>
    <p:sldId id="289" r:id="rId38"/>
    <p:sldId id="295" r:id="rId39"/>
    <p:sldId id="290" r:id="rId40"/>
    <p:sldId id="291" r:id="rId41"/>
    <p:sldId id="297" r:id="rId42"/>
    <p:sldId id="305" r:id="rId43"/>
    <p:sldId id="296" r:id="rId44"/>
    <p:sldId id="298" r:id="rId45"/>
    <p:sldId id="299" r:id="rId46"/>
    <p:sldId id="300" r:id="rId47"/>
    <p:sldId id="306" r:id="rId48"/>
    <p:sldId id="301" r:id="rId49"/>
    <p:sldId id="304" r:id="rId50"/>
    <p:sldId id="303" r:id="rId51"/>
    <p:sldId id="302" r:id="rId52"/>
    <p:sldId id="307" r:id="rId53"/>
    <p:sldId id="308" r:id="rId54"/>
    <p:sldId id="309" r:id="rId55"/>
    <p:sldId id="310" r:id="rId56"/>
    <p:sldId id="311" r:id="rId57"/>
    <p:sldId id="312" r:id="rId58"/>
    <p:sldId id="313" r:id="rId59"/>
    <p:sldId id="314" r:id="rId60"/>
    <p:sldId id="315" r:id="rId61"/>
    <p:sldId id="316" r:id="rId6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4660"/>
  </p:normalViewPr>
  <p:slideViewPr>
    <p:cSldViewPr snapToGrid="0">
      <p:cViewPr varScale="1">
        <p:scale>
          <a:sx n="55" d="100"/>
          <a:sy n="55" d="100"/>
        </p:scale>
        <p:origin x="-84" y="-4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CD004FEA-1637-46F7-A1ED-EA6488EC4C69}" type="datetimeFigureOut">
              <a:rPr lang="cs-CZ" smtClean="0"/>
              <a:pPr/>
              <a:t>7.5.2015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EFF6F42-0046-4CC6-8826-970B2F60304F}" type="slidenum">
              <a:rPr lang="cs-CZ" smtClean="0"/>
              <a:pPr/>
              <a:t>‹#›</a:t>
            </a:fld>
            <a:endParaRPr lang="cs-CZ"/>
          </a:p>
        </p:txBody>
      </p:sp>
    </p:spTree>
    <p:extLst>
      <p:ext uri="{BB962C8B-B14F-4D97-AF65-F5344CB8AC3E}">
        <p14:creationId xmlns:p14="http://schemas.microsoft.com/office/powerpoint/2010/main" xmlns="" val="3841950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D004FEA-1637-46F7-A1ED-EA6488EC4C69}" type="datetimeFigureOut">
              <a:rPr lang="cs-CZ" smtClean="0"/>
              <a:pPr/>
              <a:t>7.5.2015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EFF6F42-0046-4CC6-8826-970B2F60304F}" type="slidenum">
              <a:rPr lang="cs-CZ" smtClean="0"/>
              <a:pPr/>
              <a:t>‹#›</a:t>
            </a:fld>
            <a:endParaRPr lang="cs-CZ"/>
          </a:p>
        </p:txBody>
      </p:sp>
    </p:spTree>
    <p:extLst>
      <p:ext uri="{BB962C8B-B14F-4D97-AF65-F5344CB8AC3E}">
        <p14:creationId xmlns:p14="http://schemas.microsoft.com/office/powerpoint/2010/main" xmlns="" val="3327445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D004FEA-1637-46F7-A1ED-EA6488EC4C69}" type="datetimeFigureOut">
              <a:rPr lang="cs-CZ" smtClean="0"/>
              <a:pPr/>
              <a:t>7.5.2015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EFF6F42-0046-4CC6-8826-970B2F60304F}" type="slidenum">
              <a:rPr lang="cs-CZ" smtClean="0"/>
              <a:pPr/>
              <a:t>‹#›</a:t>
            </a:fld>
            <a:endParaRPr lang="cs-CZ"/>
          </a:p>
        </p:txBody>
      </p:sp>
    </p:spTree>
    <p:extLst>
      <p:ext uri="{BB962C8B-B14F-4D97-AF65-F5344CB8AC3E}">
        <p14:creationId xmlns:p14="http://schemas.microsoft.com/office/powerpoint/2010/main" xmlns="" val="159801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CD004FEA-1637-46F7-A1ED-EA6488EC4C69}" type="datetimeFigureOut">
              <a:rPr lang="cs-CZ" smtClean="0"/>
              <a:pPr/>
              <a:t>7.5.2015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EFF6F42-0046-4CC6-8826-970B2F60304F}" type="slidenum">
              <a:rPr lang="cs-CZ" smtClean="0"/>
              <a:pPr/>
              <a:t>‹#›</a:t>
            </a:fld>
            <a:endParaRPr lang="cs-CZ"/>
          </a:p>
        </p:txBody>
      </p:sp>
    </p:spTree>
    <p:extLst>
      <p:ext uri="{BB962C8B-B14F-4D97-AF65-F5344CB8AC3E}">
        <p14:creationId xmlns:p14="http://schemas.microsoft.com/office/powerpoint/2010/main" xmlns="" val="1178776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CD004FEA-1637-46F7-A1ED-EA6488EC4C69}" type="datetimeFigureOut">
              <a:rPr lang="cs-CZ" smtClean="0"/>
              <a:pPr/>
              <a:t>7.5.2015</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EFF6F42-0046-4CC6-8826-970B2F60304F}" type="slidenum">
              <a:rPr lang="cs-CZ" smtClean="0"/>
              <a:pPr/>
              <a:t>‹#›</a:t>
            </a:fld>
            <a:endParaRPr lang="cs-CZ"/>
          </a:p>
        </p:txBody>
      </p:sp>
    </p:spTree>
    <p:extLst>
      <p:ext uri="{BB962C8B-B14F-4D97-AF65-F5344CB8AC3E}">
        <p14:creationId xmlns:p14="http://schemas.microsoft.com/office/powerpoint/2010/main" xmlns="" val="364215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CD004FEA-1637-46F7-A1ED-EA6488EC4C69}" type="datetimeFigureOut">
              <a:rPr lang="cs-CZ" smtClean="0"/>
              <a:pPr/>
              <a:t>7.5.2015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EFF6F42-0046-4CC6-8826-970B2F60304F}" type="slidenum">
              <a:rPr lang="cs-CZ" smtClean="0"/>
              <a:pPr/>
              <a:t>‹#›</a:t>
            </a:fld>
            <a:endParaRPr lang="cs-CZ"/>
          </a:p>
        </p:txBody>
      </p:sp>
    </p:spTree>
    <p:extLst>
      <p:ext uri="{BB962C8B-B14F-4D97-AF65-F5344CB8AC3E}">
        <p14:creationId xmlns:p14="http://schemas.microsoft.com/office/powerpoint/2010/main" xmlns="" val="3023431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CD004FEA-1637-46F7-A1ED-EA6488EC4C69}" type="datetimeFigureOut">
              <a:rPr lang="cs-CZ" smtClean="0"/>
              <a:pPr/>
              <a:t>7.5.2015</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EFF6F42-0046-4CC6-8826-970B2F60304F}" type="slidenum">
              <a:rPr lang="cs-CZ" smtClean="0"/>
              <a:pPr/>
              <a:t>‹#›</a:t>
            </a:fld>
            <a:endParaRPr lang="cs-CZ"/>
          </a:p>
        </p:txBody>
      </p:sp>
    </p:spTree>
    <p:extLst>
      <p:ext uri="{BB962C8B-B14F-4D97-AF65-F5344CB8AC3E}">
        <p14:creationId xmlns:p14="http://schemas.microsoft.com/office/powerpoint/2010/main" xmlns="" val="3327816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CD004FEA-1637-46F7-A1ED-EA6488EC4C69}" type="datetimeFigureOut">
              <a:rPr lang="cs-CZ" smtClean="0"/>
              <a:pPr/>
              <a:t>7.5.2015</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EFF6F42-0046-4CC6-8826-970B2F60304F}" type="slidenum">
              <a:rPr lang="cs-CZ" smtClean="0"/>
              <a:pPr/>
              <a:t>‹#›</a:t>
            </a:fld>
            <a:endParaRPr lang="cs-CZ"/>
          </a:p>
        </p:txBody>
      </p:sp>
    </p:spTree>
    <p:extLst>
      <p:ext uri="{BB962C8B-B14F-4D97-AF65-F5344CB8AC3E}">
        <p14:creationId xmlns:p14="http://schemas.microsoft.com/office/powerpoint/2010/main" xmlns="" val="1855959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CD004FEA-1637-46F7-A1ED-EA6488EC4C69}" type="datetimeFigureOut">
              <a:rPr lang="cs-CZ" smtClean="0"/>
              <a:pPr/>
              <a:t>7.5.2015</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EFF6F42-0046-4CC6-8826-970B2F60304F}" type="slidenum">
              <a:rPr lang="cs-CZ" smtClean="0"/>
              <a:pPr/>
              <a:t>‹#›</a:t>
            </a:fld>
            <a:endParaRPr lang="cs-CZ"/>
          </a:p>
        </p:txBody>
      </p:sp>
    </p:spTree>
    <p:extLst>
      <p:ext uri="{BB962C8B-B14F-4D97-AF65-F5344CB8AC3E}">
        <p14:creationId xmlns:p14="http://schemas.microsoft.com/office/powerpoint/2010/main" xmlns="" val="420237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CD004FEA-1637-46F7-A1ED-EA6488EC4C69}" type="datetimeFigureOut">
              <a:rPr lang="cs-CZ" smtClean="0"/>
              <a:pPr/>
              <a:t>7.5.2015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EFF6F42-0046-4CC6-8826-970B2F60304F}" type="slidenum">
              <a:rPr lang="cs-CZ" smtClean="0"/>
              <a:pPr/>
              <a:t>‹#›</a:t>
            </a:fld>
            <a:endParaRPr lang="cs-CZ"/>
          </a:p>
        </p:txBody>
      </p:sp>
    </p:spTree>
    <p:extLst>
      <p:ext uri="{BB962C8B-B14F-4D97-AF65-F5344CB8AC3E}">
        <p14:creationId xmlns:p14="http://schemas.microsoft.com/office/powerpoint/2010/main" xmlns="" val="927688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CD004FEA-1637-46F7-A1ED-EA6488EC4C69}" type="datetimeFigureOut">
              <a:rPr lang="cs-CZ" smtClean="0"/>
              <a:pPr/>
              <a:t>7.5.2015</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EFF6F42-0046-4CC6-8826-970B2F60304F}" type="slidenum">
              <a:rPr lang="cs-CZ" smtClean="0"/>
              <a:pPr/>
              <a:t>‹#›</a:t>
            </a:fld>
            <a:endParaRPr lang="cs-CZ"/>
          </a:p>
        </p:txBody>
      </p:sp>
    </p:spTree>
    <p:extLst>
      <p:ext uri="{BB962C8B-B14F-4D97-AF65-F5344CB8AC3E}">
        <p14:creationId xmlns:p14="http://schemas.microsoft.com/office/powerpoint/2010/main" xmlns="" val="1845845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004FEA-1637-46F7-A1ED-EA6488EC4C69}" type="datetimeFigureOut">
              <a:rPr lang="cs-CZ" smtClean="0"/>
              <a:pPr/>
              <a:t>7.5.2015</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F6F42-0046-4CC6-8826-970B2F60304F}" type="slidenum">
              <a:rPr lang="cs-CZ" smtClean="0"/>
              <a:pPr/>
              <a:t>‹#›</a:t>
            </a:fld>
            <a:endParaRPr lang="cs-CZ"/>
          </a:p>
        </p:txBody>
      </p:sp>
    </p:spTree>
    <p:extLst>
      <p:ext uri="{BB962C8B-B14F-4D97-AF65-F5344CB8AC3E}">
        <p14:creationId xmlns:p14="http://schemas.microsoft.com/office/powerpoint/2010/main" xmlns="" val="483994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cs.wikipedia.org/wiki/Michail_Tucha%C4%8Devskij"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cs.wikipedia.org/wiki/Kult_osobnosti"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ru.wikipedia.org/wiki/%D0%91%D0%BB%D0%BE%D0%BA%D0%B0%D0%B4%D0%B0_%D0%9B%D0%B5%D0%BD%D0%B8%D0%BD%D0%B3%D1%80%D0%B0%D0%B4%D0%B0"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moderni-dejiny.cz/" TargetMode="External"/><Relationship Id="rId2" Type="http://schemas.openxmlformats.org/officeDocument/2006/relationships/hyperlink" Target="http://kvmuz.cz/typ/soudobe-dejiny/kult-osobnosti-1-cas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smtClean="0"/>
              <a:t>Stalinismus a 2.světová válka</a:t>
            </a:r>
            <a:endParaRPr lang="cs-CZ" b="1"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xmlns="" val="3668614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b="1" dirty="0" smtClean="0"/>
              <a:t>Nikolaj Bucharin</a:t>
            </a:r>
            <a:endParaRPr lang="cs-CZ" b="1" dirty="0"/>
          </a:p>
        </p:txBody>
      </p:sp>
      <p:sp>
        <p:nvSpPr>
          <p:cNvPr id="3" name="Zástupný symbol pro obsah 2"/>
          <p:cNvSpPr>
            <a:spLocks noGrp="1"/>
          </p:cNvSpPr>
          <p:nvPr>
            <p:ph idx="1"/>
          </p:nvPr>
        </p:nvSpPr>
        <p:spPr/>
        <p:txBody>
          <a:bodyPr/>
          <a:lstStyle/>
          <a:p>
            <a:endParaRPr lang="cs-CZ"/>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6624320" y="0"/>
            <a:ext cx="5567680" cy="6857999"/>
          </a:xfrm>
          <a:prstGeom prst="rect">
            <a:avLst/>
          </a:prstGeom>
          <a:noFill/>
        </p:spPr>
      </p:pic>
    </p:spTree>
    <p:extLst>
      <p:ext uri="{BB962C8B-B14F-4D97-AF65-F5344CB8AC3E}">
        <p14:creationId xmlns:p14="http://schemas.microsoft.com/office/powerpoint/2010/main" xmlns="" val="3821821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b="1" dirty="0">
                <a:latin typeface="Times New Roman" panose="02020603050405020304" pitchFamily="18" charset="0"/>
                <a:cs typeface="Times New Roman" panose="02020603050405020304" pitchFamily="18" charset="0"/>
              </a:rPr>
              <a:t>Josef </a:t>
            </a:r>
            <a:r>
              <a:rPr lang="cs-CZ" altLang="cs-CZ" b="1" dirty="0" err="1">
                <a:latin typeface="Times New Roman" panose="02020603050405020304" pitchFamily="18" charset="0"/>
                <a:cs typeface="Times New Roman" panose="02020603050405020304" pitchFamily="18" charset="0"/>
              </a:rPr>
              <a:t>Vissariovič</a:t>
            </a:r>
            <a:r>
              <a:rPr lang="cs-CZ" altLang="cs-CZ" b="1" dirty="0">
                <a:latin typeface="Times New Roman" panose="02020603050405020304" pitchFamily="18" charset="0"/>
                <a:cs typeface="Times New Roman" panose="02020603050405020304" pitchFamily="18" charset="0"/>
              </a:rPr>
              <a:t> </a:t>
            </a:r>
            <a:r>
              <a:rPr lang="cs-CZ" altLang="cs-CZ" b="1" dirty="0" smtClean="0">
                <a:latin typeface="Times New Roman" panose="02020603050405020304" pitchFamily="18" charset="0"/>
                <a:cs typeface="Times New Roman" panose="02020603050405020304" pitchFamily="18" charset="0"/>
              </a:rPr>
              <a:t/>
            </a:r>
            <a:br>
              <a:rPr lang="cs-CZ" altLang="cs-CZ" b="1" dirty="0" smtClean="0">
                <a:latin typeface="Times New Roman" panose="02020603050405020304" pitchFamily="18" charset="0"/>
                <a:cs typeface="Times New Roman" panose="02020603050405020304" pitchFamily="18" charset="0"/>
              </a:rPr>
            </a:br>
            <a:r>
              <a:rPr lang="cs-CZ" altLang="cs-CZ" b="1" dirty="0" err="1" smtClean="0">
                <a:latin typeface="Times New Roman" panose="02020603050405020304" pitchFamily="18" charset="0"/>
                <a:cs typeface="Times New Roman" panose="02020603050405020304" pitchFamily="18" charset="0"/>
              </a:rPr>
              <a:t>Džugašvili</a:t>
            </a:r>
            <a:r>
              <a:rPr lang="cs-CZ" altLang="cs-CZ" b="1" dirty="0" smtClean="0">
                <a:latin typeface="Times New Roman" panose="02020603050405020304" pitchFamily="18" charset="0"/>
                <a:cs typeface="Times New Roman" panose="02020603050405020304" pitchFamily="18" charset="0"/>
              </a:rPr>
              <a:t> (Stalin)</a:t>
            </a:r>
            <a:endParaRPr lang="cs-CZ" b="1" dirty="0"/>
          </a:p>
        </p:txBody>
      </p:sp>
      <p:sp>
        <p:nvSpPr>
          <p:cNvPr id="3" name="Zástupný symbol pro obsah 2"/>
          <p:cNvSpPr>
            <a:spLocks noGrp="1"/>
          </p:cNvSpPr>
          <p:nvPr>
            <p:ph idx="1"/>
          </p:nvPr>
        </p:nvSpPr>
        <p:spPr/>
        <p:txBody>
          <a:bodyPr>
            <a:normAutofit/>
          </a:bodyPr>
          <a:lstStyle/>
          <a:p>
            <a:r>
              <a:rPr lang="cs-CZ" altLang="cs-CZ" sz="3600" dirty="0" smtClean="0">
                <a:latin typeface="Times New Roman" panose="02020603050405020304" pitchFamily="18" charset="0"/>
                <a:cs typeface="Times New Roman" panose="02020603050405020304" pitchFamily="18" charset="0"/>
              </a:rPr>
              <a:t>18.12.1879 – 1.3.1953</a:t>
            </a:r>
            <a:endParaRPr lang="cs-CZ" sz="36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a:xfrm>
            <a:off x="6360161" y="0"/>
            <a:ext cx="5689600" cy="6858000"/>
          </a:xfrm>
          <a:prstGeom prst="rect">
            <a:avLst/>
          </a:prstGeom>
          <a:noFill/>
        </p:spPr>
      </p:pic>
    </p:spTree>
    <p:extLst>
      <p:ext uri="{BB962C8B-B14F-4D97-AF65-F5344CB8AC3E}">
        <p14:creationId xmlns:p14="http://schemas.microsoft.com/office/powerpoint/2010/main" xmlns="" val="3021279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lnSpcReduction="20000"/>
          </a:bodyPr>
          <a:lstStyle/>
          <a:p>
            <a:pPr marL="420624" indent="-468000" fontAlgn="auto">
              <a:lnSpc>
                <a:spcPct val="130000"/>
              </a:lnSpc>
              <a:spcAft>
                <a:spcPts val="0"/>
              </a:spcAft>
              <a:buFont typeface="Wingdings 2"/>
              <a:buChar char=""/>
              <a:defRPr/>
            </a:pPr>
            <a:r>
              <a:rPr lang="cs-CZ" dirty="0" smtClean="0"/>
              <a:t>Pocházel z Gruzie, narodil se ve vesnici Gori</a:t>
            </a:r>
          </a:p>
          <a:p>
            <a:pPr marL="420624" indent="-468000" fontAlgn="auto">
              <a:lnSpc>
                <a:spcPct val="130000"/>
              </a:lnSpc>
              <a:spcAft>
                <a:spcPts val="0"/>
              </a:spcAft>
              <a:buFont typeface="Wingdings 2"/>
              <a:buChar char=""/>
              <a:defRPr/>
            </a:pPr>
            <a:r>
              <a:rPr lang="cs-CZ" dirty="0" smtClean="0"/>
              <a:t>Otec byl chudý  </a:t>
            </a:r>
            <a:r>
              <a:rPr lang="cs-CZ" dirty="0"/>
              <a:t>obuvník a matka pravoslavná křesťanka</a:t>
            </a:r>
          </a:p>
          <a:p>
            <a:pPr marL="420624" indent="-468000" fontAlgn="auto">
              <a:lnSpc>
                <a:spcPct val="130000"/>
              </a:lnSpc>
              <a:spcAft>
                <a:spcPts val="0"/>
              </a:spcAft>
              <a:buFont typeface="Wingdings 2"/>
              <a:buChar char=""/>
              <a:defRPr/>
            </a:pPr>
            <a:r>
              <a:rPr lang="cs-CZ" dirty="0"/>
              <a:t>V 16 letech vstoupil do pravoslavného semináře -</a:t>
            </a:r>
            <a:r>
              <a:rPr lang="en-US" dirty="0"/>
              <a:t>&gt; </a:t>
            </a:r>
            <a:r>
              <a:rPr lang="cs-CZ" dirty="0"/>
              <a:t>nedodělal</a:t>
            </a:r>
          </a:p>
          <a:p>
            <a:pPr marL="420624" indent="-468000" fontAlgn="auto">
              <a:lnSpc>
                <a:spcPct val="130000"/>
              </a:lnSpc>
              <a:spcAft>
                <a:spcPts val="0"/>
              </a:spcAft>
              <a:buFont typeface="Wingdings 2"/>
              <a:buChar char=""/>
              <a:defRPr/>
            </a:pPr>
            <a:r>
              <a:rPr lang="cs-CZ" dirty="0" smtClean="0"/>
              <a:t>Dal se na revoluční dráhu a stal se členem </a:t>
            </a:r>
            <a:r>
              <a:rPr lang="cs-CZ" dirty="0"/>
              <a:t>organizace sociálních demokratů </a:t>
            </a:r>
            <a:r>
              <a:rPr lang="cs-CZ" i="1" dirty="0" err="1"/>
              <a:t>Mesame</a:t>
            </a:r>
            <a:r>
              <a:rPr lang="cs-CZ" i="1" dirty="0"/>
              <a:t> </a:t>
            </a:r>
            <a:r>
              <a:rPr lang="cs-CZ" i="1" dirty="0" err="1"/>
              <a:t>dasi</a:t>
            </a:r>
            <a:endParaRPr lang="cs-CZ" i="1" dirty="0"/>
          </a:p>
          <a:p>
            <a:pPr marL="420624" indent="-468000" fontAlgn="auto">
              <a:lnSpc>
                <a:spcPct val="130000"/>
              </a:lnSpc>
              <a:spcAft>
                <a:spcPts val="0"/>
              </a:spcAft>
              <a:buFont typeface="Wingdings 2"/>
              <a:buChar char=""/>
              <a:defRPr/>
            </a:pPr>
            <a:r>
              <a:rPr lang="cs-CZ" dirty="0" smtClean="0"/>
              <a:t>Přidal se k bolševikům  a stal se jedním z jejich vůdců, přijal jméno Stalin = </a:t>
            </a:r>
            <a:r>
              <a:rPr lang="cs-CZ" dirty="0" err="1" smtClean="0"/>
              <a:t>staľ</a:t>
            </a:r>
            <a:r>
              <a:rPr lang="cs-CZ" dirty="0" smtClean="0"/>
              <a:t> = ocel</a:t>
            </a:r>
          </a:p>
          <a:p>
            <a:pPr marL="420624" indent="-468000" fontAlgn="auto">
              <a:lnSpc>
                <a:spcPct val="130000"/>
              </a:lnSpc>
              <a:spcAft>
                <a:spcPts val="0"/>
              </a:spcAft>
              <a:buFont typeface="Wingdings 2"/>
              <a:buChar char=""/>
              <a:defRPr/>
            </a:pPr>
            <a:r>
              <a:rPr lang="cs-CZ" dirty="0" smtClean="0"/>
              <a:t>Mezi spolubojovníky nebyl moc oblíben, byl vznětlivý, mstivý.</a:t>
            </a:r>
          </a:p>
          <a:p>
            <a:pPr marL="420624" indent="-384048" fontAlgn="auto">
              <a:spcAft>
                <a:spcPts val="0"/>
              </a:spcAft>
              <a:buFont typeface="Wingdings 2"/>
              <a:buChar char=""/>
              <a:defRPr/>
            </a:pPr>
            <a:endParaRPr lang="cs-CZ" i="1" dirty="0"/>
          </a:p>
          <a:p>
            <a:endParaRPr lang="cs-CZ" dirty="0"/>
          </a:p>
        </p:txBody>
      </p:sp>
    </p:spTree>
    <p:extLst>
      <p:ext uri="{BB962C8B-B14F-4D97-AF65-F5344CB8AC3E}">
        <p14:creationId xmlns:p14="http://schemas.microsoft.com/office/powerpoint/2010/main" xmlns="" val="218587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Otec a matka</a:t>
            </a:r>
            <a:endParaRPr lang="cs-CZ" dirty="0"/>
          </a:p>
        </p:txBody>
      </p:sp>
      <p:pic>
        <p:nvPicPr>
          <p:cNvPr id="8194" name="Picture 2" descr="https://upload.wikimedia.org/wikipedia/commons/thumb/a/af/Vissarion_Jughashvili.jpg/130px-Vissarion_Jughashvili.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6960" y="1690688"/>
            <a:ext cx="3251200" cy="5167312"/>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https://upload.wikimedia.org/wikipedia/commons/thumb/8/82/Ekaterina_Dzhugashvili.jpg/130px-Ekaterina_Dzhugashvili.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39254" y="1876584"/>
            <a:ext cx="4614546" cy="47955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54747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Mladý Stalin</a:t>
            </a:r>
            <a:endParaRPr lang="cs-CZ" dirty="0"/>
          </a:p>
        </p:txBody>
      </p:sp>
      <p:pic>
        <p:nvPicPr>
          <p:cNvPr id="1026" name="Picture 2" descr="http://upload.wikimedia.org/wikipedia/commons/b/b5/Stalin_1894.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03656" y="1947545"/>
            <a:ext cx="2957167" cy="4351338"/>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upload.wikimedia.org/wikipedia/commons/thumb/6/6e/Stalin_1902.jpg/640px-Stalin_190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01815" y="0"/>
            <a:ext cx="4991100" cy="66960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67918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26060" y="1"/>
            <a:ext cx="11130280" cy="1690688"/>
          </a:xfrm>
        </p:spPr>
        <p:txBody>
          <a:bodyPr/>
          <a:lstStyle/>
          <a:p>
            <a:r>
              <a:rPr lang="cs-CZ" dirty="0" smtClean="0"/>
              <a:t>První manželka </a:t>
            </a:r>
            <a:r>
              <a:rPr lang="cs-CZ" dirty="0" err="1" smtClean="0"/>
              <a:t>Jekatěrina</a:t>
            </a:r>
            <a:r>
              <a:rPr lang="cs-CZ" dirty="0" smtClean="0"/>
              <a:t> </a:t>
            </a:r>
            <a:r>
              <a:rPr lang="cs-CZ" dirty="0" err="1" smtClean="0"/>
              <a:t>Svanidze</a:t>
            </a:r>
            <a:endParaRPr lang="cs-CZ" dirty="0"/>
          </a:p>
        </p:txBody>
      </p:sp>
      <p:sp>
        <p:nvSpPr>
          <p:cNvPr id="4" name="Zástupný symbol pro obsah 3"/>
          <p:cNvSpPr>
            <a:spLocks noGrp="1"/>
          </p:cNvSpPr>
          <p:nvPr>
            <p:ph idx="1"/>
          </p:nvPr>
        </p:nvSpPr>
        <p:spPr>
          <a:xfrm>
            <a:off x="-155575" y="2112329"/>
            <a:ext cx="13414899" cy="3998594"/>
          </a:xfrm>
        </p:spPr>
        <p:txBody>
          <a:bodyPr/>
          <a:lstStyle/>
          <a:p>
            <a:r>
              <a:rPr lang="cs-CZ" dirty="0" smtClean="0"/>
              <a:t>Oženil se s ní v roce 1906</a:t>
            </a:r>
          </a:p>
          <a:p>
            <a:r>
              <a:rPr lang="cs-CZ" dirty="0" smtClean="0"/>
              <a:t>1907 se jim narodil syn </a:t>
            </a:r>
            <a:r>
              <a:rPr lang="cs-CZ" dirty="0" err="1" smtClean="0"/>
              <a:t>Jakov</a:t>
            </a:r>
            <a:r>
              <a:rPr lang="cs-CZ" dirty="0" smtClean="0"/>
              <a:t>,</a:t>
            </a:r>
          </a:p>
          <a:p>
            <a:r>
              <a:rPr lang="cs-CZ" dirty="0" smtClean="0"/>
              <a:t>1907 </a:t>
            </a:r>
            <a:r>
              <a:rPr lang="cs-CZ" dirty="0" err="1" smtClean="0"/>
              <a:t>Jekatěrina</a:t>
            </a:r>
            <a:r>
              <a:rPr lang="cs-CZ" dirty="0" smtClean="0"/>
              <a:t> umírá na tyfus                </a:t>
            </a:r>
            <a:endParaRPr lang="cs-CZ" dirty="0"/>
          </a:p>
        </p:txBody>
      </p:sp>
      <p:pic>
        <p:nvPicPr>
          <p:cNvPr id="9226" name="Picture 10" descr="https://upload.wikimedia.org/wikipedia/commons/thumb/1/1f/Ekaterina_Svanidze.jpg/130px-Ekaterina_Svanidz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62880" y="1690689"/>
            <a:ext cx="6400800" cy="51673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9828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682625" y="2152650"/>
            <a:ext cx="10515600" cy="4351338"/>
          </a:xfrm>
        </p:spPr>
        <p:txBody>
          <a:bodyPr/>
          <a:lstStyle/>
          <a:p>
            <a:r>
              <a:rPr lang="cs-CZ" dirty="0" smtClean="0"/>
              <a:t>1919 se oženil podruhé – </a:t>
            </a:r>
          </a:p>
          <a:p>
            <a:pPr marL="0" indent="0">
              <a:buNone/>
            </a:pPr>
            <a:r>
              <a:rPr lang="cs-CZ" dirty="0" smtClean="0"/>
              <a:t>Naděžda </a:t>
            </a:r>
            <a:r>
              <a:rPr lang="cs-CZ" dirty="0" err="1" smtClean="0"/>
              <a:t>Allilujeva</a:t>
            </a:r>
            <a:r>
              <a:rPr lang="cs-CZ" dirty="0" smtClean="0"/>
              <a:t>, měli syna Vasilije</a:t>
            </a:r>
          </a:p>
          <a:p>
            <a:pPr marL="0" indent="0">
              <a:buNone/>
            </a:pPr>
            <a:r>
              <a:rPr lang="cs-CZ" dirty="0"/>
              <a:t>a</a:t>
            </a:r>
            <a:r>
              <a:rPr lang="cs-CZ" dirty="0" smtClean="0"/>
              <a:t> dceru Světlanu</a:t>
            </a:r>
          </a:p>
          <a:p>
            <a:r>
              <a:rPr lang="cs-CZ" dirty="0" smtClean="0"/>
              <a:t>1932 se zastřelila                              </a:t>
            </a:r>
            <a:endParaRPr lang="cs-CZ" dirty="0"/>
          </a:p>
        </p:txBody>
      </p:sp>
      <p:pic>
        <p:nvPicPr>
          <p:cNvPr id="10242" name="Picture 2" descr="https://upload.wikimedia.org/wikipedia/commons/thumb/e/e3/Nadezhda_Sergeyevna_Alliluyeva_%281901%E2%80%931932%29.jpg/130px-Nadezhda_Sergeyevna_Alliluyeva_%281901%E2%80%931932%2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48425" y="1027906"/>
            <a:ext cx="4749800" cy="5167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92790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Nástup k moci</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Postupně s pomocí  ČK (NKVD) likviduje své protivníky a soupeře a získává nejvyšší funkci tajemníka strany</a:t>
            </a:r>
          </a:p>
          <a:p>
            <a:r>
              <a:rPr lang="cs-CZ" dirty="0"/>
              <a:t>V roce 1926 probíhá tažení proti soukromému podnikání. Vládní politika oslabí soukromý obchod nízkými cenami státního obchodu. Státní obchod nestačil zásobovat trh, takže vznikl hlad po zboží. Byly fronty na potraviny, kvetoucí černý trh, nezaměstnanost byla doménou Ruska. </a:t>
            </a:r>
            <a:endParaRPr lang="cs-CZ" dirty="0" smtClean="0"/>
          </a:p>
          <a:p>
            <a:r>
              <a:rPr lang="cs-CZ" altLang="cs-CZ" dirty="0" smtClean="0"/>
              <a:t>1927 – obilní krize – rolníci přestali dodávat obilí za ceny diktované státem</a:t>
            </a:r>
          </a:p>
          <a:p>
            <a:r>
              <a:rPr lang="cs-CZ" altLang="cs-CZ" dirty="0" smtClean="0"/>
              <a:t>V prosinci 1927 – 15.sjezd strany – nařízena industrializace(znárodnění průmyslu)  a kolektivizace zemědělství – vznik kolchozů – násilné odebrání půdy rolníkům, boj s kulaky (</a:t>
            </a:r>
            <a:r>
              <a:rPr lang="cs-CZ" dirty="0" smtClean="0"/>
              <a:t>ruské označení pro střední a bohaté rolníky)</a:t>
            </a:r>
            <a:endParaRPr lang="cs-CZ" altLang="cs-CZ" dirty="0" smtClean="0"/>
          </a:p>
          <a:p>
            <a:r>
              <a:rPr lang="cs-CZ" altLang="cs-CZ" dirty="0" smtClean="0"/>
              <a:t>Rozvoj především těžkého průmyslu, vyhlášeny 5-leté plány = pětiletky</a:t>
            </a:r>
          </a:p>
          <a:p>
            <a:endParaRPr lang="cs-CZ" dirty="0"/>
          </a:p>
        </p:txBody>
      </p:sp>
    </p:spTree>
    <p:extLst>
      <p:ext uri="{BB962C8B-B14F-4D97-AF65-F5344CB8AC3E}">
        <p14:creationId xmlns:p14="http://schemas.microsoft.com/office/powerpoint/2010/main" xmlns="" val="15216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Zničení chrámu </a:t>
            </a:r>
            <a:br>
              <a:rPr lang="cs-CZ" dirty="0" smtClean="0"/>
            </a:br>
            <a:r>
              <a:rPr lang="cs-CZ" dirty="0" smtClean="0"/>
              <a:t>Christa Spasitele</a:t>
            </a:r>
            <a:br>
              <a:rPr lang="cs-CZ" dirty="0" smtClean="0"/>
            </a:br>
            <a:r>
              <a:rPr lang="cs-CZ" dirty="0" smtClean="0"/>
              <a:t>1931</a:t>
            </a:r>
            <a:endParaRPr lang="cs-CZ" dirty="0"/>
          </a:p>
        </p:txBody>
      </p:sp>
      <p:pic>
        <p:nvPicPr>
          <p:cNvPr id="11266" name="Picture 2" descr="https://upload.wikimedia.org/wikipedia/commons/7/72/Christ_saviour_explosion.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08904" y="0"/>
            <a:ext cx="7283096" cy="6492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3158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1.pětiletka – 1928 – 1932</a:t>
            </a:r>
            <a:r>
              <a:rPr lang="cs-CZ" b="1" dirty="0" smtClean="0">
                <a:solidFill>
                  <a:srgbClr val="00B0F0"/>
                </a:solidFill>
              </a:rPr>
              <a:t/>
            </a:r>
            <a:br>
              <a:rPr lang="cs-CZ" b="1" dirty="0" smtClean="0">
                <a:solidFill>
                  <a:srgbClr val="00B0F0"/>
                </a:solidFill>
              </a:rPr>
            </a:br>
            <a:endParaRPr lang="cs-CZ" dirty="0"/>
          </a:p>
        </p:txBody>
      </p:sp>
      <p:sp>
        <p:nvSpPr>
          <p:cNvPr id="3" name="Zástupný symbol pro obsah 2"/>
          <p:cNvSpPr>
            <a:spLocks noGrp="1"/>
          </p:cNvSpPr>
          <p:nvPr>
            <p:ph idx="1"/>
          </p:nvPr>
        </p:nvSpPr>
        <p:spPr>
          <a:xfrm>
            <a:off x="452120" y="1406208"/>
            <a:ext cx="10515600" cy="4351338"/>
          </a:xfrm>
        </p:spPr>
        <p:txBody>
          <a:bodyPr>
            <a:noAutofit/>
          </a:bodyPr>
          <a:lstStyle/>
          <a:p>
            <a:pPr marL="420624" indent="-384048" fontAlgn="auto">
              <a:spcAft>
                <a:spcPts val="0"/>
              </a:spcAft>
              <a:buFont typeface="Wingdings" pitchFamily="2" charset="2"/>
              <a:buChar char="§"/>
              <a:defRPr/>
            </a:pPr>
            <a:r>
              <a:rPr lang="cs-CZ" sz="2000" dirty="0"/>
              <a:t>splněna za 4 roky a 3 </a:t>
            </a:r>
            <a:r>
              <a:rPr lang="cs-CZ" sz="2000" dirty="0" smtClean="0"/>
              <a:t>měsíce</a:t>
            </a:r>
            <a:endParaRPr lang="cs-CZ" sz="2000" dirty="0"/>
          </a:p>
          <a:p>
            <a:pPr marL="420624" indent="-384048" fontAlgn="auto">
              <a:spcAft>
                <a:spcPts val="0"/>
              </a:spcAft>
              <a:buFont typeface="Wingdings" pitchFamily="2" charset="2"/>
              <a:buChar char="§"/>
              <a:defRPr/>
            </a:pPr>
            <a:r>
              <a:rPr lang="cs-CZ" sz="2000" dirty="0"/>
              <a:t> do r.1932 – vzniklo 5000 sovchozů a 200 000 </a:t>
            </a:r>
            <a:r>
              <a:rPr lang="cs-CZ" sz="2000" dirty="0" smtClean="0"/>
              <a:t>kolchozů, ale špatné řízení a nedostatek zkušeností způsobilo </a:t>
            </a:r>
            <a:r>
              <a:rPr lang="cs-CZ" sz="2000" dirty="0"/>
              <a:t>hladomor – zemřelo 5 mil. </a:t>
            </a:r>
            <a:r>
              <a:rPr lang="cs-CZ" sz="2000" dirty="0" smtClean="0"/>
              <a:t>lidí</a:t>
            </a:r>
            <a:endParaRPr lang="cs-CZ" sz="2000" dirty="0"/>
          </a:p>
          <a:p>
            <a:pPr marL="420624" indent="-384048" fontAlgn="auto">
              <a:spcAft>
                <a:spcPts val="0"/>
              </a:spcAft>
              <a:buFont typeface="Wingdings" pitchFamily="2" charset="2"/>
              <a:buChar char="§"/>
              <a:defRPr/>
            </a:pPr>
            <a:r>
              <a:rPr lang="cs-CZ" sz="2000" dirty="0"/>
              <a:t> </a:t>
            </a:r>
            <a:r>
              <a:rPr lang="cs-CZ" sz="2000" dirty="0" err="1"/>
              <a:t>prům.výroba</a:t>
            </a:r>
            <a:r>
              <a:rPr lang="cs-CZ" sz="2000" dirty="0"/>
              <a:t> zvýšena o 20% ročně, vzniklo 1500 nových </a:t>
            </a:r>
            <a:r>
              <a:rPr lang="cs-CZ" sz="2000" dirty="0" smtClean="0"/>
              <a:t>závodů</a:t>
            </a:r>
            <a:endParaRPr lang="cs-CZ" sz="2000" dirty="0"/>
          </a:p>
          <a:p>
            <a:pPr marL="420624" indent="-384048">
              <a:buFont typeface="Wingdings" pitchFamily="2" charset="2"/>
              <a:buChar char="§"/>
              <a:defRPr/>
            </a:pPr>
            <a:r>
              <a:rPr lang="cs-CZ" sz="2000" dirty="0" smtClean="0"/>
              <a:t>nové </a:t>
            </a:r>
            <a:r>
              <a:rPr lang="cs-CZ" sz="2000" dirty="0"/>
              <a:t>průmyslové oblasti (Magnitogorsk, Karaganda). Průmyslová centra (Ural, Kuzbaská pánev, Volha, Ukrajina). Stavby (Dněprostroj-přehrada, </a:t>
            </a:r>
            <a:r>
              <a:rPr lang="cs-CZ" sz="2000" dirty="0" err="1" smtClean="0"/>
              <a:t>Turgsib</a:t>
            </a:r>
            <a:r>
              <a:rPr lang="cs-CZ" sz="2000" dirty="0" smtClean="0"/>
              <a:t>-odbočka </a:t>
            </a:r>
            <a:r>
              <a:rPr lang="cs-CZ" sz="2000" dirty="0"/>
              <a:t>ze sibiřské magistrály). </a:t>
            </a:r>
            <a:endParaRPr lang="cs-CZ" sz="2000" dirty="0" smtClean="0"/>
          </a:p>
          <a:p>
            <a:pPr marL="420624" indent="-384048">
              <a:buFont typeface="Wingdings" pitchFamily="2" charset="2"/>
              <a:buChar char="§"/>
              <a:defRPr/>
            </a:pPr>
            <a:r>
              <a:rPr lang="cs-CZ" sz="2000" dirty="0" smtClean="0"/>
              <a:t>SSSR </a:t>
            </a:r>
            <a:r>
              <a:rPr lang="cs-CZ" sz="2000" dirty="0"/>
              <a:t>byl průmyslově agrární zemí. </a:t>
            </a:r>
            <a:endParaRPr lang="cs-CZ" sz="2000" dirty="0" smtClean="0"/>
          </a:p>
          <a:p>
            <a:pPr marL="420624" indent="-384048">
              <a:buFont typeface="Wingdings" pitchFamily="2" charset="2"/>
              <a:buChar char="§"/>
              <a:defRPr/>
            </a:pPr>
            <a:r>
              <a:rPr lang="cs-CZ" sz="2000" dirty="0" smtClean="0"/>
              <a:t>Průmysl </a:t>
            </a:r>
            <a:r>
              <a:rPr lang="cs-CZ" sz="2000" dirty="0"/>
              <a:t>vzrostl ze 42% na 71%. Podařilo se vybudovat železářský, traktorový, letecký a automobilový průmysl. Byl také pokrok ve výrobě elektrické energie a v těžbě uhlí a nafty</a:t>
            </a:r>
            <a:r>
              <a:rPr lang="cs-CZ" sz="2000" dirty="0" smtClean="0"/>
              <a:t>.</a:t>
            </a:r>
          </a:p>
          <a:p>
            <a:pPr marL="420624" indent="-384048">
              <a:buFont typeface="Wingdings" pitchFamily="2" charset="2"/>
              <a:buChar char="§"/>
              <a:defRPr/>
            </a:pPr>
            <a:r>
              <a:rPr lang="cs-CZ" sz="2000" dirty="0" smtClean="0"/>
              <a:t> </a:t>
            </a:r>
            <a:r>
              <a:rPr lang="cs-CZ" sz="2000" dirty="0"/>
              <a:t>Také probíhala výstavba gulagů r.1929 </a:t>
            </a:r>
            <a:r>
              <a:rPr lang="cs-CZ" sz="2000" dirty="0" smtClean="0"/>
              <a:t>– 1930, gulag </a:t>
            </a:r>
            <a:r>
              <a:rPr lang="cs-CZ" sz="2000" dirty="0"/>
              <a:t>– sovětský pracovní a koncentrační </a:t>
            </a:r>
            <a:r>
              <a:rPr lang="cs-CZ" sz="2000" dirty="0" smtClean="0"/>
              <a:t>tábor</a:t>
            </a:r>
            <a:endParaRPr lang="cs-CZ" sz="2000" dirty="0"/>
          </a:p>
          <a:p>
            <a:pPr marL="420624" indent="-384048" fontAlgn="auto">
              <a:spcAft>
                <a:spcPts val="0"/>
              </a:spcAft>
              <a:buFont typeface="Wingdings" pitchFamily="2" charset="2"/>
              <a:buChar char="§"/>
              <a:defRPr/>
            </a:pPr>
            <a:r>
              <a:rPr lang="cs-CZ" sz="2000" dirty="0" smtClean="0"/>
              <a:t>Byl uzákoněn nový směr v umění = socialistický </a:t>
            </a:r>
            <a:r>
              <a:rPr lang="cs-CZ" sz="2000" dirty="0"/>
              <a:t>realismus ( zkr. </a:t>
            </a:r>
            <a:r>
              <a:rPr lang="cs-CZ" sz="2000" dirty="0" err="1" smtClean="0"/>
              <a:t>Socrela</a:t>
            </a:r>
            <a:r>
              <a:rPr lang="cs-CZ" sz="2000" dirty="0"/>
              <a:t>) </a:t>
            </a:r>
          </a:p>
        </p:txBody>
      </p:sp>
    </p:spTree>
    <p:extLst>
      <p:ext uri="{BB962C8B-B14F-4D97-AF65-F5344CB8AC3E}">
        <p14:creationId xmlns:p14="http://schemas.microsoft.com/office/powerpoint/2010/main" xmlns="" val="1978863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latin typeface="Times New Roman" pitchFamily="18" charset="0"/>
                <a:cs typeface="Times New Roman" pitchFamily="18" charset="0"/>
              </a:rPr>
              <a:t>Situace po občanské válce</a:t>
            </a:r>
            <a:endParaRPr lang="cs-CZ" b="1" dirty="0"/>
          </a:p>
        </p:txBody>
      </p:sp>
      <p:sp>
        <p:nvSpPr>
          <p:cNvPr id="3" name="Zástupný symbol pro obsah 2"/>
          <p:cNvSpPr>
            <a:spLocks noGrp="1"/>
          </p:cNvSpPr>
          <p:nvPr>
            <p:ph idx="1"/>
          </p:nvPr>
        </p:nvSpPr>
        <p:spPr/>
        <p:txBody>
          <a:bodyPr>
            <a:normAutofit lnSpcReduction="10000"/>
          </a:bodyPr>
          <a:lstStyle/>
          <a:p>
            <a:pPr marL="420624" indent="-384048" fontAlgn="auto">
              <a:spcAft>
                <a:spcPts val="0"/>
              </a:spcAft>
              <a:buFont typeface="Wingdings 2"/>
              <a:buChar char=""/>
              <a:defRPr/>
            </a:pPr>
            <a:r>
              <a:rPr lang="cs-CZ" dirty="0">
                <a:latin typeface="Times New Roman" pitchFamily="18" charset="0"/>
                <a:cs typeface="Times New Roman" pitchFamily="18" charset="0"/>
              </a:rPr>
              <a:t>Průmysl poklesl o 1/5</a:t>
            </a:r>
          </a:p>
          <a:p>
            <a:pPr marL="420624" indent="-384048" fontAlgn="auto">
              <a:spcAft>
                <a:spcPts val="0"/>
              </a:spcAft>
              <a:buFont typeface="Wingdings 2"/>
              <a:buNone/>
              <a:defRPr/>
            </a:pPr>
            <a:endParaRPr lang="cs-CZ" dirty="0">
              <a:latin typeface="Times New Roman" pitchFamily="18" charset="0"/>
              <a:cs typeface="Times New Roman" pitchFamily="18" charset="0"/>
            </a:endParaRPr>
          </a:p>
          <a:p>
            <a:pPr marL="420624" indent="-384048" fontAlgn="auto">
              <a:spcAft>
                <a:spcPts val="0"/>
              </a:spcAft>
              <a:buFont typeface="Wingdings 2"/>
              <a:buChar char=""/>
              <a:defRPr/>
            </a:pPr>
            <a:r>
              <a:rPr lang="cs-CZ" dirty="0">
                <a:latin typeface="Times New Roman" pitchFamily="18" charset="0"/>
                <a:cs typeface="Times New Roman" pitchFamily="18" charset="0"/>
              </a:rPr>
              <a:t>Zemědělství pokleslo o 2/3</a:t>
            </a:r>
          </a:p>
          <a:p>
            <a:pPr marL="420624" indent="-384048" fontAlgn="auto">
              <a:spcAft>
                <a:spcPts val="0"/>
              </a:spcAft>
              <a:buFont typeface="Wingdings 2"/>
              <a:buNone/>
              <a:defRPr/>
            </a:pPr>
            <a:endParaRPr lang="cs-CZ" dirty="0">
              <a:latin typeface="Times New Roman" pitchFamily="18" charset="0"/>
              <a:cs typeface="Times New Roman" pitchFamily="18" charset="0"/>
            </a:endParaRPr>
          </a:p>
          <a:p>
            <a:pPr marL="420624" indent="-384048" fontAlgn="auto">
              <a:spcAft>
                <a:spcPts val="0"/>
              </a:spcAft>
              <a:buFont typeface="Wingdings 2"/>
              <a:buChar char=""/>
              <a:defRPr/>
            </a:pPr>
            <a:r>
              <a:rPr lang="cs-CZ" dirty="0">
                <a:latin typeface="Times New Roman" pitchFamily="18" charset="0"/>
                <a:cs typeface="Times New Roman" pitchFamily="18" charset="0"/>
              </a:rPr>
              <a:t>Města zničena, železniční doprava rozvrácena, opakují se sucha</a:t>
            </a:r>
          </a:p>
          <a:p>
            <a:pPr marL="420624" indent="-384048" fontAlgn="auto">
              <a:spcAft>
                <a:spcPts val="0"/>
              </a:spcAft>
              <a:buFont typeface="Wingdings 2"/>
              <a:buNone/>
              <a:defRPr/>
            </a:pPr>
            <a:endParaRPr lang="cs-CZ" dirty="0">
              <a:latin typeface="Times New Roman" pitchFamily="18" charset="0"/>
              <a:cs typeface="Times New Roman" pitchFamily="18" charset="0"/>
            </a:endParaRPr>
          </a:p>
          <a:p>
            <a:pPr marL="420624" indent="-384048" fontAlgn="auto">
              <a:spcAft>
                <a:spcPts val="0"/>
              </a:spcAft>
              <a:buFont typeface="Wingdings 2"/>
              <a:buChar char=""/>
              <a:defRPr/>
            </a:pPr>
            <a:r>
              <a:rPr lang="cs-CZ" dirty="0">
                <a:latin typeface="Times New Roman" pitchFamily="18" charset="0"/>
                <a:cs typeface="Times New Roman" pitchFamily="18" charset="0"/>
              </a:rPr>
              <a:t>Hospodářská situace je hrozná, lidé umírají</a:t>
            </a:r>
          </a:p>
          <a:p>
            <a:pPr marL="420624" indent="-384048" fontAlgn="auto">
              <a:spcAft>
                <a:spcPts val="0"/>
              </a:spcAft>
              <a:buFont typeface="Wingdings 2"/>
              <a:buNone/>
              <a:defRPr/>
            </a:pPr>
            <a:endParaRPr lang="cs-CZ" dirty="0">
              <a:latin typeface="Times New Roman" pitchFamily="18" charset="0"/>
              <a:cs typeface="Times New Roman" pitchFamily="18" charset="0"/>
            </a:endParaRPr>
          </a:p>
          <a:p>
            <a:pPr marL="420624" indent="-384048" fontAlgn="auto">
              <a:spcAft>
                <a:spcPts val="0"/>
              </a:spcAft>
              <a:buFont typeface="Wingdings 2"/>
              <a:buChar char=""/>
              <a:defRPr/>
            </a:pPr>
            <a:r>
              <a:rPr lang="cs-CZ" dirty="0">
                <a:latin typeface="Times New Roman" pitchFamily="18" charset="0"/>
                <a:cs typeface="Times New Roman" pitchFamily="18" charset="0"/>
              </a:rPr>
              <a:t>Od podzimu 1921 přichází humanitní pomoc do Ruska</a:t>
            </a:r>
          </a:p>
          <a:p>
            <a:endParaRPr lang="cs-CZ" dirty="0"/>
          </a:p>
        </p:txBody>
      </p:sp>
    </p:spTree>
    <p:extLst>
      <p:ext uri="{BB962C8B-B14F-4D97-AF65-F5344CB8AC3E}">
        <p14:creationId xmlns:p14="http://schemas.microsoft.com/office/powerpoint/2010/main" xmlns="" val="2392255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Hladomor</a:t>
            </a:r>
            <a:endParaRPr lang="cs-CZ" b="1"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3959503" y="365125"/>
            <a:ext cx="8232497" cy="5994083"/>
          </a:xfrm>
          <a:noFill/>
        </p:spPr>
      </p:pic>
    </p:spTree>
    <p:extLst>
      <p:ext uri="{BB962C8B-B14F-4D97-AF65-F5344CB8AC3E}">
        <p14:creationId xmlns:p14="http://schemas.microsoft.com/office/powerpoint/2010/main" xmlns="" val="4229224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Hladové děti</a:t>
            </a:r>
            <a:endParaRPr lang="cs-CZ" dirty="0"/>
          </a:p>
        </p:txBody>
      </p:sp>
      <p:pic>
        <p:nvPicPr>
          <p:cNvPr id="12290" name="Picture 2" descr="https://upload.wikimedia.org/wikipedia/commons/0/02/Gareth_Jones_Holodomor16.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00320" y="1690688"/>
            <a:ext cx="5969000" cy="5167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18783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2. Pětiletka (1933 -1937)</a:t>
            </a:r>
            <a:endParaRPr lang="cs-CZ" b="1" dirty="0"/>
          </a:p>
        </p:txBody>
      </p:sp>
      <p:sp>
        <p:nvSpPr>
          <p:cNvPr id="3" name="Zástupný symbol pro obsah 2"/>
          <p:cNvSpPr>
            <a:spLocks noGrp="1"/>
          </p:cNvSpPr>
          <p:nvPr>
            <p:ph idx="1"/>
          </p:nvPr>
        </p:nvSpPr>
        <p:spPr/>
        <p:txBody>
          <a:bodyPr/>
          <a:lstStyle/>
          <a:p>
            <a:r>
              <a:rPr lang="cs-CZ" altLang="cs-CZ" dirty="0" smtClean="0"/>
              <a:t>Splněna za 4 roky a 3 měsíce</a:t>
            </a:r>
          </a:p>
          <a:p>
            <a:pPr>
              <a:buFont typeface="Wingdings 2" panose="05020102010507070707" pitchFamily="18" charset="2"/>
              <a:buNone/>
            </a:pPr>
            <a:endParaRPr lang="cs-CZ" altLang="cs-CZ" dirty="0" smtClean="0"/>
          </a:p>
          <a:p>
            <a:r>
              <a:rPr lang="cs-CZ" altLang="cs-CZ" dirty="0" smtClean="0"/>
              <a:t>SSSR je na 1.místě na světě v průmyslové výrobě, která se zdvojnásobila</a:t>
            </a:r>
          </a:p>
          <a:p>
            <a:pPr>
              <a:buFont typeface="Wingdings 2" panose="05020102010507070707" pitchFamily="18" charset="2"/>
              <a:buNone/>
            </a:pPr>
            <a:endParaRPr lang="cs-CZ" altLang="cs-CZ" dirty="0" smtClean="0"/>
          </a:p>
          <a:p>
            <a:r>
              <a:rPr lang="cs-CZ" altLang="cs-CZ" dirty="0" smtClean="0"/>
              <a:t>Průplav – Baltsko-bělomořský, kanál – Volžsko-donský, druhá kolej sibiřské magistrály</a:t>
            </a:r>
          </a:p>
          <a:p>
            <a:r>
              <a:rPr lang="cs-CZ" altLang="cs-CZ" dirty="0" smtClean="0"/>
              <a:t>Velké stavby staví vězni z gulagů</a:t>
            </a:r>
          </a:p>
          <a:p>
            <a:endParaRPr lang="cs-CZ" dirty="0"/>
          </a:p>
        </p:txBody>
      </p:sp>
    </p:spTree>
    <p:extLst>
      <p:ext uri="{BB962C8B-B14F-4D97-AF65-F5344CB8AC3E}">
        <p14:creationId xmlns:p14="http://schemas.microsoft.com/office/powerpoint/2010/main" xmlns="" val="3660194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3. </a:t>
            </a:r>
            <a:r>
              <a:rPr lang="cs-CZ" b="1" dirty="0"/>
              <a:t>p</a:t>
            </a:r>
            <a:r>
              <a:rPr lang="cs-CZ" b="1" dirty="0" smtClean="0"/>
              <a:t>ětiletka (1937 – 1942)</a:t>
            </a:r>
            <a:endParaRPr lang="cs-CZ" b="1" dirty="0"/>
          </a:p>
        </p:txBody>
      </p:sp>
      <p:sp>
        <p:nvSpPr>
          <p:cNvPr id="3" name="Zástupný symbol pro obsah 2"/>
          <p:cNvSpPr>
            <a:spLocks noGrp="1"/>
          </p:cNvSpPr>
          <p:nvPr>
            <p:ph idx="1"/>
          </p:nvPr>
        </p:nvSpPr>
        <p:spPr/>
        <p:txBody>
          <a:bodyPr/>
          <a:lstStyle/>
          <a:p>
            <a:pPr>
              <a:buFont typeface="Wingdings 2" panose="05020102010507070707" pitchFamily="18" charset="2"/>
              <a:buNone/>
            </a:pPr>
            <a:endParaRPr lang="cs-CZ" altLang="cs-CZ" dirty="0" smtClean="0"/>
          </a:p>
          <a:p>
            <a:r>
              <a:rPr lang="cs-CZ" altLang="cs-CZ" dirty="0" smtClean="0"/>
              <a:t>Zvýšila se výroba spotřebního zboží a životní úroveň obyvatelstva</a:t>
            </a:r>
          </a:p>
          <a:p>
            <a:r>
              <a:rPr lang="cs-CZ" altLang="cs-CZ" dirty="0" smtClean="0"/>
              <a:t>Byla přerušena válkou</a:t>
            </a:r>
          </a:p>
          <a:p>
            <a:endParaRPr lang="cs-CZ" altLang="cs-CZ" dirty="0" smtClean="0"/>
          </a:p>
          <a:p>
            <a:endParaRPr lang="cs-CZ" dirty="0"/>
          </a:p>
        </p:txBody>
      </p:sp>
    </p:spTree>
    <p:extLst>
      <p:ext uri="{BB962C8B-B14F-4D97-AF65-F5344CB8AC3E}">
        <p14:creationId xmlns:p14="http://schemas.microsoft.com/office/powerpoint/2010/main" xmlns="" val="1419952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1934 – počátek stalinských represí</a:t>
            </a:r>
            <a:endParaRPr lang="cs-CZ" b="1" dirty="0"/>
          </a:p>
        </p:txBody>
      </p:sp>
      <p:sp>
        <p:nvSpPr>
          <p:cNvPr id="3" name="Zástupný symbol pro obsah 2"/>
          <p:cNvSpPr>
            <a:spLocks noGrp="1"/>
          </p:cNvSpPr>
          <p:nvPr>
            <p:ph idx="1"/>
          </p:nvPr>
        </p:nvSpPr>
        <p:spPr/>
        <p:txBody>
          <a:bodyPr>
            <a:normAutofit fontScale="92500"/>
          </a:bodyPr>
          <a:lstStyle/>
          <a:p>
            <a:pPr>
              <a:buFont typeface="Wingdings 2" panose="05020102010507070707" pitchFamily="18" charset="2"/>
              <a:buNone/>
            </a:pPr>
            <a:r>
              <a:rPr lang="cs-CZ" altLang="cs-CZ" dirty="0" smtClean="0"/>
              <a:t>-  tajemník strany v Petrohradu Kirov zavražděn</a:t>
            </a:r>
          </a:p>
          <a:p>
            <a:pPr>
              <a:buFont typeface="Wingdings 2" panose="05020102010507070707" pitchFamily="18" charset="2"/>
              <a:buNone/>
            </a:pPr>
            <a:r>
              <a:rPr lang="cs-CZ" altLang="cs-CZ" dirty="0" smtClean="0"/>
              <a:t> - následují  hromadné čistky a masové naplňování gulagů</a:t>
            </a:r>
          </a:p>
          <a:p>
            <a:pPr>
              <a:buFont typeface="Wingdings 2" panose="05020102010507070707" pitchFamily="18" charset="2"/>
              <a:buNone/>
            </a:pPr>
            <a:r>
              <a:rPr lang="cs-CZ" altLang="cs-CZ" dirty="0" smtClean="0"/>
              <a:t> -  vznik NKVD ( v čele </a:t>
            </a:r>
            <a:r>
              <a:rPr lang="cs-CZ" altLang="cs-CZ" dirty="0" err="1" smtClean="0"/>
              <a:t>Jagoda</a:t>
            </a:r>
            <a:r>
              <a:rPr lang="cs-CZ" altLang="cs-CZ" dirty="0" smtClean="0"/>
              <a:t>, Ježov, poslední Berija)</a:t>
            </a:r>
          </a:p>
          <a:p>
            <a:pPr>
              <a:buFont typeface="Wingdings 2" panose="05020102010507070707" pitchFamily="18" charset="2"/>
              <a:buNone/>
            </a:pPr>
            <a:r>
              <a:rPr lang="cs-CZ" dirty="0" smtClean="0"/>
              <a:t>-  Vyšetřovatelé </a:t>
            </a:r>
            <a:r>
              <a:rPr lang="cs-CZ" dirty="0"/>
              <a:t>nutili své oběti k fantastickým doznáním – lidé podepisovali protokoly, že byli agenty japonské, či imperialistické rozvědky</a:t>
            </a:r>
            <a:endParaRPr lang="cs-CZ" altLang="cs-CZ" dirty="0" smtClean="0"/>
          </a:p>
          <a:p>
            <a:pPr>
              <a:buFont typeface="Wingdings 2" panose="05020102010507070707" pitchFamily="18" charset="2"/>
              <a:buNone/>
            </a:pPr>
            <a:r>
              <a:rPr lang="cs-CZ" altLang="cs-CZ" dirty="0" smtClean="0"/>
              <a:t>- potraty byly zakázané, rozvody ztíženy</a:t>
            </a:r>
          </a:p>
          <a:p>
            <a:pPr>
              <a:buFont typeface="Wingdings 2" panose="05020102010507070707" pitchFamily="18" charset="2"/>
              <a:buNone/>
            </a:pPr>
            <a:r>
              <a:rPr lang="cs-CZ" altLang="cs-CZ" dirty="0" smtClean="0"/>
              <a:t> - zavedena povinná vojenská služba, nové  hodnosti, řády </a:t>
            </a:r>
          </a:p>
          <a:p>
            <a:pPr>
              <a:buFont typeface="Wingdings 2" panose="05020102010507070707" pitchFamily="18" charset="2"/>
              <a:buNone/>
            </a:pPr>
            <a:r>
              <a:rPr lang="cs-CZ" altLang="cs-CZ" dirty="0" smtClean="0"/>
              <a:t>-  proticírkevní kampaně byly zmírněny</a:t>
            </a:r>
          </a:p>
          <a:p>
            <a:pPr>
              <a:buFont typeface="Wingdings 2" panose="05020102010507070707" pitchFamily="18" charset="2"/>
              <a:buNone/>
            </a:pPr>
            <a:r>
              <a:rPr lang="cs-CZ" altLang="cs-CZ" dirty="0" smtClean="0"/>
              <a:t> - SSSR vstupuje do Společnosti národů</a:t>
            </a:r>
          </a:p>
        </p:txBody>
      </p:sp>
    </p:spTree>
    <p:extLst>
      <p:ext uri="{BB962C8B-B14F-4D97-AF65-F5344CB8AC3E}">
        <p14:creationId xmlns:p14="http://schemas.microsoft.com/office/powerpoint/2010/main" xmlns="" val="3054788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Byly inscenovány</a:t>
            </a:r>
            <a:r>
              <a:rPr lang="cs-CZ" b="1" dirty="0"/>
              <a:t> politické monstrprocesy proti vykonstruovaným nepřátelům</a:t>
            </a:r>
            <a:r>
              <a:rPr lang="cs-CZ" dirty="0"/>
              <a:t> strany a státu. </a:t>
            </a:r>
            <a:r>
              <a:rPr lang="cs-CZ" dirty="0" smtClean="0"/>
              <a:t>Stalin postupně </a:t>
            </a:r>
            <a:r>
              <a:rPr lang="cs-CZ" dirty="0"/>
              <a:t>zlikvidoval  všechny Leninovy </a:t>
            </a:r>
            <a:r>
              <a:rPr lang="cs-CZ" dirty="0" smtClean="0"/>
              <a:t>stoupence. Bucharin</a:t>
            </a:r>
            <a:r>
              <a:rPr lang="cs-CZ" dirty="0"/>
              <a:t>, </a:t>
            </a:r>
            <a:r>
              <a:rPr lang="cs-CZ" dirty="0" err="1"/>
              <a:t>Zinovjev</a:t>
            </a:r>
            <a:r>
              <a:rPr lang="cs-CZ" dirty="0"/>
              <a:t>, </a:t>
            </a:r>
            <a:r>
              <a:rPr lang="cs-CZ" dirty="0" smtClean="0"/>
              <a:t>Kameněv byli popraveni jako zrádci revoluce.</a:t>
            </a:r>
          </a:p>
          <a:p>
            <a:r>
              <a:rPr lang="cs-CZ" dirty="0" smtClean="0"/>
              <a:t> </a:t>
            </a:r>
            <a:r>
              <a:rPr lang="cs-CZ" dirty="0" err="1"/>
              <a:t>Trockij</a:t>
            </a:r>
            <a:r>
              <a:rPr lang="cs-CZ" dirty="0"/>
              <a:t> – </a:t>
            </a:r>
            <a:r>
              <a:rPr lang="cs-CZ" dirty="0" smtClean="0"/>
              <a:t>donucen k emigraci a později ho nechal </a:t>
            </a:r>
            <a:r>
              <a:rPr lang="cs-CZ" dirty="0"/>
              <a:t>zavraždit v </a:t>
            </a:r>
            <a:r>
              <a:rPr lang="cs-CZ" dirty="0" smtClean="0"/>
              <a:t>Mexiku</a:t>
            </a:r>
          </a:p>
          <a:p>
            <a:r>
              <a:rPr lang="cs-CZ" dirty="0" smtClean="0"/>
              <a:t> </a:t>
            </a:r>
            <a:r>
              <a:rPr lang="cs-CZ" dirty="0"/>
              <a:t>popravoval umělce, vědce, konkurenční </a:t>
            </a:r>
            <a:r>
              <a:rPr lang="cs-CZ" dirty="0" smtClean="0"/>
              <a:t>straníky, ale i obyčejné občany</a:t>
            </a:r>
          </a:p>
          <a:p>
            <a:r>
              <a:rPr lang="cs-CZ" dirty="0" smtClean="0"/>
              <a:t> </a:t>
            </a:r>
            <a:r>
              <a:rPr lang="cs-CZ" dirty="0"/>
              <a:t>Těsně před válkou vyvraždil celou armádní generalitu (</a:t>
            </a:r>
            <a:r>
              <a:rPr lang="cs-CZ" dirty="0" err="1">
                <a:hlinkClick r:id="rId2"/>
              </a:rPr>
              <a:t>Tuchačevskij</a:t>
            </a:r>
            <a:r>
              <a:rPr lang="cs-CZ" dirty="0"/>
              <a:t>, </a:t>
            </a:r>
            <a:r>
              <a:rPr lang="cs-CZ" dirty="0" err="1"/>
              <a:t>Bljucher</a:t>
            </a:r>
            <a:r>
              <a:rPr lang="cs-CZ" dirty="0"/>
              <a:t>). </a:t>
            </a:r>
          </a:p>
        </p:txBody>
      </p:sp>
    </p:spTree>
    <p:extLst>
      <p:ext uri="{BB962C8B-B14F-4D97-AF65-F5344CB8AC3E}">
        <p14:creationId xmlns:p14="http://schemas.microsoft.com/office/powerpoint/2010/main" xmlns="" val="420430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5362" name="Picture 2" descr="https://upload.wikimedia.org/wikipedia/commons/thumb/f/fe/5marshals_01.jpg/250px-5marshals_01.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365125"/>
            <a:ext cx="10515600" cy="641572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83634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r>
              <a:rPr lang="cs-CZ" dirty="0"/>
              <a:t>Neexistovala hospodářská soutěž, hospodářské neúspěchy se automaticky stávaly sabotáží proti socialismu. </a:t>
            </a:r>
            <a:r>
              <a:rPr lang="cs-CZ" b="1" dirty="0"/>
              <a:t>Celá společnost byla ovládána atmosférou strachu a udavačství.</a:t>
            </a:r>
            <a:endParaRPr lang="cs-CZ" dirty="0"/>
          </a:p>
          <a:p>
            <a:r>
              <a:rPr lang="cs-CZ" b="1" dirty="0" smtClean="0"/>
              <a:t> </a:t>
            </a:r>
            <a:r>
              <a:rPr lang="cs-CZ" dirty="0"/>
              <a:t>Stalin byl ztotožněn se stranou a státem. </a:t>
            </a:r>
            <a:endParaRPr lang="cs-CZ" dirty="0" smtClean="0"/>
          </a:p>
          <a:p>
            <a:r>
              <a:rPr lang="cs-CZ" dirty="0" smtClean="0"/>
              <a:t>Vzniká </a:t>
            </a:r>
            <a:r>
              <a:rPr lang="cs-CZ" b="1" dirty="0">
                <a:hlinkClick r:id="rId2"/>
              </a:rPr>
              <a:t>kult osobnosti</a:t>
            </a:r>
            <a:r>
              <a:rPr lang="cs-CZ" dirty="0"/>
              <a:t> neomylného dobrotivého vůdce, otce národa, který má zlé rádce. </a:t>
            </a:r>
            <a:endParaRPr lang="cs-CZ" dirty="0" smtClean="0"/>
          </a:p>
          <a:p>
            <a:r>
              <a:rPr lang="cs-CZ" dirty="0" smtClean="0"/>
              <a:t>Stalinovi </a:t>
            </a:r>
            <a:r>
              <a:rPr lang="cs-CZ" dirty="0"/>
              <a:t>jsou zasílány dary jako orientálnímu </a:t>
            </a:r>
            <a:r>
              <a:rPr lang="cs-CZ" dirty="0" smtClean="0"/>
              <a:t>despotovi, je oslavován v literatuře i v písních.</a:t>
            </a:r>
            <a:endParaRPr lang="cs-CZ" dirty="0"/>
          </a:p>
          <a:p>
            <a:r>
              <a:rPr lang="cs-CZ" b="1" dirty="0" smtClean="0"/>
              <a:t>Roste byrokratizace režimu </a:t>
            </a:r>
            <a:r>
              <a:rPr lang="cs-CZ" dirty="0" smtClean="0"/>
              <a:t>a buduje </a:t>
            </a:r>
            <a:r>
              <a:rPr lang="cs-CZ" dirty="0"/>
              <a:t>režim osobní moci. </a:t>
            </a:r>
            <a:endParaRPr lang="cs-CZ" dirty="0" smtClean="0"/>
          </a:p>
          <a:p>
            <a:endParaRPr lang="cs-CZ" dirty="0"/>
          </a:p>
        </p:txBody>
      </p:sp>
    </p:spTree>
    <p:extLst>
      <p:ext uri="{BB962C8B-B14F-4D97-AF65-F5344CB8AC3E}">
        <p14:creationId xmlns:p14="http://schemas.microsoft.com/office/powerpoint/2010/main" xmlns="" val="4095025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r>
              <a:rPr lang="cs-CZ" dirty="0" smtClean="0"/>
              <a:t>V letech 1930 až 1953 bylo za politickou činnost zatčeno 3,6 – 3,8 miliónů lidí, z nich bylo zastřeleno 748 – 786 tisíc lidí, ostatní byli deportováni do Gulagů (celkem </a:t>
            </a:r>
            <a:r>
              <a:rPr lang="cs-CZ" dirty="0" err="1" smtClean="0"/>
              <a:t>represiováno</a:t>
            </a:r>
            <a:r>
              <a:rPr lang="cs-CZ" dirty="0" smtClean="0"/>
              <a:t> asi 20 miliónů lidí)</a:t>
            </a:r>
          </a:p>
          <a:p>
            <a:r>
              <a:rPr lang="cs-CZ" dirty="0" smtClean="0"/>
              <a:t>V roce 1935 inicioval Stalin zákon, podle kterého byli trestně zodpovědné děti od 12 let, mohly být i popraveni</a:t>
            </a:r>
          </a:p>
          <a:p>
            <a:r>
              <a:rPr lang="cs-CZ" dirty="0" smtClean="0"/>
              <a:t>Vrchol represí byl v letech 1937 – 1938, kdy fungovali tzv. trojky, které odsuzovali k smrti bez soudu.</a:t>
            </a:r>
          </a:p>
          <a:p>
            <a:r>
              <a:rPr lang="cs-CZ" dirty="0" smtClean="0"/>
              <a:t>Od r. 1940 existovali tzv. pracovní zákony, podle kterých bylo odsouzeno téměř 18 tisíc lidí )např. za pozdní příchod do práce = sabotáž, nebo sběr zbytků obilí na poli po sklizni = rozkrádání socialistického vlastnictví)</a:t>
            </a:r>
            <a:endParaRPr lang="cs-CZ" dirty="0"/>
          </a:p>
        </p:txBody>
      </p:sp>
    </p:spTree>
    <p:extLst>
      <p:ext uri="{BB962C8B-B14F-4D97-AF65-F5344CB8AC3E}">
        <p14:creationId xmlns:p14="http://schemas.microsoft.com/office/powerpoint/2010/main" xmlns="" val="3834412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GULAG </a:t>
            </a:r>
            <a:br>
              <a:rPr lang="cs-CZ" dirty="0" smtClean="0"/>
            </a:br>
            <a:r>
              <a:rPr lang="cs-CZ" dirty="0" smtClean="0"/>
              <a:t>1923 – </a:t>
            </a:r>
            <a:br>
              <a:rPr lang="cs-CZ" dirty="0" smtClean="0"/>
            </a:br>
            <a:r>
              <a:rPr lang="cs-CZ" dirty="0" smtClean="0"/>
              <a:t>1967</a:t>
            </a:r>
            <a:endParaRPr lang="cs-CZ" dirty="0"/>
          </a:p>
        </p:txBody>
      </p:sp>
      <p:sp>
        <p:nvSpPr>
          <p:cNvPr id="3" name="Zástupný symbol pro obsah 2"/>
          <p:cNvSpPr>
            <a:spLocks noGrp="1"/>
          </p:cNvSpPr>
          <p:nvPr>
            <p:ph idx="1"/>
          </p:nvPr>
        </p:nvSpPr>
        <p:spPr/>
        <p:txBody>
          <a:bodyPr/>
          <a:lstStyle/>
          <a:p>
            <a:endParaRPr lang="cs-CZ"/>
          </a:p>
        </p:txBody>
      </p:sp>
      <p:pic>
        <p:nvPicPr>
          <p:cNvPr id="16386" name="Picture 2" descr="https://upload.wikimedia.org/wikipedia/commons/thumb/5/51/Gulag_Location_Map.png/300px-Gulag_Location_Map.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68601" y="365125"/>
            <a:ext cx="9423399" cy="556069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18859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latin typeface="Times New Roman" pitchFamily="18" charset="0"/>
                <a:cs typeface="Times New Roman" pitchFamily="18" charset="0"/>
              </a:rPr>
              <a:t>Lenin a komunisté připravili plán obnovy SSSR:</a:t>
            </a:r>
            <a:endParaRPr lang="cs-CZ" b="1" dirty="0"/>
          </a:p>
        </p:txBody>
      </p:sp>
      <p:sp>
        <p:nvSpPr>
          <p:cNvPr id="3" name="Zástupný symbol pro obsah 2"/>
          <p:cNvSpPr>
            <a:spLocks noGrp="1"/>
          </p:cNvSpPr>
          <p:nvPr>
            <p:ph idx="1"/>
          </p:nvPr>
        </p:nvSpPr>
        <p:spPr/>
        <p:txBody>
          <a:bodyPr>
            <a:normAutofit/>
          </a:bodyPr>
          <a:lstStyle/>
          <a:p>
            <a:r>
              <a:rPr lang="cs-CZ" altLang="cs-CZ" b="1" dirty="0" smtClean="0">
                <a:solidFill>
                  <a:srgbClr val="00B0F0"/>
                </a:solidFill>
              </a:rPr>
              <a:t>GOELRO </a:t>
            </a:r>
            <a:r>
              <a:rPr lang="cs-CZ" altLang="cs-CZ" b="1" dirty="0" smtClean="0"/>
              <a:t>– plán elektrifikace Ruska</a:t>
            </a:r>
          </a:p>
          <a:p>
            <a:pPr>
              <a:buFont typeface="Wingdings 2" panose="05020102010507070707" pitchFamily="18" charset="2"/>
              <a:buNone/>
            </a:pPr>
            <a:endParaRPr lang="cs-CZ" altLang="cs-CZ" dirty="0" smtClean="0"/>
          </a:p>
          <a:p>
            <a:r>
              <a:rPr lang="cs-CZ" altLang="cs-CZ" b="1" dirty="0" smtClean="0">
                <a:solidFill>
                  <a:srgbClr val="00B0F0"/>
                </a:solidFill>
              </a:rPr>
              <a:t>NEP</a:t>
            </a:r>
            <a:r>
              <a:rPr lang="cs-CZ" altLang="cs-CZ" b="1" dirty="0" smtClean="0"/>
              <a:t> – vznik v r.1921</a:t>
            </a:r>
            <a:endParaRPr lang="cs-CZ" altLang="cs-CZ" dirty="0" smtClean="0"/>
          </a:p>
          <a:p>
            <a:pPr>
              <a:buNone/>
            </a:pPr>
            <a:r>
              <a:rPr lang="cs-CZ" altLang="cs-CZ" b="1" dirty="0" smtClean="0"/>
              <a:t>            </a:t>
            </a:r>
            <a:r>
              <a:rPr lang="ru-RU" altLang="cs-CZ" b="1" dirty="0" smtClean="0"/>
              <a:t>= </a:t>
            </a:r>
            <a:r>
              <a:rPr lang="cs-CZ" altLang="cs-CZ" b="1" dirty="0" smtClean="0"/>
              <a:t>nová hospodářská politika. </a:t>
            </a:r>
            <a:r>
              <a:rPr lang="cs-CZ" dirty="0" smtClean="0"/>
              <a:t>Byly </a:t>
            </a:r>
            <a:r>
              <a:rPr lang="cs-CZ" dirty="0"/>
              <a:t>zrušeny povinné odvody potravin a byla zavedena naturální daň, přičemž zbytek úrody mohl rolník volně prodat na </a:t>
            </a:r>
            <a:r>
              <a:rPr lang="cs-CZ" dirty="0" smtClean="0"/>
              <a:t>trhu, </a:t>
            </a:r>
            <a:r>
              <a:rPr lang="cs-CZ" dirty="0"/>
              <a:t>98% rolníků bylo </a:t>
            </a:r>
            <a:r>
              <a:rPr lang="cs-CZ" dirty="0" smtClean="0"/>
              <a:t>soukromých. Vzniká </a:t>
            </a:r>
            <a:r>
              <a:rPr lang="cs-CZ" dirty="0"/>
              <a:t>soukromý sektor. Objevují se malovýrobci, soukromá družstva, mnohé továrny se vrací majitelům. Díky tomu se obnovilo hospodářství a trh začal fungovat. Lidé měli zájem na výrobě. Stát kontroluje velkoobchod a finance.</a:t>
            </a:r>
          </a:p>
          <a:p>
            <a:pPr>
              <a:buFont typeface="Wingdings 2" panose="05020102010507070707" pitchFamily="18" charset="2"/>
              <a:buNone/>
            </a:pPr>
            <a:endParaRPr lang="ru-RU" altLang="cs-CZ" b="1" dirty="0" smtClean="0"/>
          </a:p>
          <a:p>
            <a:pPr>
              <a:buFont typeface="Wingdings 2" panose="05020102010507070707" pitchFamily="18" charset="2"/>
              <a:buNone/>
            </a:pPr>
            <a:endParaRPr lang="cs-CZ" altLang="cs-CZ" dirty="0" smtClean="0"/>
          </a:p>
          <a:p>
            <a:endParaRPr lang="cs-CZ" dirty="0"/>
          </a:p>
        </p:txBody>
      </p:sp>
    </p:spTree>
    <p:extLst>
      <p:ext uri="{BB962C8B-B14F-4D97-AF65-F5344CB8AC3E}">
        <p14:creationId xmlns:p14="http://schemas.microsoft.com/office/powerpoint/2010/main" xmlns="" val="3881661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b="1" dirty="0" smtClean="0">
                <a:latin typeface="Times New Roman" panose="02020603050405020304" pitchFamily="18" charset="0"/>
                <a:cs typeface="Times New Roman" panose="02020603050405020304" pitchFamily="18" charset="0"/>
              </a:rPr>
              <a:t>Mezinárodní vztahy před 2.světovou válkou</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altLang="cs-CZ" dirty="0" smtClean="0"/>
              <a:t>Léto 1939 – byla obnovena jednání VB, FR a SSSR – uzavření paktu o vzájemné pomoci, jednání jsou neúspěšná, VB a FR zároveň jednají i s Hitlerem</a:t>
            </a:r>
          </a:p>
          <a:p>
            <a:r>
              <a:rPr lang="cs-CZ" altLang="cs-CZ" dirty="0" smtClean="0"/>
              <a:t>23.8.1939 – byl uzavřen německo-sovětský pakt o neútočení na 10let</a:t>
            </a:r>
          </a:p>
          <a:p>
            <a:pPr marL="0" indent="0">
              <a:buNone/>
            </a:pPr>
            <a:r>
              <a:rPr lang="cs-CZ" altLang="cs-CZ" dirty="0" smtClean="0"/>
              <a:t>= </a:t>
            </a:r>
            <a:r>
              <a:rPr lang="cs-CZ" altLang="cs-CZ" dirty="0" err="1" smtClean="0"/>
              <a:t>molotov</a:t>
            </a:r>
            <a:r>
              <a:rPr lang="cs-CZ" altLang="cs-CZ" dirty="0" smtClean="0"/>
              <a:t> – </a:t>
            </a:r>
            <a:r>
              <a:rPr lang="cs-CZ" altLang="cs-CZ" dirty="0" err="1" smtClean="0"/>
              <a:t>ribbentrop</a:t>
            </a:r>
            <a:r>
              <a:rPr lang="cs-CZ" altLang="cs-CZ" dirty="0" smtClean="0"/>
              <a:t> pakt, jeho součástí byl tajný dodatek, podle kterého si rozdělilo Německo a SSSR sféry vlivu (SSSR dostalo Pobaltí, </a:t>
            </a:r>
            <a:r>
              <a:rPr lang="cs-CZ" altLang="cs-CZ" dirty="0" err="1" smtClean="0"/>
              <a:t>Bessarábii</a:t>
            </a:r>
            <a:r>
              <a:rPr lang="cs-CZ" altLang="cs-CZ" dirty="0" smtClean="0"/>
              <a:t>, východní část Polska), uzavřena i Smlouva o </a:t>
            </a:r>
            <a:r>
              <a:rPr lang="cs-CZ" altLang="cs-CZ" dirty="0" err="1" smtClean="0"/>
              <a:t>přáteslství</a:t>
            </a:r>
            <a:endParaRPr lang="cs-CZ" altLang="cs-CZ" dirty="0" smtClean="0"/>
          </a:p>
          <a:p>
            <a:r>
              <a:rPr lang="cs-CZ" altLang="cs-CZ" dirty="0" smtClean="0"/>
              <a:t>1.9.1939 napadlo Německo Polsko = počátek 2. světové války</a:t>
            </a:r>
          </a:p>
          <a:p>
            <a:r>
              <a:rPr lang="cs-CZ" altLang="cs-CZ" dirty="0" smtClean="0"/>
              <a:t>17.9. 1939 okupuje sovětský svaz východní část Polska</a:t>
            </a:r>
          </a:p>
          <a:p>
            <a:r>
              <a:rPr lang="cs-CZ" altLang="cs-CZ" dirty="0" smtClean="0"/>
              <a:t>Na jaře 1940 zastřelili Sověti u Katyně 21 857 polských zajatců</a:t>
            </a:r>
          </a:p>
          <a:p>
            <a:r>
              <a:rPr lang="cs-CZ" altLang="cs-CZ" dirty="0" smtClean="0"/>
              <a:t>Jaro 1940 SSSR násilně připojuje Estonsko, Lotyšsko, Litvu a </a:t>
            </a:r>
            <a:r>
              <a:rPr lang="cs-CZ" altLang="cs-CZ" dirty="0" err="1" smtClean="0"/>
              <a:t>Bessarábii</a:t>
            </a:r>
            <a:r>
              <a:rPr lang="cs-CZ" altLang="cs-CZ" dirty="0" smtClean="0"/>
              <a:t> (dnešní Moldavsko)</a:t>
            </a:r>
          </a:p>
          <a:p>
            <a:endParaRPr lang="cs-CZ" dirty="0"/>
          </a:p>
        </p:txBody>
      </p:sp>
    </p:spTree>
    <p:extLst>
      <p:ext uri="{BB962C8B-B14F-4D97-AF65-F5344CB8AC3E}">
        <p14:creationId xmlns:p14="http://schemas.microsoft.com/office/powerpoint/2010/main" xmlns="" val="8517652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map1.png"/>
          <p:cNvPicPr>
            <a:picLocks noGrp="1" noChangeAspect="1"/>
          </p:cNvPicPr>
          <p:nvPr>
            <p:ph idx="1"/>
          </p:nvPr>
        </p:nvPicPr>
        <p:blipFill>
          <a:blip r:embed="rId2" cstate="print"/>
          <a:stretch>
            <a:fillRect/>
          </a:stretch>
        </p:blipFill>
        <p:spPr>
          <a:xfrm>
            <a:off x="467360" y="365124"/>
            <a:ext cx="11724640" cy="6492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572578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7410" name="Picture 2" descr="https://upload.wikimedia.org/wikipedia/commons/thumb/2/21/Second_world_war_europe_1941_map_de.png/250px-Second_world_war_europe_1941_map_de.pn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81761" y="1"/>
            <a:ext cx="9387840" cy="66446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6245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Sovětsko</a:t>
            </a:r>
            <a:r>
              <a:rPr lang="cs-CZ" b="1" dirty="0" smtClean="0"/>
              <a:t> – finská válka (1939 – 1940)</a:t>
            </a:r>
            <a:endParaRPr lang="cs-CZ" b="1" dirty="0"/>
          </a:p>
        </p:txBody>
      </p:sp>
      <p:sp>
        <p:nvSpPr>
          <p:cNvPr id="3" name="Zástupný symbol pro obsah 2"/>
          <p:cNvSpPr>
            <a:spLocks noGrp="1"/>
          </p:cNvSpPr>
          <p:nvPr>
            <p:ph idx="1"/>
          </p:nvPr>
        </p:nvSpPr>
        <p:spPr/>
        <p:txBody>
          <a:bodyPr/>
          <a:lstStyle/>
          <a:p>
            <a:r>
              <a:rPr lang="cs-CZ" dirty="0" smtClean="0"/>
              <a:t>SSSR žádá po Finsku odstoupení území kolem Leningradu výměnou za území v Karélii</a:t>
            </a:r>
          </a:p>
          <a:p>
            <a:r>
              <a:rPr lang="cs-CZ" dirty="0" smtClean="0"/>
              <a:t>Žádá pronájem několika ostrovů v Baltském moři, kde chce vybudovat své vojenské základny </a:t>
            </a:r>
          </a:p>
          <a:p>
            <a:r>
              <a:rPr lang="cs-CZ" dirty="0" smtClean="0"/>
              <a:t>Finsko odmítá → „zimní válka“, SSSR s velkými ztrátami vítězí a prosazuje své požadavky</a:t>
            </a:r>
          </a:p>
          <a:p>
            <a:endParaRPr lang="cs-CZ" dirty="0"/>
          </a:p>
        </p:txBody>
      </p:sp>
    </p:spTree>
    <p:extLst>
      <p:ext uri="{BB962C8B-B14F-4D97-AF65-F5344CB8AC3E}">
        <p14:creationId xmlns:p14="http://schemas.microsoft.com/office/powerpoint/2010/main" xmlns="" val="2470302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Plán „Barbarossa“</a:t>
            </a:r>
            <a:endParaRPr lang="cs-CZ" b="1" dirty="0"/>
          </a:p>
        </p:txBody>
      </p:sp>
      <p:sp>
        <p:nvSpPr>
          <p:cNvPr id="3" name="Zástupný symbol pro obsah 2"/>
          <p:cNvSpPr>
            <a:spLocks noGrp="1"/>
          </p:cNvSpPr>
          <p:nvPr>
            <p:ph idx="1"/>
          </p:nvPr>
        </p:nvSpPr>
        <p:spPr/>
        <p:txBody>
          <a:bodyPr/>
          <a:lstStyle/>
          <a:p>
            <a:r>
              <a:rPr lang="cs-CZ" dirty="0" smtClean="0"/>
              <a:t>Plán Německa na bleskové dobytí SSSR</a:t>
            </a:r>
          </a:p>
          <a:p>
            <a:r>
              <a:rPr lang="cs-CZ" dirty="0" smtClean="0"/>
              <a:t>Útok třemi hlavními směry na Leningrad, Moskvu a Kavkaz</a:t>
            </a:r>
          </a:p>
          <a:p>
            <a:r>
              <a:rPr lang="cs-CZ" dirty="0" smtClean="0"/>
              <a:t>Stalin dostal informace o chystaném útoku, ale odmítal jim věřit, pokládal je za dezinformace</a:t>
            </a:r>
          </a:p>
          <a:p>
            <a:r>
              <a:rPr lang="cs-CZ" dirty="0" smtClean="0"/>
              <a:t>22. června 1941 ve 4.30 ráno (neděle) -  napadení SSSR bez vyhlášení války po celé délce hranic, bombardování velkých měst</a:t>
            </a:r>
          </a:p>
          <a:p>
            <a:r>
              <a:rPr lang="cs-CZ" dirty="0" smtClean="0"/>
              <a:t>Stalin zpočátku v šoku, teprve po 14 dnech se obrací k lidu a vyhlašuje „vlasteneckou válku“ </a:t>
            </a:r>
            <a:endParaRPr lang="cs-CZ" dirty="0"/>
          </a:p>
        </p:txBody>
      </p:sp>
    </p:spTree>
    <p:extLst>
      <p:ext uri="{BB962C8B-B14F-4D97-AF65-F5344CB8AC3E}">
        <p14:creationId xmlns:p14="http://schemas.microsoft.com/office/powerpoint/2010/main" xmlns="" val="2396218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Operation_Barbarossa_corrected_border.png"/>
          <p:cNvPicPr>
            <a:picLocks noGrp="1" noChangeAspect="1"/>
          </p:cNvPicPr>
          <p:nvPr>
            <p:ph idx="1"/>
          </p:nvPr>
        </p:nvPicPr>
        <p:blipFill>
          <a:blip r:embed="rId2" cstate="print"/>
          <a:stretch>
            <a:fillRect/>
          </a:stretch>
        </p:blipFill>
        <p:spPr>
          <a:xfrm>
            <a:off x="838200" y="182246"/>
            <a:ext cx="9773920" cy="64928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3607753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8434" name="Picture 2" descr="https://upload.wikimedia.org/wikipedia/commons/4/48/22june1941.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4320" y="0"/>
            <a:ext cx="9809480" cy="71424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562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lnSpcReduction="10000"/>
          </a:bodyPr>
          <a:lstStyle/>
          <a:p>
            <a:r>
              <a:rPr lang="cs-CZ" dirty="0" smtClean="0"/>
              <a:t>Německo</a:t>
            </a:r>
          </a:p>
          <a:p>
            <a:pPr lvl="0"/>
            <a:r>
              <a:rPr lang="cs-CZ" dirty="0" smtClean="0"/>
              <a:t>3,9 milionů vojáků</a:t>
            </a:r>
          </a:p>
          <a:p>
            <a:pPr lvl="0"/>
            <a:r>
              <a:rPr lang="cs-CZ" dirty="0" smtClean="0"/>
              <a:t>3600 tanků</a:t>
            </a:r>
          </a:p>
          <a:p>
            <a:pPr lvl="0"/>
            <a:r>
              <a:rPr lang="cs-CZ" dirty="0" smtClean="0"/>
              <a:t>4389 letadel</a:t>
            </a:r>
          </a:p>
          <a:p>
            <a:endParaRPr lang="cs-CZ" dirty="0" smtClean="0"/>
          </a:p>
          <a:p>
            <a:r>
              <a:rPr lang="cs-CZ" dirty="0" smtClean="0"/>
              <a:t>SSSR</a:t>
            </a:r>
          </a:p>
          <a:p>
            <a:pPr lvl="0"/>
            <a:r>
              <a:rPr lang="cs-CZ" dirty="0" smtClean="0"/>
              <a:t>5 milionů vojáků</a:t>
            </a:r>
          </a:p>
          <a:p>
            <a:pPr lvl="0"/>
            <a:r>
              <a:rPr lang="cs-CZ" dirty="0" smtClean="0"/>
              <a:t>15000 tanků</a:t>
            </a:r>
          </a:p>
          <a:p>
            <a:pPr lvl="0"/>
            <a:r>
              <a:rPr lang="cs-CZ" dirty="0" smtClean="0"/>
              <a:t>11357 letadel</a:t>
            </a:r>
          </a:p>
          <a:p>
            <a:endParaRPr lang="cs-CZ" dirty="0"/>
          </a:p>
        </p:txBody>
      </p:sp>
    </p:spTree>
    <p:extLst>
      <p:ext uri="{BB962C8B-B14F-4D97-AF65-F5344CB8AC3E}">
        <p14:creationId xmlns:p14="http://schemas.microsoft.com/office/powerpoint/2010/main" xmlns="" val="841606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9458" name="Picture 2" descr="https://upload.wikimedia.org/wikipedia/ru/thumb/f/f7/Ussr0437.jpg/220px-Ussr0437.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27325" y="0"/>
            <a:ext cx="673735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029772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Počáteční období války</a:t>
            </a:r>
            <a:endParaRPr lang="cs-CZ" b="1" dirty="0"/>
          </a:p>
        </p:txBody>
      </p:sp>
      <p:sp>
        <p:nvSpPr>
          <p:cNvPr id="3" name="Zástupný symbol pro obsah 2"/>
          <p:cNvSpPr>
            <a:spLocks noGrp="1"/>
          </p:cNvSpPr>
          <p:nvPr>
            <p:ph idx="1"/>
          </p:nvPr>
        </p:nvSpPr>
        <p:spPr/>
        <p:txBody>
          <a:bodyPr>
            <a:normAutofit/>
          </a:bodyPr>
          <a:lstStyle/>
          <a:p>
            <a:r>
              <a:rPr lang="cs-CZ" dirty="0" smtClean="0"/>
              <a:t>Německo má velké válečné zkušenosti, pracuje pro ně válečný průmysl téměř celé Evropy, převládají mechanizované jednotky → rychlý postup vpřed</a:t>
            </a:r>
          </a:p>
          <a:p>
            <a:r>
              <a:rPr lang="cs-CZ" dirty="0" smtClean="0"/>
              <a:t>SSSR má velké ztráty, armáda je špatně vyzbrojena, chybí zkušení velitelé, velká část je dislokována na Dálném východě, kde očekává japonský útok</a:t>
            </a:r>
          </a:p>
          <a:p>
            <a:r>
              <a:rPr lang="cs-CZ" dirty="0" smtClean="0"/>
              <a:t>Sovětští vojáci se urputně brání (pevnost Brest, </a:t>
            </a:r>
            <a:r>
              <a:rPr lang="cs-CZ" dirty="0" err="1" smtClean="0"/>
              <a:t>Smolensk</a:t>
            </a:r>
            <a:r>
              <a:rPr lang="cs-CZ" dirty="0" smtClean="0"/>
              <a:t>), ale jsou nuceni ustupovat</a:t>
            </a:r>
          </a:p>
          <a:p>
            <a:r>
              <a:rPr lang="cs-CZ" dirty="0" smtClean="0"/>
              <a:t>Probíhá urychlená evakuace průmyslu a lidí na východ</a:t>
            </a:r>
          </a:p>
          <a:p>
            <a:endParaRPr lang="cs-CZ" dirty="0"/>
          </a:p>
        </p:txBody>
      </p:sp>
    </p:spTree>
    <p:extLst>
      <p:ext uri="{BB962C8B-B14F-4D97-AF65-F5344CB8AC3E}">
        <p14:creationId xmlns:p14="http://schemas.microsoft.com/office/powerpoint/2010/main" xmlns="" val="1298763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ltLang="cs-CZ" b="1" dirty="0" err="1" smtClean="0"/>
              <a:t>Elektrifikace</a:t>
            </a:r>
            <a:r>
              <a:rPr lang="cs-CZ" altLang="cs-CZ" b="1" dirty="0" smtClean="0"/>
              <a:t/>
            </a:r>
            <a:br>
              <a:rPr lang="cs-CZ" altLang="cs-CZ" b="1" dirty="0" smtClean="0"/>
            </a:br>
            <a:r>
              <a:rPr lang="en-US" altLang="cs-CZ" b="1" dirty="0" smtClean="0"/>
              <a:t> v </a:t>
            </a:r>
            <a:r>
              <a:rPr lang="en-US" altLang="cs-CZ" b="1" dirty="0" err="1" smtClean="0"/>
              <a:t>Rusku</a:t>
            </a:r>
            <a:endParaRPr lang="cs-CZ" b="1"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5588000" y="0"/>
            <a:ext cx="6604000" cy="6858000"/>
          </a:xfrm>
          <a:noFill/>
        </p:spPr>
      </p:pic>
    </p:spTree>
    <p:extLst>
      <p:ext uri="{BB962C8B-B14F-4D97-AF65-F5344CB8AC3E}">
        <p14:creationId xmlns:p14="http://schemas.microsoft.com/office/powerpoint/2010/main" xmlns="" val="115415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Blokáda Leningradu</a:t>
            </a:r>
            <a:br>
              <a:rPr lang="cs-CZ" dirty="0" smtClean="0"/>
            </a:br>
            <a:endParaRPr lang="cs-CZ" dirty="0"/>
          </a:p>
        </p:txBody>
      </p:sp>
      <p:sp>
        <p:nvSpPr>
          <p:cNvPr id="3" name="Zástupný symbol pro obsah 2"/>
          <p:cNvSpPr>
            <a:spLocks noGrp="1"/>
          </p:cNvSpPr>
          <p:nvPr>
            <p:ph idx="1"/>
          </p:nvPr>
        </p:nvSpPr>
        <p:spPr/>
        <p:txBody>
          <a:bodyPr/>
          <a:lstStyle/>
          <a:p>
            <a:r>
              <a:rPr lang="cs-CZ" dirty="0" smtClean="0"/>
              <a:t>V září 1941 začíná blokáda Leningradu, trvá 900 dnů až do ledna 1944</a:t>
            </a:r>
          </a:p>
          <a:p>
            <a:r>
              <a:rPr lang="cs-CZ" dirty="0" smtClean="0"/>
              <a:t>Leningrad je obklíčen ze tří stran, zbývá cesta po Ladožském jezeře = „cesta života“ nebo letecké zásobování</a:t>
            </a:r>
          </a:p>
          <a:p>
            <a:r>
              <a:rPr lang="cs-CZ" dirty="0" smtClean="0"/>
              <a:t>Celkem zahyne na 600 tisíc obyvatel, pouze 3% na následky ostřelování a bombardování, 97% zemře na následky hladu a zimy</a:t>
            </a:r>
          </a:p>
          <a:p>
            <a:endParaRPr lang="cs-CZ" dirty="0" smtClean="0"/>
          </a:p>
        </p:txBody>
      </p:sp>
    </p:spTree>
    <p:extLst>
      <p:ext uri="{BB962C8B-B14F-4D97-AF65-F5344CB8AC3E}">
        <p14:creationId xmlns:p14="http://schemas.microsoft.com/office/powerpoint/2010/main" xmlns="" val="34188929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1506" name="Picture 2" descr="https://upload.wikimedia.org/wikipedia/commons/thumb/1/10/Siege_of_Leningrad%2C_1941-09-21.svg/300px-Siege_of_Leningrad%2C_1941-09-21.svg.pn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3500" y="0"/>
            <a:ext cx="9525000" cy="61169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62415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život ve městě.jpg"/>
          <p:cNvPicPr>
            <a:picLocks noGrp="1" noChangeAspect="1"/>
          </p:cNvPicPr>
          <p:nvPr>
            <p:ph idx="1"/>
          </p:nvPr>
        </p:nvPicPr>
        <p:blipFill>
          <a:blip r:embed="rId2" cstate="print"/>
          <a:stretch>
            <a:fillRect/>
          </a:stretch>
        </p:blipFill>
        <p:spPr>
          <a:xfrm>
            <a:off x="838200" y="568960"/>
            <a:ext cx="10515600" cy="6095999"/>
          </a:xfrm>
        </p:spPr>
      </p:pic>
    </p:spTree>
    <p:extLst>
      <p:ext uri="{BB962C8B-B14F-4D97-AF65-F5344CB8AC3E}">
        <p14:creationId xmlns:p14="http://schemas.microsoft.com/office/powerpoint/2010/main" xmlns="" val="2547765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482" name="Picture 2" descr="RIAN archive 907 Leningradians queueing up for water.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365125"/>
            <a:ext cx="10515600" cy="6492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9691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xmlns="" val="3470486001"/>
              </p:ext>
            </p:extLst>
          </p:nvPr>
        </p:nvGraphicFramePr>
        <p:xfrm>
          <a:off x="690882" y="365122"/>
          <a:ext cx="9196056" cy="6492878"/>
        </p:xfrm>
        <a:graphic>
          <a:graphicData uri="http://schemas.openxmlformats.org/drawingml/2006/table">
            <a:tbl>
              <a:tblPr/>
              <a:tblGrid>
                <a:gridCol w="1532676"/>
                <a:gridCol w="1532676"/>
                <a:gridCol w="1532676"/>
                <a:gridCol w="1532676"/>
                <a:gridCol w="1532676"/>
                <a:gridCol w="1532676"/>
              </a:tblGrid>
              <a:tr h="376351">
                <a:tc>
                  <a:txBody>
                    <a:bodyPr/>
                    <a:lstStyle/>
                    <a:p>
                      <a:endParaRPr lang="cs-CZ" sz="1300"/>
                    </a:p>
                  </a:txBody>
                  <a:tcPr marL="65929" marR="65929" marT="32965" marB="32965" anchor="ctr">
                    <a:lnL>
                      <a:noFill/>
                    </a:lnL>
                    <a:lnR>
                      <a:noFill/>
                    </a:lnR>
                    <a:lnT>
                      <a:noFill/>
                    </a:lnT>
                    <a:lnB>
                      <a:noFill/>
                    </a:lnB>
                    <a:solidFill>
                      <a:srgbClr val="CCCCCC"/>
                    </a:solidFill>
                  </a:tcPr>
                </a:tc>
                <a:tc gridSpan="5">
                  <a:txBody>
                    <a:bodyPr/>
                    <a:lstStyle/>
                    <a:p>
                      <a:r>
                        <a:rPr lang="ru-RU" sz="1300"/>
                        <a:t>Категория снабжаемого населения (в граммах)</a:t>
                      </a:r>
                      <a:r>
                        <a:rPr lang="ru-RU" sz="1300" baseline="30000">
                          <a:hlinkClick r:id="rId2"/>
                        </a:rPr>
                        <a:t>[59]</a:t>
                      </a:r>
                      <a:endParaRPr lang="ru-RU" sz="1300"/>
                    </a:p>
                  </a:txBody>
                  <a:tcPr marL="65929" marR="65929" marT="32965" marB="32965" anchor="ctr">
                    <a:lnL>
                      <a:noFill/>
                    </a:lnL>
                    <a:lnR>
                      <a:noFill/>
                    </a:lnR>
                    <a:lnT>
                      <a:noFill/>
                    </a:lnT>
                    <a:lnB>
                      <a:noFill/>
                    </a:lnB>
                    <a:solidFill>
                      <a:srgbClr val="CCCCCC"/>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941112">
                <a:tc>
                  <a:txBody>
                    <a:bodyPr/>
                    <a:lstStyle/>
                    <a:p>
                      <a:r>
                        <a:rPr lang="ru-RU" sz="1300"/>
                        <a:t>Дата</a:t>
                      </a:r>
                      <a:br>
                        <a:rPr lang="ru-RU" sz="1300"/>
                      </a:br>
                      <a:r>
                        <a:rPr lang="ru-RU" sz="1300"/>
                        <a:t>установления нормы</a:t>
                      </a:r>
                    </a:p>
                  </a:txBody>
                  <a:tcPr marL="65929" marR="65929" marT="32965" marB="32965" anchor="ctr">
                    <a:lnL>
                      <a:noFill/>
                    </a:lnL>
                    <a:lnR>
                      <a:noFill/>
                    </a:lnR>
                    <a:lnT>
                      <a:noFill/>
                    </a:lnT>
                    <a:lnB>
                      <a:noFill/>
                    </a:lnB>
                  </a:tcPr>
                </a:tc>
                <a:tc>
                  <a:txBody>
                    <a:bodyPr/>
                    <a:lstStyle/>
                    <a:p>
                      <a:r>
                        <a:rPr lang="ru-RU" sz="1300"/>
                        <a:t>Рабочие</a:t>
                      </a:r>
                      <a:br>
                        <a:rPr lang="ru-RU" sz="1300"/>
                      </a:br>
                      <a:r>
                        <a:rPr lang="ru-RU" sz="1300"/>
                        <a:t>горячих цехов</a:t>
                      </a:r>
                    </a:p>
                  </a:txBody>
                  <a:tcPr marL="65929" marR="65929" marT="32965" marB="32965" anchor="ctr">
                    <a:lnL>
                      <a:noFill/>
                    </a:lnL>
                    <a:lnR>
                      <a:noFill/>
                    </a:lnR>
                    <a:lnT>
                      <a:noFill/>
                    </a:lnT>
                    <a:lnB>
                      <a:noFill/>
                    </a:lnB>
                  </a:tcPr>
                </a:tc>
                <a:tc>
                  <a:txBody>
                    <a:bodyPr/>
                    <a:lstStyle/>
                    <a:p>
                      <a:r>
                        <a:rPr lang="ru-RU" sz="1300"/>
                        <a:t>Рабочие</a:t>
                      </a:r>
                      <a:br>
                        <a:rPr lang="ru-RU" sz="1300"/>
                      </a:br>
                      <a:r>
                        <a:rPr lang="ru-RU" sz="1300"/>
                        <a:t>и ИТР</a:t>
                      </a:r>
                    </a:p>
                  </a:txBody>
                  <a:tcPr marL="65929" marR="65929" marT="32965" marB="32965" anchor="ctr">
                    <a:lnL>
                      <a:noFill/>
                    </a:lnL>
                    <a:lnR>
                      <a:noFill/>
                    </a:lnR>
                    <a:lnT>
                      <a:noFill/>
                    </a:lnT>
                    <a:lnB>
                      <a:noFill/>
                    </a:lnB>
                  </a:tcPr>
                </a:tc>
                <a:tc>
                  <a:txBody>
                    <a:bodyPr/>
                    <a:lstStyle/>
                    <a:p>
                      <a:r>
                        <a:rPr lang="ru-RU" sz="1300"/>
                        <a:t>Служащие</a:t>
                      </a:r>
                    </a:p>
                  </a:txBody>
                  <a:tcPr marL="65929" marR="65929" marT="32965" marB="32965" anchor="ctr">
                    <a:lnL>
                      <a:noFill/>
                    </a:lnL>
                    <a:lnR>
                      <a:noFill/>
                    </a:lnR>
                    <a:lnT>
                      <a:noFill/>
                    </a:lnT>
                    <a:lnB>
                      <a:noFill/>
                    </a:lnB>
                  </a:tcPr>
                </a:tc>
                <a:tc>
                  <a:txBody>
                    <a:bodyPr/>
                    <a:lstStyle/>
                    <a:p>
                      <a:r>
                        <a:rPr lang="ru-RU" sz="1300"/>
                        <a:t>Иждивенцы</a:t>
                      </a:r>
                    </a:p>
                  </a:txBody>
                  <a:tcPr marL="65929" marR="65929" marT="32965" marB="32965" anchor="ctr">
                    <a:lnL>
                      <a:noFill/>
                    </a:lnL>
                    <a:lnR>
                      <a:noFill/>
                    </a:lnR>
                    <a:lnT>
                      <a:noFill/>
                    </a:lnT>
                    <a:lnB>
                      <a:noFill/>
                    </a:lnB>
                  </a:tcPr>
                </a:tc>
                <a:tc>
                  <a:txBody>
                    <a:bodyPr/>
                    <a:lstStyle/>
                    <a:p>
                      <a:r>
                        <a:rPr lang="ru-RU" sz="1300"/>
                        <a:t>Дети</a:t>
                      </a:r>
                      <a:br>
                        <a:rPr lang="ru-RU" sz="1300"/>
                      </a:br>
                      <a:r>
                        <a:rPr lang="ru-RU" sz="1300"/>
                        <a:t>до 12 лет</a:t>
                      </a:r>
                    </a:p>
                  </a:txBody>
                  <a:tcPr marL="65929" marR="65929" marT="32965" marB="32965" anchor="ctr">
                    <a:lnL>
                      <a:noFill/>
                    </a:lnL>
                    <a:lnR>
                      <a:noFill/>
                    </a:lnR>
                    <a:lnT>
                      <a:noFill/>
                    </a:lnT>
                    <a:lnB>
                      <a:noFill/>
                    </a:lnB>
                  </a:tcPr>
                </a:tc>
              </a:tr>
              <a:tr h="376351">
                <a:tc>
                  <a:txBody>
                    <a:bodyPr/>
                    <a:lstStyle/>
                    <a:p>
                      <a:r>
                        <a:rPr lang="ru-RU" sz="1300"/>
                        <a:t>16 июля 1941</a:t>
                      </a:r>
                    </a:p>
                  </a:txBody>
                  <a:tcPr marL="65929" marR="65929" marT="32965" marB="32965" anchor="ctr">
                    <a:lnL>
                      <a:noFill/>
                    </a:lnL>
                    <a:lnR>
                      <a:noFill/>
                    </a:lnR>
                    <a:lnT>
                      <a:noFill/>
                    </a:lnT>
                    <a:lnB>
                      <a:noFill/>
                    </a:lnB>
                  </a:tcPr>
                </a:tc>
                <a:tc>
                  <a:txBody>
                    <a:bodyPr/>
                    <a:lstStyle/>
                    <a:p>
                      <a:r>
                        <a:rPr lang="cs-CZ" sz="1300"/>
                        <a:t>1000</a:t>
                      </a:r>
                    </a:p>
                  </a:txBody>
                  <a:tcPr marL="65929" marR="65929" marT="32965" marB="32965" anchor="ctr">
                    <a:lnL>
                      <a:noFill/>
                    </a:lnL>
                    <a:lnR>
                      <a:noFill/>
                    </a:lnR>
                    <a:lnT>
                      <a:noFill/>
                    </a:lnT>
                    <a:lnB>
                      <a:noFill/>
                    </a:lnB>
                  </a:tcPr>
                </a:tc>
                <a:tc>
                  <a:txBody>
                    <a:bodyPr/>
                    <a:lstStyle/>
                    <a:p>
                      <a:r>
                        <a:rPr lang="cs-CZ" sz="1300"/>
                        <a:t>800</a:t>
                      </a:r>
                    </a:p>
                  </a:txBody>
                  <a:tcPr marL="65929" marR="65929" marT="32965" marB="32965" anchor="ctr">
                    <a:lnL>
                      <a:noFill/>
                    </a:lnL>
                    <a:lnR>
                      <a:noFill/>
                    </a:lnR>
                    <a:lnT>
                      <a:noFill/>
                    </a:lnT>
                    <a:lnB>
                      <a:noFill/>
                    </a:lnB>
                  </a:tcPr>
                </a:tc>
                <a:tc>
                  <a:txBody>
                    <a:bodyPr/>
                    <a:lstStyle/>
                    <a:p>
                      <a:r>
                        <a:rPr lang="cs-CZ" sz="1300"/>
                        <a:t>600</a:t>
                      </a:r>
                    </a:p>
                  </a:txBody>
                  <a:tcPr marL="65929" marR="65929" marT="32965" marB="32965" anchor="ctr">
                    <a:lnL>
                      <a:noFill/>
                    </a:lnL>
                    <a:lnR>
                      <a:noFill/>
                    </a:lnR>
                    <a:lnT>
                      <a:noFill/>
                    </a:lnT>
                    <a:lnB>
                      <a:noFill/>
                    </a:lnB>
                  </a:tcPr>
                </a:tc>
                <a:tc>
                  <a:txBody>
                    <a:bodyPr/>
                    <a:lstStyle/>
                    <a:p>
                      <a:r>
                        <a:rPr lang="cs-CZ" sz="1300"/>
                        <a:t>400</a:t>
                      </a:r>
                    </a:p>
                  </a:txBody>
                  <a:tcPr marL="65929" marR="65929" marT="32965" marB="32965" anchor="ctr">
                    <a:lnL>
                      <a:noFill/>
                    </a:lnL>
                    <a:lnR>
                      <a:noFill/>
                    </a:lnR>
                    <a:lnT>
                      <a:noFill/>
                    </a:lnT>
                    <a:lnB>
                      <a:noFill/>
                    </a:lnB>
                  </a:tcPr>
                </a:tc>
                <a:tc>
                  <a:txBody>
                    <a:bodyPr/>
                    <a:lstStyle/>
                    <a:p>
                      <a:r>
                        <a:rPr lang="cs-CZ" sz="1300"/>
                        <a:t>400</a:t>
                      </a:r>
                    </a:p>
                  </a:txBody>
                  <a:tcPr marL="65929" marR="65929" marT="32965" marB="32965" anchor="ctr">
                    <a:lnL>
                      <a:noFill/>
                    </a:lnL>
                    <a:lnR>
                      <a:noFill/>
                    </a:lnR>
                    <a:lnT>
                      <a:noFill/>
                    </a:lnT>
                    <a:lnB>
                      <a:noFill/>
                    </a:lnB>
                  </a:tcPr>
                </a:tc>
              </a:tr>
              <a:tr h="658732">
                <a:tc>
                  <a:txBody>
                    <a:bodyPr/>
                    <a:lstStyle/>
                    <a:p>
                      <a:r>
                        <a:rPr lang="ru-RU" sz="1300"/>
                        <a:t>2 сентября 1941</a:t>
                      </a:r>
                    </a:p>
                  </a:txBody>
                  <a:tcPr marL="65929" marR="65929" marT="32965" marB="32965" anchor="ctr">
                    <a:lnL>
                      <a:noFill/>
                    </a:lnL>
                    <a:lnR>
                      <a:noFill/>
                    </a:lnR>
                    <a:lnT>
                      <a:noFill/>
                    </a:lnT>
                    <a:lnB>
                      <a:noFill/>
                    </a:lnB>
                  </a:tcPr>
                </a:tc>
                <a:tc>
                  <a:txBody>
                    <a:bodyPr/>
                    <a:lstStyle/>
                    <a:p>
                      <a:r>
                        <a:rPr lang="cs-CZ" sz="1300"/>
                        <a:t>800</a:t>
                      </a:r>
                    </a:p>
                  </a:txBody>
                  <a:tcPr marL="65929" marR="65929" marT="32965" marB="32965" anchor="ctr">
                    <a:lnL>
                      <a:noFill/>
                    </a:lnL>
                    <a:lnR>
                      <a:noFill/>
                    </a:lnR>
                    <a:lnT>
                      <a:noFill/>
                    </a:lnT>
                    <a:lnB>
                      <a:noFill/>
                    </a:lnB>
                  </a:tcPr>
                </a:tc>
                <a:tc>
                  <a:txBody>
                    <a:bodyPr/>
                    <a:lstStyle/>
                    <a:p>
                      <a:r>
                        <a:rPr lang="cs-CZ" sz="1300"/>
                        <a:t>600</a:t>
                      </a:r>
                    </a:p>
                  </a:txBody>
                  <a:tcPr marL="65929" marR="65929" marT="32965" marB="32965" anchor="ctr">
                    <a:lnL>
                      <a:noFill/>
                    </a:lnL>
                    <a:lnR>
                      <a:noFill/>
                    </a:lnR>
                    <a:lnT>
                      <a:noFill/>
                    </a:lnT>
                    <a:lnB>
                      <a:noFill/>
                    </a:lnB>
                  </a:tcPr>
                </a:tc>
                <a:tc>
                  <a:txBody>
                    <a:bodyPr/>
                    <a:lstStyle/>
                    <a:p>
                      <a:r>
                        <a:rPr lang="cs-CZ" sz="1300"/>
                        <a:t>400</a:t>
                      </a:r>
                    </a:p>
                  </a:txBody>
                  <a:tcPr marL="65929" marR="65929" marT="32965" marB="32965" anchor="ctr">
                    <a:lnL>
                      <a:noFill/>
                    </a:lnL>
                    <a:lnR>
                      <a:noFill/>
                    </a:lnR>
                    <a:lnT>
                      <a:noFill/>
                    </a:lnT>
                    <a:lnB>
                      <a:noFill/>
                    </a:lnB>
                  </a:tcPr>
                </a:tc>
                <a:tc>
                  <a:txBody>
                    <a:bodyPr/>
                    <a:lstStyle/>
                    <a:p>
                      <a:r>
                        <a:rPr lang="cs-CZ" sz="1300"/>
                        <a:t>300</a:t>
                      </a:r>
                    </a:p>
                  </a:txBody>
                  <a:tcPr marL="65929" marR="65929" marT="32965" marB="32965" anchor="ctr">
                    <a:lnL>
                      <a:noFill/>
                    </a:lnL>
                    <a:lnR>
                      <a:noFill/>
                    </a:lnR>
                    <a:lnT>
                      <a:noFill/>
                    </a:lnT>
                    <a:lnB>
                      <a:noFill/>
                    </a:lnB>
                  </a:tcPr>
                </a:tc>
                <a:tc>
                  <a:txBody>
                    <a:bodyPr/>
                    <a:lstStyle/>
                    <a:p>
                      <a:r>
                        <a:rPr lang="cs-CZ" sz="1300"/>
                        <a:t>300</a:t>
                      </a:r>
                    </a:p>
                  </a:txBody>
                  <a:tcPr marL="65929" marR="65929" marT="32965" marB="32965" anchor="ctr">
                    <a:lnL>
                      <a:noFill/>
                    </a:lnL>
                    <a:lnR>
                      <a:noFill/>
                    </a:lnR>
                    <a:lnT>
                      <a:noFill/>
                    </a:lnT>
                    <a:lnB>
                      <a:noFill/>
                    </a:lnB>
                  </a:tcPr>
                </a:tc>
              </a:tr>
              <a:tr h="658732">
                <a:tc>
                  <a:txBody>
                    <a:bodyPr/>
                    <a:lstStyle/>
                    <a:p>
                      <a:r>
                        <a:rPr lang="ru-RU" sz="1300"/>
                        <a:t>11 сентября 1941</a:t>
                      </a:r>
                    </a:p>
                  </a:txBody>
                  <a:tcPr marL="65929" marR="65929" marT="32965" marB="32965" anchor="ctr">
                    <a:lnL>
                      <a:noFill/>
                    </a:lnL>
                    <a:lnR>
                      <a:noFill/>
                    </a:lnR>
                    <a:lnT>
                      <a:noFill/>
                    </a:lnT>
                    <a:lnB>
                      <a:noFill/>
                    </a:lnB>
                  </a:tcPr>
                </a:tc>
                <a:tc>
                  <a:txBody>
                    <a:bodyPr/>
                    <a:lstStyle/>
                    <a:p>
                      <a:r>
                        <a:rPr lang="cs-CZ" sz="1300"/>
                        <a:t>700</a:t>
                      </a:r>
                    </a:p>
                  </a:txBody>
                  <a:tcPr marL="65929" marR="65929" marT="32965" marB="32965" anchor="ctr">
                    <a:lnL>
                      <a:noFill/>
                    </a:lnL>
                    <a:lnR>
                      <a:noFill/>
                    </a:lnR>
                    <a:lnT>
                      <a:noFill/>
                    </a:lnT>
                    <a:lnB>
                      <a:noFill/>
                    </a:lnB>
                  </a:tcPr>
                </a:tc>
                <a:tc>
                  <a:txBody>
                    <a:bodyPr/>
                    <a:lstStyle/>
                    <a:p>
                      <a:r>
                        <a:rPr lang="cs-CZ" sz="1300"/>
                        <a:t>500</a:t>
                      </a:r>
                    </a:p>
                  </a:txBody>
                  <a:tcPr marL="65929" marR="65929" marT="32965" marB="32965" anchor="ctr">
                    <a:lnL>
                      <a:noFill/>
                    </a:lnL>
                    <a:lnR>
                      <a:noFill/>
                    </a:lnR>
                    <a:lnT>
                      <a:noFill/>
                    </a:lnT>
                    <a:lnB>
                      <a:noFill/>
                    </a:lnB>
                  </a:tcPr>
                </a:tc>
                <a:tc>
                  <a:txBody>
                    <a:bodyPr/>
                    <a:lstStyle/>
                    <a:p>
                      <a:r>
                        <a:rPr lang="cs-CZ" sz="1300"/>
                        <a:t>300</a:t>
                      </a:r>
                    </a:p>
                  </a:txBody>
                  <a:tcPr marL="65929" marR="65929" marT="32965" marB="32965" anchor="ctr">
                    <a:lnL>
                      <a:noFill/>
                    </a:lnL>
                    <a:lnR>
                      <a:noFill/>
                    </a:lnR>
                    <a:lnT>
                      <a:noFill/>
                    </a:lnT>
                    <a:lnB>
                      <a:noFill/>
                    </a:lnB>
                  </a:tcPr>
                </a:tc>
                <a:tc>
                  <a:txBody>
                    <a:bodyPr/>
                    <a:lstStyle/>
                    <a:p>
                      <a:r>
                        <a:rPr lang="cs-CZ" sz="1300"/>
                        <a:t>250</a:t>
                      </a:r>
                    </a:p>
                  </a:txBody>
                  <a:tcPr marL="65929" marR="65929" marT="32965" marB="32965" anchor="ctr">
                    <a:lnL>
                      <a:noFill/>
                    </a:lnL>
                    <a:lnR>
                      <a:noFill/>
                    </a:lnR>
                    <a:lnT>
                      <a:noFill/>
                    </a:lnT>
                    <a:lnB>
                      <a:noFill/>
                    </a:lnB>
                  </a:tcPr>
                </a:tc>
                <a:tc>
                  <a:txBody>
                    <a:bodyPr/>
                    <a:lstStyle/>
                    <a:p>
                      <a:r>
                        <a:rPr lang="cs-CZ" sz="1300"/>
                        <a:t>300</a:t>
                      </a:r>
                    </a:p>
                  </a:txBody>
                  <a:tcPr marL="65929" marR="65929" marT="32965" marB="32965" anchor="ctr">
                    <a:lnL>
                      <a:noFill/>
                    </a:lnL>
                    <a:lnR>
                      <a:noFill/>
                    </a:lnR>
                    <a:lnT>
                      <a:noFill/>
                    </a:lnT>
                    <a:lnB>
                      <a:noFill/>
                    </a:lnB>
                  </a:tcPr>
                </a:tc>
              </a:tr>
              <a:tr h="376351">
                <a:tc>
                  <a:txBody>
                    <a:bodyPr/>
                    <a:lstStyle/>
                    <a:p>
                      <a:r>
                        <a:rPr lang="ru-RU" sz="1300"/>
                        <a:t>1 октября 1941</a:t>
                      </a:r>
                    </a:p>
                  </a:txBody>
                  <a:tcPr marL="65929" marR="65929" marT="32965" marB="32965" anchor="ctr">
                    <a:lnL>
                      <a:noFill/>
                    </a:lnL>
                    <a:lnR>
                      <a:noFill/>
                    </a:lnR>
                    <a:lnT>
                      <a:noFill/>
                    </a:lnT>
                    <a:lnB>
                      <a:noFill/>
                    </a:lnB>
                  </a:tcPr>
                </a:tc>
                <a:tc>
                  <a:txBody>
                    <a:bodyPr/>
                    <a:lstStyle/>
                    <a:p>
                      <a:r>
                        <a:rPr lang="cs-CZ" sz="1300"/>
                        <a:t>600</a:t>
                      </a:r>
                    </a:p>
                  </a:txBody>
                  <a:tcPr marL="65929" marR="65929" marT="32965" marB="32965" anchor="ctr">
                    <a:lnL>
                      <a:noFill/>
                    </a:lnL>
                    <a:lnR>
                      <a:noFill/>
                    </a:lnR>
                    <a:lnT>
                      <a:noFill/>
                    </a:lnT>
                    <a:lnB>
                      <a:noFill/>
                    </a:lnB>
                  </a:tcPr>
                </a:tc>
                <a:tc>
                  <a:txBody>
                    <a:bodyPr/>
                    <a:lstStyle/>
                    <a:p>
                      <a:r>
                        <a:rPr lang="cs-CZ" sz="1300"/>
                        <a:t>400</a:t>
                      </a:r>
                    </a:p>
                  </a:txBody>
                  <a:tcPr marL="65929" marR="65929" marT="32965" marB="32965" anchor="ctr">
                    <a:lnL>
                      <a:noFill/>
                    </a:lnL>
                    <a:lnR>
                      <a:noFill/>
                    </a:lnR>
                    <a:lnT>
                      <a:noFill/>
                    </a:lnT>
                    <a:lnB>
                      <a:noFill/>
                    </a:lnB>
                  </a:tcPr>
                </a:tc>
                <a:tc>
                  <a:txBody>
                    <a:bodyPr/>
                    <a:lstStyle/>
                    <a:p>
                      <a:r>
                        <a:rPr lang="cs-CZ" sz="1300"/>
                        <a:t>200</a:t>
                      </a:r>
                    </a:p>
                  </a:txBody>
                  <a:tcPr marL="65929" marR="65929" marT="32965" marB="32965" anchor="ctr">
                    <a:lnL>
                      <a:noFill/>
                    </a:lnL>
                    <a:lnR>
                      <a:noFill/>
                    </a:lnR>
                    <a:lnT>
                      <a:noFill/>
                    </a:lnT>
                    <a:lnB>
                      <a:noFill/>
                    </a:lnB>
                  </a:tcPr>
                </a:tc>
                <a:tc>
                  <a:txBody>
                    <a:bodyPr/>
                    <a:lstStyle/>
                    <a:p>
                      <a:r>
                        <a:rPr lang="cs-CZ" sz="1300"/>
                        <a:t>200</a:t>
                      </a:r>
                    </a:p>
                  </a:txBody>
                  <a:tcPr marL="65929" marR="65929" marT="32965" marB="32965" anchor="ctr">
                    <a:lnL>
                      <a:noFill/>
                    </a:lnL>
                    <a:lnR>
                      <a:noFill/>
                    </a:lnR>
                    <a:lnT>
                      <a:noFill/>
                    </a:lnT>
                    <a:lnB>
                      <a:noFill/>
                    </a:lnB>
                  </a:tcPr>
                </a:tc>
                <a:tc>
                  <a:txBody>
                    <a:bodyPr/>
                    <a:lstStyle/>
                    <a:p>
                      <a:r>
                        <a:rPr lang="cs-CZ" sz="1300"/>
                        <a:t>200</a:t>
                      </a:r>
                    </a:p>
                  </a:txBody>
                  <a:tcPr marL="65929" marR="65929" marT="32965" marB="32965" anchor="ctr">
                    <a:lnL>
                      <a:noFill/>
                    </a:lnL>
                    <a:lnR>
                      <a:noFill/>
                    </a:lnR>
                    <a:lnT>
                      <a:noFill/>
                    </a:lnT>
                    <a:lnB>
                      <a:noFill/>
                    </a:lnB>
                  </a:tcPr>
                </a:tc>
              </a:tr>
              <a:tr h="376351">
                <a:tc>
                  <a:txBody>
                    <a:bodyPr/>
                    <a:lstStyle/>
                    <a:p>
                      <a:r>
                        <a:rPr lang="ru-RU" sz="1300"/>
                        <a:t>13 ноября 1941</a:t>
                      </a:r>
                    </a:p>
                  </a:txBody>
                  <a:tcPr marL="65929" marR="65929" marT="32965" marB="32965" anchor="ctr">
                    <a:lnL>
                      <a:noFill/>
                    </a:lnL>
                    <a:lnR>
                      <a:noFill/>
                    </a:lnR>
                    <a:lnT>
                      <a:noFill/>
                    </a:lnT>
                    <a:lnB>
                      <a:noFill/>
                    </a:lnB>
                  </a:tcPr>
                </a:tc>
                <a:tc>
                  <a:txBody>
                    <a:bodyPr/>
                    <a:lstStyle/>
                    <a:p>
                      <a:r>
                        <a:rPr lang="cs-CZ" sz="1300"/>
                        <a:t>450</a:t>
                      </a:r>
                    </a:p>
                  </a:txBody>
                  <a:tcPr marL="65929" marR="65929" marT="32965" marB="32965" anchor="ctr">
                    <a:lnL>
                      <a:noFill/>
                    </a:lnL>
                    <a:lnR>
                      <a:noFill/>
                    </a:lnR>
                    <a:lnT>
                      <a:noFill/>
                    </a:lnT>
                    <a:lnB>
                      <a:noFill/>
                    </a:lnB>
                  </a:tcPr>
                </a:tc>
                <a:tc>
                  <a:txBody>
                    <a:bodyPr/>
                    <a:lstStyle/>
                    <a:p>
                      <a:r>
                        <a:rPr lang="cs-CZ" sz="1300"/>
                        <a:t>300</a:t>
                      </a:r>
                    </a:p>
                  </a:txBody>
                  <a:tcPr marL="65929" marR="65929" marT="32965" marB="32965" anchor="ctr">
                    <a:lnL>
                      <a:noFill/>
                    </a:lnL>
                    <a:lnR>
                      <a:noFill/>
                    </a:lnR>
                    <a:lnT>
                      <a:noFill/>
                    </a:lnT>
                    <a:lnB>
                      <a:noFill/>
                    </a:lnB>
                  </a:tcPr>
                </a:tc>
                <a:tc>
                  <a:txBody>
                    <a:bodyPr/>
                    <a:lstStyle/>
                    <a:p>
                      <a:r>
                        <a:rPr lang="cs-CZ" sz="1300"/>
                        <a:t>150</a:t>
                      </a:r>
                    </a:p>
                  </a:txBody>
                  <a:tcPr marL="65929" marR="65929" marT="32965" marB="32965" anchor="ctr">
                    <a:lnL>
                      <a:noFill/>
                    </a:lnL>
                    <a:lnR>
                      <a:noFill/>
                    </a:lnR>
                    <a:lnT>
                      <a:noFill/>
                    </a:lnT>
                    <a:lnB>
                      <a:noFill/>
                    </a:lnB>
                  </a:tcPr>
                </a:tc>
                <a:tc>
                  <a:txBody>
                    <a:bodyPr/>
                    <a:lstStyle/>
                    <a:p>
                      <a:r>
                        <a:rPr lang="cs-CZ" sz="1300"/>
                        <a:t>150</a:t>
                      </a:r>
                    </a:p>
                  </a:txBody>
                  <a:tcPr marL="65929" marR="65929" marT="32965" marB="32965" anchor="ctr">
                    <a:lnL>
                      <a:noFill/>
                    </a:lnL>
                    <a:lnR>
                      <a:noFill/>
                    </a:lnR>
                    <a:lnT>
                      <a:noFill/>
                    </a:lnT>
                    <a:lnB>
                      <a:noFill/>
                    </a:lnB>
                  </a:tcPr>
                </a:tc>
                <a:tc>
                  <a:txBody>
                    <a:bodyPr/>
                    <a:lstStyle/>
                    <a:p>
                      <a:r>
                        <a:rPr lang="cs-CZ" sz="1300"/>
                        <a:t>150</a:t>
                      </a:r>
                    </a:p>
                  </a:txBody>
                  <a:tcPr marL="65929" marR="65929" marT="32965" marB="32965" anchor="ctr">
                    <a:lnL>
                      <a:noFill/>
                    </a:lnL>
                    <a:lnR>
                      <a:noFill/>
                    </a:lnR>
                    <a:lnT>
                      <a:noFill/>
                    </a:lnT>
                    <a:lnB>
                      <a:noFill/>
                    </a:lnB>
                  </a:tcPr>
                </a:tc>
              </a:tr>
              <a:tr h="376351">
                <a:tc>
                  <a:txBody>
                    <a:bodyPr/>
                    <a:lstStyle/>
                    <a:p>
                      <a:r>
                        <a:rPr lang="ru-RU" sz="1300"/>
                        <a:t>20 ноября 1941</a:t>
                      </a:r>
                    </a:p>
                  </a:txBody>
                  <a:tcPr marL="65929" marR="65929" marT="32965" marB="32965" anchor="ctr">
                    <a:lnL>
                      <a:noFill/>
                    </a:lnL>
                    <a:lnR>
                      <a:noFill/>
                    </a:lnR>
                    <a:lnT>
                      <a:noFill/>
                    </a:lnT>
                    <a:lnB>
                      <a:noFill/>
                    </a:lnB>
                  </a:tcPr>
                </a:tc>
                <a:tc>
                  <a:txBody>
                    <a:bodyPr/>
                    <a:lstStyle/>
                    <a:p>
                      <a:r>
                        <a:rPr lang="cs-CZ" sz="1300"/>
                        <a:t>375</a:t>
                      </a:r>
                    </a:p>
                  </a:txBody>
                  <a:tcPr marL="65929" marR="65929" marT="32965" marB="32965" anchor="ctr">
                    <a:lnL>
                      <a:noFill/>
                    </a:lnL>
                    <a:lnR>
                      <a:noFill/>
                    </a:lnR>
                    <a:lnT>
                      <a:noFill/>
                    </a:lnT>
                    <a:lnB>
                      <a:noFill/>
                    </a:lnB>
                  </a:tcPr>
                </a:tc>
                <a:tc>
                  <a:txBody>
                    <a:bodyPr/>
                    <a:lstStyle/>
                    <a:p>
                      <a:r>
                        <a:rPr lang="cs-CZ" sz="1300"/>
                        <a:t>250</a:t>
                      </a:r>
                    </a:p>
                  </a:txBody>
                  <a:tcPr marL="65929" marR="65929" marT="32965" marB="32965" anchor="ctr">
                    <a:lnL>
                      <a:noFill/>
                    </a:lnL>
                    <a:lnR>
                      <a:noFill/>
                    </a:lnR>
                    <a:lnT>
                      <a:noFill/>
                    </a:lnT>
                    <a:lnB>
                      <a:noFill/>
                    </a:lnB>
                  </a:tcPr>
                </a:tc>
                <a:tc>
                  <a:txBody>
                    <a:bodyPr/>
                    <a:lstStyle/>
                    <a:p>
                      <a:r>
                        <a:rPr lang="cs-CZ" sz="1300"/>
                        <a:t>125</a:t>
                      </a:r>
                    </a:p>
                  </a:txBody>
                  <a:tcPr marL="65929" marR="65929" marT="32965" marB="32965" anchor="ctr">
                    <a:lnL>
                      <a:noFill/>
                    </a:lnL>
                    <a:lnR>
                      <a:noFill/>
                    </a:lnR>
                    <a:lnT>
                      <a:noFill/>
                    </a:lnT>
                    <a:lnB>
                      <a:noFill/>
                    </a:lnB>
                  </a:tcPr>
                </a:tc>
                <a:tc>
                  <a:txBody>
                    <a:bodyPr/>
                    <a:lstStyle/>
                    <a:p>
                      <a:r>
                        <a:rPr lang="cs-CZ" sz="1300"/>
                        <a:t>125</a:t>
                      </a:r>
                    </a:p>
                  </a:txBody>
                  <a:tcPr marL="65929" marR="65929" marT="32965" marB="32965" anchor="ctr">
                    <a:lnL>
                      <a:noFill/>
                    </a:lnL>
                    <a:lnR>
                      <a:noFill/>
                    </a:lnR>
                    <a:lnT>
                      <a:noFill/>
                    </a:lnT>
                    <a:lnB>
                      <a:noFill/>
                    </a:lnB>
                  </a:tcPr>
                </a:tc>
                <a:tc>
                  <a:txBody>
                    <a:bodyPr/>
                    <a:lstStyle/>
                    <a:p>
                      <a:r>
                        <a:rPr lang="cs-CZ" sz="1300"/>
                        <a:t>125</a:t>
                      </a:r>
                    </a:p>
                  </a:txBody>
                  <a:tcPr marL="65929" marR="65929" marT="32965" marB="32965" anchor="ctr">
                    <a:lnL>
                      <a:noFill/>
                    </a:lnL>
                    <a:lnR>
                      <a:noFill/>
                    </a:lnR>
                    <a:lnT>
                      <a:noFill/>
                    </a:lnT>
                    <a:lnB>
                      <a:noFill/>
                    </a:lnB>
                  </a:tcPr>
                </a:tc>
              </a:tr>
              <a:tr h="658732">
                <a:tc>
                  <a:txBody>
                    <a:bodyPr/>
                    <a:lstStyle/>
                    <a:p>
                      <a:r>
                        <a:rPr lang="ru-RU" sz="1300"/>
                        <a:t>25 декабря 1941</a:t>
                      </a:r>
                    </a:p>
                  </a:txBody>
                  <a:tcPr marL="65929" marR="65929" marT="32965" marB="32965" anchor="ctr">
                    <a:lnL>
                      <a:noFill/>
                    </a:lnL>
                    <a:lnR>
                      <a:noFill/>
                    </a:lnR>
                    <a:lnT>
                      <a:noFill/>
                    </a:lnT>
                    <a:lnB>
                      <a:noFill/>
                    </a:lnB>
                  </a:tcPr>
                </a:tc>
                <a:tc>
                  <a:txBody>
                    <a:bodyPr/>
                    <a:lstStyle/>
                    <a:p>
                      <a:r>
                        <a:rPr lang="cs-CZ" sz="1300"/>
                        <a:t>500</a:t>
                      </a:r>
                    </a:p>
                  </a:txBody>
                  <a:tcPr marL="65929" marR="65929" marT="32965" marB="32965" anchor="ctr">
                    <a:lnL>
                      <a:noFill/>
                    </a:lnL>
                    <a:lnR>
                      <a:noFill/>
                    </a:lnR>
                    <a:lnT>
                      <a:noFill/>
                    </a:lnT>
                    <a:lnB>
                      <a:noFill/>
                    </a:lnB>
                  </a:tcPr>
                </a:tc>
                <a:tc>
                  <a:txBody>
                    <a:bodyPr/>
                    <a:lstStyle/>
                    <a:p>
                      <a:r>
                        <a:rPr lang="cs-CZ" sz="1300"/>
                        <a:t>350</a:t>
                      </a:r>
                    </a:p>
                  </a:txBody>
                  <a:tcPr marL="65929" marR="65929" marT="32965" marB="32965" anchor="ctr">
                    <a:lnL>
                      <a:noFill/>
                    </a:lnL>
                    <a:lnR>
                      <a:noFill/>
                    </a:lnR>
                    <a:lnT>
                      <a:noFill/>
                    </a:lnT>
                    <a:lnB>
                      <a:noFill/>
                    </a:lnB>
                  </a:tcPr>
                </a:tc>
                <a:tc>
                  <a:txBody>
                    <a:bodyPr/>
                    <a:lstStyle/>
                    <a:p>
                      <a:r>
                        <a:rPr lang="cs-CZ" sz="1300"/>
                        <a:t>200</a:t>
                      </a:r>
                    </a:p>
                  </a:txBody>
                  <a:tcPr marL="65929" marR="65929" marT="32965" marB="32965" anchor="ctr">
                    <a:lnL>
                      <a:noFill/>
                    </a:lnL>
                    <a:lnR>
                      <a:noFill/>
                    </a:lnR>
                    <a:lnT>
                      <a:noFill/>
                    </a:lnT>
                    <a:lnB>
                      <a:noFill/>
                    </a:lnB>
                  </a:tcPr>
                </a:tc>
                <a:tc>
                  <a:txBody>
                    <a:bodyPr/>
                    <a:lstStyle/>
                    <a:p>
                      <a:r>
                        <a:rPr lang="cs-CZ" sz="1300"/>
                        <a:t>200</a:t>
                      </a:r>
                    </a:p>
                  </a:txBody>
                  <a:tcPr marL="65929" marR="65929" marT="32965" marB="32965" anchor="ctr">
                    <a:lnL>
                      <a:noFill/>
                    </a:lnL>
                    <a:lnR>
                      <a:noFill/>
                    </a:lnR>
                    <a:lnT>
                      <a:noFill/>
                    </a:lnT>
                    <a:lnB>
                      <a:noFill/>
                    </a:lnB>
                  </a:tcPr>
                </a:tc>
                <a:tc>
                  <a:txBody>
                    <a:bodyPr/>
                    <a:lstStyle/>
                    <a:p>
                      <a:r>
                        <a:rPr lang="cs-CZ" sz="1300"/>
                        <a:t>200</a:t>
                      </a:r>
                    </a:p>
                  </a:txBody>
                  <a:tcPr marL="65929" marR="65929" marT="32965" marB="32965" anchor="ctr">
                    <a:lnL>
                      <a:noFill/>
                    </a:lnL>
                    <a:lnR>
                      <a:noFill/>
                    </a:lnR>
                    <a:lnT>
                      <a:noFill/>
                    </a:lnT>
                    <a:lnB>
                      <a:noFill/>
                    </a:lnB>
                  </a:tcPr>
                </a:tc>
              </a:tr>
              <a:tr h="376351">
                <a:tc>
                  <a:txBody>
                    <a:bodyPr/>
                    <a:lstStyle/>
                    <a:p>
                      <a:r>
                        <a:rPr lang="ru-RU" sz="1300"/>
                        <a:t>24 января 1942</a:t>
                      </a:r>
                    </a:p>
                  </a:txBody>
                  <a:tcPr marL="65929" marR="65929" marT="32965" marB="32965" anchor="ctr">
                    <a:lnL>
                      <a:noFill/>
                    </a:lnL>
                    <a:lnR>
                      <a:noFill/>
                    </a:lnR>
                    <a:lnT>
                      <a:noFill/>
                    </a:lnT>
                    <a:lnB>
                      <a:noFill/>
                    </a:lnB>
                  </a:tcPr>
                </a:tc>
                <a:tc>
                  <a:txBody>
                    <a:bodyPr/>
                    <a:lstStyle/>
                    <a:p>
                      <a:r>
                        <a:rPr lang="cs-CZ" sz="1300"/>
                        <a:t>575</a:t>
                      </a:r>
                    </a:p>
                  </a:txBody>
                  <a:tcPr marL="65929" marR="65929" marT="32965" marB="32965" anchor="ctr">
                    <a:lnL>
                      <a:noFill/>
                    </a:lnL>
                    <a:lnR>
                      <a:noFill/>
                    </a:lnR>
                    <a:lnT>
                      <a:noFill/>
                    </a:lnT>
                    <a:lnB>
                      <a:noFill/>
                    </a:lnB>
                  </a:tcPr>
                </a:tc>
                <a:tc>
                  <a:txBody>
                    <a:bodyPr/>
                    <a:lstStyle/>
                    <a:p>
                      <a:r>
                        <a:rPr lang="cs-CZ" sz="1300"/>
                        <a:t>400</a:t>
                      </a:r>
                    </a:p>
                  </a:txBody>
                  <a:tcPr marL="65929" marR="65929" marT="32965" marB="32965" anchor="ctr">
                    <a:lnL>
                      <a:noFill/>
                    </a:lnL>
                    <a:lnR>
                      <a:noFill/>
                    </a:lnR>
                    <a:lnT>
                      <a:noFill/>
                    </a:lnT>
                    <a:lnB>
                      <a:noFill/>
                    </a:lnB>
                  </a:tcPr>
                </a:tc>
                <a:tc>
                  <a:txBody>
                    <a:bodyPr/>
                    <a:lstStyle/>
                    <a:p>
                      <a:r>
                        <a:rPr lang="cs-CZ" sz="1300"/>
                        <a:t>300</a:t>
                      </a:r>
                    </a:p>
                  </a:txBody>
                  <a:tcPr marL="65929" marR="65929" marT="32965" marB="32965" anchor="ctr">
                    <a:lnL>
                      <a:noFill/>
                    </a:lnL>
                    <a:lnR>
                      <a:noFill/>
                    </a:lnR>
                    <a:lnT>
                      <a:noFill/>
                    </a:lnT>
                    <a:lnB>
                      <a:noFill/>
                    </a:lnB>
                  </a:tcPr>
                </a:tc>
                <a:tc>
                  <a:txBody>
                    <a:bodyPr/>
                    <a:lstStyle/>
                    <a:p>
                      <a:r>
                        <a:rPr lang="cs-CZ" sz="1300"/>
                        <a:t>250</a:t>
                      </a:r>
                    </a:p>
                  </a:txBody>
                  <a:tcPr marL="65929" marR="65929" marT="32965" marB="32965" anchor="ctr">
                    <a:lnL>
                      <a:noFill/>
                    </a:lnL>
                    <a:lnR>
                      <a:noFill/>
                    </a:lnR>
                    <a:lnT>
                      <a:noFill/>
                    </a:lnT>
                    <a:lnB>
                      <a:noFill/>
                    </a:lnB>
                  </a:tcPr>
                </a:tc>
                <a:tc>
                  <a:txBody>
                    <a:bodyPr/>
                    <a:lstStyle/>
                    <a:p>
                      <a:r>
                        <a:rPr lang="cs-CZ" sz="1300"/>
                        <a:t>250</a:t>
                      </a:r>
                    </a:p>
                  </a:txBody>
                  <a:tcPr marL="65929" marR="65929" marT="32965" marB="32965" anchor="ctr">
                    <a:lnL>
                      <a:noFill/>
                    </a:lnL>
                    <a:lnR>
                      <a:noFill/>
                    </a:lnR>
                    <a:lnT>
                      <a:noFill/>
                    </a:lnT>
                    <a:lnB>
                      <a:noFill/>
                    </a:lnB>
                  </a:tcPr>
                </a:tc>
              </a:tr>
              <a:tr h="658732">
                <a:tc>
                  <a:txBody>
                    <a:bodyPr/>
                    <a:lstStyle/>
                    <a:p>
                      <a:r>
                        <a:rPr lang="ru-RU" sz="1300"/>
                        <a:t>11 февраля 1942</a:t>
                      </a:r>
                    </a:p>
                  </a:txBody>
                  <a:tcPr marL="65929" marR="65929" marT="32965" marB="32965" anchor="ctr">
                    <a:lnL>
                      <a:noFill/>
                    </a:lnL>
                    <a:lnR>
                      <a:noFill/>
                    </a:lnR>
                    <a:lnT>
                      <a:noFill/>
                    </a:lnT>
                    <a:lnB>
                      <a:noFill/>
                    </a:lnB>
                  </a:tcPr>
                </a:tc>
                <a:tc>
                  <a:txBody>
                    <a:bodyPr/>
                    <a:lstStyle/>
                    <a:p>
                      <a:r>
                        <a:rPr lang="cs-CZ" sz="1300"/>
                        <a:t>700</a:t>
                      </a:r>
                    </a:p>
                  </a:txBody>
                  <a:tcPr marL="65929" marR="65929" marT="32965" marB="32965" anchor="ctr">
                    <a:lnL>
                      <a:noFill/>
                    </a:lnL>
                    <a:lnR>
                      <a:noFill/>
                    </a:lnR>
                    <a:lnT>
                      <a:noFill/>
                    </a:lnT>
                    <a:lnB>
                      <a:noFill/>
                    </a:lnB>
                  </a:tcPr>
                </a:tc>
                <a:tc>
                  <a:txBody>
                    <a:bodyPr/>
                    <a:lstStyle/>
                    <a:p>
                      <a:r>
                        <a:rPr lang="cs-CZ" sz="1300"/>
                        <a:t>500</a:t>
                      </a:r>
                    </a:p>
                  </a:txBody>
                  <a:tcPr marL="65929" marR="65929" marT="32965" marB="32965" anchor="ctr">
                    <a:lnL>
                      <a:noFill/>
                    </a:lnL>
                    <a:lnR>
                      <a:noFill/>
                    </a:lnR>
                    <a:lnT>
                      <a:noFill/>
                    </a:lnT>
                    <a:lnB>
                      <a:noFill/>
                    </a:lnB>
                  </a:tcPr>
                </a:tc>
                <a:tc>
                  <a:txBody>
                    <a:bodyPr/>
                    <a:lstStyle/>
                    <a:p>
                      <a:r>
                        <a:rPr lang="cs-CZ" sz="1300"/>
                        <a:t>400</a:t>
                      </a:r>
                    </a:p>
                  </a:txBody>
                  <a:tcPr marL="65929" marR="65929" marT="32965" marB="32965" anchor="ctr">
                    <a:lnL>
                      <a:noFill/>
                    </a:lnL>
                    <a:lnR>
                      <a:noFill/>
                    </a:lnR>
                    <a:lnT>
                      <a:noFill/>
                    </a:lnT>
                    <a:lnB>
                      <a:noFill/>
                    </a:lnB>
                  </a:tcPr>
                </a:tc>
                <a:tc>
                  <a:txBody>
                    <a:bodyPr/>
                    <a:lstStyle/>
                    <a:p>
                      <a:r>
                        <a:rPr lang="cs-CZ" sz="1300"/>
                        <a:t>300</a:t>
                      </a:r>
                    </a:p>
                  </a:txBody>
                  <a:tcPr marL="65929" marR="65929" marT="32965" marB="32965" anchor="ctr">
                    <a:lnL>
                      <a:noFill/>
                    </a:lnL>
                    <a:lnR>
                      <a:noFill/>
                    </a:lnR>
                    <a:lnT>
                      <a:noFill/>
                    </a:lnT>
                    <a:lnB>
                      <a:noFill/>
                    </a:lnB>
                  </a:tcPr>
                </a:tc>
                <a:tc>
                  <a:txBody>
                    <a:bodyPr/>
                    <a:lstStyle/>
                    <a:p>
                      <a:r>
                        <a:rPr lang="cs-CZ" sz="1300"/>
                        <a:t>300</a:t>
                      </a:r>
                    </a:p>
                  </a:txBody>
                  <a:tcPr marL="65929" marR="65929" marT="32965" marB="32965" anchor="ctr">
                    <a:lnL>
                      <a:noFill/>
                    </a:lnL>
                    <a:lnR>
                      <a:noFill/>
                    </a:lnR>
                    <a:lnT>
                      <a:noFill/>
                    </a:lnT>
                    <a:lnB>
                      <a:noFill/>
                    </a:lnB>
                  </a:tcPr>
                </a:tc>
              </a:tr>
              <a:tr h="658732">
                <a:tc>
                  <a:txBody>
                    <a:bodyPr/>
                    <a:lstStyle/>
                    <a:p>
                      <a:r>
                        <a:rPr lang="ru-RU" sz="1300"/>
                        <a:t>23 февраля 1943</a:t>
                      </a:r>
                    </a:p>
                  </a:txBody>
                  <a:tcPr marL="65929" marR="65929" marT="32965" marB="32965" anchor="ctr">
                    <a:lnL>
                      <a:noFill/>
                    </a:lnL>
                    <a:lnR>
                      <a:noFill/>
                    </a:lnR>
                    <a:lnT>
                      <a:noFill/>
                    </a:lnT>
                    <a:lnB>
                      <a:noFill/>
                    </a:lnB>
                  </a:tcPr>
                </a:tc>
                <a:tc>
                  <a:txBody>
                    <a:bodyPr/>
                    <a:lstStyle/>
                    <a:p>
                      <a:r>
                        <a:rPr lang="cs-CZ" sz="1300"/>
                        <a:t>700</a:t>
                      </a:r>
                    </a:p>
                  </a:txBody>
                  <a:tcPr marL="65929" marR="65929" marT="32965" marB="32965" anchor="ctr">
                    <a:lnL>
                      <a:noFill/>
                    </a:lnL>
                    <a:lnR>
                      <a:noFill/>
                    </a:lnR>
                    <a:lnT>
                      <a:noFill/>
                    </a:lnT>
                    <a:lnB>
                      <a:noFill/>
                    </a:lnB>
                  </a:tcPr>
                </a:tc>
                <a:tc>
                  <a:txBody>
                    <a:bodyPr/>
                    <a:lstStyle/>
                    <a:p>
                      <a:r>
                        <a:rPr lang="cs-CZ" sz="1300"/>
                        <a:t>600</a:t>
                      </a:r>
                    </a:p>
                  </a:txBody>
                  <a:tcPr marL="65929" marR="65929" marT="32965" marB="32965" anchor="ctr">
                    <a:lnL>
                      <a:noFill/>
                    </a:lnL>
                    <a:lnR>
                      <a:noFill/>
                    </a:lnR>
                    <a:lnT>
                      <a:noFill/>
                    </a:lnT>
                    <a:lnB>
                      <a:noFill/>
                    </a:lnB>
                  </a:tcPr>
                </a:tc>
                <a:tc>
                  <a:txBody>
                    <a:bodyPr/>
                    <a:lstStyle/>
                    <a:p>
                      <a:r>
                        <a:rPr lang="cs-CZ" sz="1300"/>
                        <a:t>500</a:t>
                      </a:r>
                    </a:p>
                  </a:txBody>
                  <a:tcPr marL="65929" marR="65929" marT="32965" marB="32965" anchor="ctr">
                    <a:lnL>
                      <a:noFill/>
                    </a:lnL>
                    <a:lnR>
                      <a:noFill/>
                    </a:lnR>
                    <a:lnT>
                      <a:noFill/>
                    </a:lnT>
                    <a:lnB>
                      <a:noFill/>
                    </a:lnB>
                  </a:tcPr>
                </a:tc>
                <a:tc>
                  <a:txBody>
                    <a:bodyPr/>
                    <a:lstStyle/>
                    <a:p>
                      <a:r>
                        <a:rPr lang="cs-CZ" sz="1300"/>
                        <a:t>400</a:t>
                      </a:r>
                    </a:p>
                  </a:txBody>
                  <a:tcPr marL="65929" marR="65929" marT="32965" marB="32965" anchor="ctr">
                    <a:lnL>
                      <a:noFill/>
                    </a:lnL>
                    <a:lnR>
                      <a:noFill/>
                    </a:lnR>
                    <a:lnT>
                      <a:noFill/>
                    </a:lnT>
                    <a:lnB>
                      <a:noFill/>
                    </a:lnB>
                  </a:tcPr>
                </a:tc>
                <a:tc>
                  <a:txBody>
                    <a:bodyPr/>
                    <a:lstStyle/>
                    <a:p>
                      <a:r>
                        <a:rPr lang="cs-CZ" sz="1300" dirty="0"/>
                        <a:t>400</a:t>
                      </a:r>
                    </a:p>
                  </a:txBody>
                  <a:tcPr marL="65929" marR="65929" marT="32965" marB="32965" anchor="ctr">
                    <a:lnL>
                      <a:noFill/>
                    </a:lnL>
                    <a:lnR>
                      <a:noFill/>
                    </a:lnR>
                    <a:lnT>
                      <a:noFill/>
                    </a:lnT>
                    <a:lnB>
                      <a:noFill/>
                    </a:lnB>
                  </a:tcPr>
                </a:tc>
              </a:tr>
            </a:tbl>
          </a:graphicData>
        </a:graphic>
      </p:graphicFrame>
    </p:spTree>
    <p:extLst>
      <p:ext uri="{BB962C8B-B14F-4D97-AF65-F5344CB8AC3E}">
        <p14:creationId xmlns:p14="http://schemas.microsoft.com/office/powerpoint/2010/main" xmlns="" val="2933806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xmlns="" val="243942619"/>
              </p:ext>
            </p:extLst>
          </p:nvPr>
        </p:nvGraphicFramePr>
        <p:xfrm>
          <a:off x="142251" y="2081054"/>
          <a:ext cx="11866868" cy="4389119"/>
        </p:xfrm>
        <a:graphic>
          <a:graphicData uri="http://schemas.openxmlformats.org/drawingml/2006/table">
            <a:tbl>
              <a:tblPr/>
              <a:tblGrid>
                <a:gridCol w="624572"/>
                <a:gridCol w="757177"/>
                <a:gridCol w="670560"/>
                <a:gridCol w="812800"/>
                <a:gridCol w="674043"/>
                <a:gridCol w="870277"/>
                <a:gridCol w="853440"/>
                <a:gridCol w="955040"/>
                <a:gridCol w="975360"/>
                <a:gridCol w="833120"/>
                <a:gridCol w="812800"/>
                <a:gridCol w="670560"/>
                <a:gridCol w="751840"/>
                <a:gridCol w="492760"/>
                <a:gridCol w="208280"/>
                <a:gridCol w="208280"/>
                <a:gridCol w="279399"/>
                <a:gridCol w="208280"/>
                <a:gridCol w="208280"/>
              </a:tblGrid>
              <a:tr h="914399">
                <a:tc>
                  <a:txBody>
                    <a:bodyPr/>
                    <a:lstStyle/>
                    <a:p>
                      <a:endParaRPr lang="cs-CZ" sz="1800"/>
                    </a:p>
                  </a:txBody>
                  <a:tcPr anchor="ctr">
                    <a:lnL>
                      <a:noFill/>
                    </a:lnL>
                    <a:lnR>
                      <a:noFill/>
                    </a:lnR>
                    <a:lnT>
                      <a:noFill/>
                    </a:lnT>
                    <a:lnB>
                      <a:noFill/>
                    </a:lnB>
                  </a:tcPr>
                </a:tc>
                <a:tc>
                  <a:txBody>
                    <a:bodyPr/>
                    <a:lstStyle/>
                    <a:p>
                      <a:r>
                        <a:rPr lang="ru-RU" sz="1800"/>
                        <a:t>июль 41</a:t>
                      </a:r>
                    </a:p>
                  </a:txBody>
                  <a:tcPr anchor="ctr">
                    <a:lnL>
                      <a:noFill/>
                    </a:lnL>
                    <a:lnR>
                      <a:noFill/>
                    </a:lnR>
                    <a:lnT>
                      <a:noFill/>
                    </a:lnT>
                    <a:lnB>
                      <a:noFill/>
                    </a:lnB>
                  </a:tcPr>
                </a:tc>
                <a:tc>
                  <a:txBody>
                    <a:bodyPr/>
                    <a:lstStyle/>
                    <a:p>
                      <a:r>
                        <a:rPr lang="ru-RU" sz="1800"/>
                        <a:t>авг</a:t>
                      </a:r>
                    </a:p>
                  </a:txBody>
                  <a:tcPr anchor="ctr">
                    <a:lnL>
                      <a:noFill/>
                    </a:lnL>
                    <a:lnR>
                      <a:noFill/>
                    </a:lnR>
                    <a:lnT>
                      <a:noFill/>
                    </a:lnT>
                    <a:lnB>
                      <a:noFill/>
                    </a:lnB>
                  </a:tcPr>
                </a:tc>
                <a:tc>
                  <a:txBody>
                    <a:bodyPr/>
                    <a:lstStyle/>
                    <a:p>
                      <a:r>
                        <a:rPr lang="ru-RU" sz="1800"/>
                        <a:t>сент</a:t>
                      </a:r>
                    </a:p>
                  </a:txBody>
                  <a:tcPr anchor="ctr">
                    <a:lnL>
                      <a:noFill/>
                    </a:lnL>
                    <a:lnR>
                      <a:noFill/>
                    </a:lnR>
                    <a:lnT>
                      <a:noFill/>
                    </a:lnT>
                    <a:lnB>
                      <a:noFill/>
                    </a:lnB>
                  </a:tcPr>
                </a:tc>
                <a:tc>
                  <a:txBody>
                    <a:bodyPr/>
                    <a:lstStyle/>
                    <a:p>
                      <a:r>
                        <a:rPr lang="ru-RU" sz="1800"/>
                        <a:t>окт</a:t>
                      </a:r>
                    </a:p>
                  </a:txBody>
                  <a:tcPr anchor="ctr">
                    <a:lnL>
                      <a:noFill/>
                    </a:lnL>
                    <a:lnR>
                      <a:noFill/>
                    </a:lnR>
                    <a:lnT>
                      <a:noFill/>
                    </a:lnT>
                    <a:lnB>
                      <a:noFill/>
                    </a:lnB>
                  </a:tcPr>
                </a:tc>
                <a:tc>
                  <a:txBody>
                    <a:bodyPr/>
                    <a:lstStyle/>
                    <a:p>
                      <a:r>
                        <a:rPr lang="ru-RU" sz="1800"/>
                        <a:t>нояб</a:t>
                      </a:r>
                    </a:p>
                  </a:txBody>
                  <a:tcPr anchor="ctr">
                    <a:lnL>
                      <a:noFill/>
                    </a:lnL>
                    <a:lnR>
                      <a:noFill/>
                    </a:lnR>
                    <a:lnT>
                      <a:noFill/>
                    </a:lnT>
                    <a:lnB>
                      <a:noFill/>
                    </a:lnB>
                  </a:tcPr>
                </a:tc>
                <a:tc>
                  <a:txBody>
                    <a:bodyPr/>
                    <a:lstStyle/>
                    <a:p>
                      <a:r>
                        <a:rPr lang="ru-RU" sz="1800"/>
                        <a:t>дек</a:t>
                      </a:r>
                    </a:p>
                  </a:txBody>
                  <a:tcPr anchor="ctr">
                    <a:lnL>
                      <a:noFill/>
                    </a:lnL>
                    <a:lnR>
                      <a:noFill/>
                    </a:lnR>
                    <a:lnT>
                      <a:noFill/>
                    </a:lnT>
                    <a:lnB>
                      <a:noFill/>
                    </a:lnB>
                  </a:tcPr>
                </a:tc>
                <a:tc>
                  <a:txBody>
                    <a:bodyPr/>
                    <a:lstStyle/>
                    <a:p>
                      <a:r>
                        <a:rPr lang="ru-RU" sz="1800"/>
                        <a:t>янв 42</a:t>
                      </a:r>
                    </a:p>
                  </a:txBody>
                  <a:tcPr anchor="ctr">
                    <a:lnL>
                      <a:noFill/>
                    </a:lnL>
                    <a:lnR>
                      <a:noFill/>
                    </a:lnR>
                    <a:lnT>
                      <a:noFill/>
                    </a:lnT>
                    <a:lnB>
                      <a:noFill/>
                    </a:lnB>
                  </a:tcPr>
                </a:tc>
                <a:tc>
                  <a:txBody>
                    <a:bodyPr/>
                    <a:lstStyle/>
                    <a:p>
                      <a:r>
                        <a:rPr lang="ru-RU" sz="1800"/>
                        <a:t>фев</a:t>
                      </a:r>
                    </a:p>
                  </a:txBody>
                  <a:tcPr anchor="ctr">
                    <a:lnL>
                      <a:noFill/>
                    </a:lnL>
                    <a:lnR>
                      <a:noFill/>
                    </a:lnR>
                    <a:lnT>
                      <a:noFill/>
                    </a:lnT>
                    <a:lnB>
                      <a:noFill/>
                    </a:lnB>
                  </a:tcPr>
                </a:tc>
                <a:tc>
                  <a:txBody>
                    <a:bodyPr/>
                    <a:lstStyle/>
                    <a:p>
                      <a:r>
                        <a:rPr lang="ru-RU" sz="1800"/>
                        <a:t>март</a:t>
                      </a:r>
                    </a:p>
                  </a:txBody>
                  <a:tcPr anchor="ctr">
                    <a:lnL>
                      <a:noFill/>
                    </a:lnL>
                    <a:lnR>
                      <a:noFill/>
                    </a:lnR>
                    <a:lnT>
                      <a:noFill/>
                    </a:lnT>
                    <a:lnB>
                      <a:noFill/>
                    </a:lnB>
                  </a:tcPr>
                </a:tc>
                <a:tc>
                  <a:txBody>
                    <a:bodyPr/>
                    <a:lstStyle/>
                    <a:p>
                      <a:r>
                        <a:rPr lang="ru-RU" sz="1800"/>
                        <a:t>апр</a:t>
                      </a:r>
                    </a:p>
                  </a:txBody>
                  <a:tcPr anchor="ctr">
                    <a:lnL>
                      <a:noFill/>
                    </a:lnL>
                    <a:lnR>
                      <a:noFill/>
                    </a:lnR>
                    <a:lnT>
                      <a:noFill/>
                    </a:lnT>
                    <a:lnB>
                      <a:noFill/>
                    </a:lnB>
                  </a:tcPr>
                </a:tc>
                <a:tc>
                  <a:txBody>
                    <a:bodyPr/>
                    <a:lstStyle/>
                    <a:p>
                      <a:r>
                        <a:rPr lang="ru-RU" sz="1800"/>
                        <a:t>май</a:t>
                      </a:r>
                    </a:p>
                  </a:txBody>
                  <a:tcPr anchor="ctr">
                    <a:lnL>
                      <a:noFill/>
                    </a:lnL>
                    <a:lnR>
                      <a:noFill/>
                    </a:lnR>
                    <a:lnT>
                      <a:noFill/>
                    </a:lnT>
                    <a:lnB>
                      <a:noFill/>
                    </a:lnB>
                  </a:tcPr>
                </a:tc>
                <a:tc>
                  <a:txBody>
                    <a:bodyPr/>
                    <a:lstStyle/>
                    <a:p>
                      <a:r>
                        <a:rPr lang="ru-RU" sz="1800"/>
                        <a:t>июнь</a:t>
                      </a:r>
                    </a:p>
                  </a:txBody>
                  <a:tcPr anchor="ctr">
                    <a:lnL>
                      <a:noFill/>
                    </a:lnL>
                    <a:lnR>
                      <a:noFill/>
                    </a:lnR>
                    <a:lnT>
                      <a:noFill/>
                    </a:lnT>
                    <a:lnB>
                      <a:noFill/>
                    </a:lnB>
                  </a:tcPr>
                </a:tc>
                <a:tc>
                  <a:txBody>
                    <a:bodyPr/>
                    <a:lstStyle/>
                    <a:p>
                      <a:r>
                        <a:rPr lang="ru-RU" sz="1800"/>
                        <a:t>июль</a:t>
                      </a:r>
                    </a:p>
                  </a:txBody>
                  <a:tcPr anchor="ctr">
                    <a:lnL>
                      <a:noFill/>
                    </a:lnL>
                    <a:lnR>
                      <a:noFill/>
                    </a:lnR>
                    <a:lnT>
                      <a:noFill/>
                    </a:lnT>
                    <a:lnB>
                      <a:noFill/>
                    </a:lnB>
                  </a:tcPr>
                </a:tc>
                <a:tc>
                  <a:txBody>
                    <a:bodyPr/>
                    <a:lstStyle/>
                    <a:p>
                      <a:r>
                        <a:rPr lang="ru-RU" sz="1800"/>
                        <a:t>авг</a:t>
                      </a:r>
                    </a:p>
                  </a:txBody>
                  <a:tcPr anchor="ctr">
                    <a:lnL>
                      <a:noFill/>
                    </a:lnL>
                    <a:lnR>
                      <a:noFill/>
                    </a:lnR>
                    <a:lnT>
                      <a:noFill/>
                    </a:lnT>
                    <a:lnB>
                      <a:noFill/>
                    </a:lnB>
                  </a:tcPr>
                </a:tc>
                <a:tc>
                  <a:txBody>
                    <a:bodyPr/>
                    <a:lstStyle/>
                    <a:p>
                      <a:r>
                        <a:rPr lang="ru-RU" sz="1800"/>
                        <a:t>сент</a:t>
                      </a:r>
                    </a:p>
                  </a:txBody>
                  <a:tcPr anchor="ctr">
                    <a:lnL>
                      <a:noFill/>
                    </a:lnL>
                    <a:lnR>
                      <a:noFill/>
                    </a:lnR>
                    <a:lnT>
                      <a:noFill/>
                    </a:lnT>
                    <a:lnB>
                      <a:noFill/>
                    </a:lnB>
                  </a:tcPr>
                </a:tc>
                <a:tc>
                  <a:txBody>
                    <a:bodyPr/>
                    <a:lstStyle/>
                    <a:p>
                      <a:r>
                        <a:rPr lang="ru-RU" sz="1800"/>
                        <a:t>окт</a:t>
                      </a:r>
                    </a:p>
                  </a:txBody>
                  <a:tcPr anchor="ctr">
                    <a:lnL>
                      <a:noFill/>
                    </a:lnL>
                    <a:lnR>
                      <a:noFill/>
                    </a:lnR>
                    <a:lnT>
                      <a:noFill/>
                    </a:lnT>
                    <a:lnB>
                      <a:noFill/>
                    </a:lnB>
                  </a:tcPr>
                </a:tc>
                <a:tc>
                  <a:txBody>
                    <a:bodyPr/>
                    <a:lstStyle/>
                    <a:p>
                      <a:r>
                        <a:rPr lang="ru-RU" sz="1800"/>
                        <a:t>нояб</a:t>
                      </a:r>
                    </a:p>
                  </a:txBody>
                  <a:tcPr anchor="ctr">
                    <a:lnL>
                      <a:noFill/>
                    </a:lnL>
                    <a:lnR>
                      <a:noFill/>
                    </a:lnR>
                    <a:lnT>
                      <a:noFill/>
                    </a:lnT>
                    <a:lnB>
                      <a:noFill/>
                    </a:lnB>
                  </a:tcPr>
                </a:tc>
                <a:tc>
                  <a:txBody>
                    <a:bodyPr/>
                    <a:lstStyle/>
                    <a:p>
                      <a:r>
                        <a:rPr lang="ru-RU" sz="1800"/>
                        <a:t>дек</a:t>
                      </a:r>
                    </a:p>
                  </a:txBody>
                  <a:tcPr anchor="ctr">
                    <a:lnL>
                      <a:noFill/>
                    </a:lnL>
                    <a:lnR>
                      <a:noFill/>
                    </a:lnR>
                    <a:lnT>
                      <a:noFill/>
                    </a:lnT>
                    <a:lnB>
                      <a:noFill/>
                    </a:lnB>
                  </a:tcPr>
                </a:tc>
              </a:tr>
              <a:tr h="914399">
                <a:tc>
                  <a:txBody>
                    <a:bodyPr/>
                    <a:lstStyle/>
                    <a:p>
                      <a:r>
                        <a:rPr lang="ru-RU" sz="1800"/>
                        <a:t>умерло</a:t>
                      </a:r>
                    </a:p>
                  </a:txBody>
                  <a:tcPr anchor="ctr">
                    <a:lnL>
                      <a:noFill/>
                    </a:lnL>
                    <a:lnR>
                      <a:noFill/>
                    </a:lnR>
                    <a:lnT>
                      <a:noFill/>
                    </a:lnT>
                    <a:lnB>
                      <a:noFill/>
                    </a:lnB>
                  </a:tcPr>
                </a:tc>
                <a:tc>
                  <a:txBody>
                    <a:bodyPr/>
                    <a:lstStyle/>
                    <a:p>
                      <a:r>
                        <a:rPr lang="cs-CZ" sz="1800" dirty="0"/>
                        <a:t>4162</a:t>
                      </a:r>
                    </a:p>
                  </a:txBody>
                  <a:tcPr anchor="ctr">
                    <a:lnL>
                      <a:noFill/>
                    </a:lnL>
                    <a:lnR>
                      <a:noFill/>
                    </a:lnR>
                    <a:lnT>
                      <a:noFill/>
                    </a:lnT>
                    <a:lnB>
                      <a:noFill/>
                    </a:lnB>
                  </a:tcPr>
                </a:tc>
                <a:tc>
                  <a:txBody>
                    <a:bodyPr/>
                    <a:lstStyle/>
                    <a:p>
                      <a:r>
                        <a:rPr lang="cs-CZ" sz="1800"/>
                        <a:t>5357</a:t>
                      </a:r>
                    </a:p>
                  </a:txBody>
                  <a:tcPr anchor="ctr">
                    <a:lnL>
                      <a:noFill/>
                    </a:lnL>
                    <a:lnR>
                      <a:noFill/>
                    </a:lnR>
                    <a:lnT>
                      <a:noFill/>
                    </a:lnT>
                    <a:lnB>
                      <a:noFill/>
                    </a:lnB>
                  </a:tcPr>
                </a:tc>
                <a:tc>
                  <a:txBody>
                    <a:bodyPr/>
                    <a:lstStyle/>
                    <a:p>
                      <a:r>
                        <a:rPr lang="cs-CZ" sz="1800" dirty="0"/>
                        <a:t>6808</a:t>
                      </a:r>
                    </a:p>
                  </a:txBody>
                  <a:tcPr anchor="ctr">
                    <a:lnL>
                      <a:noFill/>
                    </a:lnL>
                    <a:lnR>
                      <a:noFill/>
                    </a:lnR>
                    <a:lnT>
                      <a:noFill/>
                    </a:lnT>
                    <a:lnB>
                      <a:noFill/>
                    </a:lnB>
                  </a:tcPr>
                </a:tc>
                <a:tc>
                  <a:txBody>
                    <a:bodyPr/>
                    <a:lstStyle/>
                    <a:p>
                      <a:r>
                        <a:rPr lang="cs-CZ" sz="1800" dirty="0"/>
                        <a:t>7353</a:t>
                      </a:r>
                    </a:p>
                  </a:txBody>
                  <a:tcPr anchor="ctr">
                    <a:lnL>
                      <a:noFill/>
                    </a:lnL>
                    <a:lnR>
                      <a:noFill/>
                    </a:lnR>
                    <a:lnT>
                      <a:noFill/>
                    </a:lnT>
                    <a:lnB>
                      <a:noFill/>
                    </a:lnB>
                  </a:tcPr>
                </a:tc>
                <a:tc>
                  <a:txBody>
                    <a:bodyPr/>
                    <a:lstStyle/>
                    <a:p>
                      <a:r>
                        <a:rPr lang="cs-CZ" sz="1800"/>
                        <a:t>11 085</a:t>
                      </a:r>
                    </a:p>
                  </a:txBody>
                  <a:tcPr anchor="ctr">
                    <a:lnL>
                      <a:noFill/>
                    </a:lnL>
                    <a:lnR>
                      <a:noFill/>
                    </a:lnR>
                    <a:lnT>
                      <a:noFill/>
                    </a:lnT>
                    <a:lnB>
                      <a:noFill/>
                    </a:lnB>
                  </a:tcPr>
                </a:tc>
                <a:tc>
                  <a:txBody>
                    <a:bodyPr/>
                    <a:lstStyle/>
                    <a:p>
                      <a:r>
                        <a:rPr lang="cs-CZ" sz="1800" dirty="0" smtClean="0"/>
                        <a:t>52 881</a:t>
                      </a:r>
                      <a:endParaRPr lang="cs-CZ" sz="1800" dirty="0"/>
                    </a:p>
                  </a:txBody>
                  <a:tcPr anchor="ctr">
                    <a:lnL>
                      <a:noFill/>
                    </a:lnL>
                    <a:lnR>
                      <a:noFill/>
                    </a:lnR>
                    <a:lnT>
                      <a:noFill/>
                    </a:lnT>
                    <a:lnB>
                      <a:noFill/>
                    </a:lnB>
                  </a:tcPr>
                </a:tc>
                <a:tc>
                  <a:txBody>
                    <a:bodyPr/>
                    <a:lstStyle/>
                    <a:p>
                      <a:r>
                        <a:rPr lang="cs-CZ" sz="1800" dirty="0" smtClean="0"/>
                        <a:t>101583</a:t>
                      </a:r>
                      <a:endParaRPr lang="cs-CZ" sz="1800" dirty="0"/>
                    </a:p>
                  </a:txBody>
                  <a:tcPr anchor="ctr">
                    <a:lnL>
                      <a:noFill/>
                    </a:lnL>
                    <a:lnR>
                      <a:noFill/>
                    </a:lnR>
                    <a:lnT>
                      <a:noFill/>
                    </a:lnT>
                    <a:lnB>
                      <a:noFill/>
                    </a:lnB>
                  </a:tcPr>
                </a:tc>
                <a:tc>
                  <a:txBody>
                    <a:bodyPr/>
                    <a:lstStyle/>
                    <a:p>
                      <a:r>
                        <a:rPr lang="cs-CZ" sz="1800" dirty="0"/>
                        <a:t>107 477</a:t>
                      </a:r>
                    </a:p>
                  </a:txBody>
                  <a:tcPr anchor="ctr">
                    <a:lnL>
                      <a:noFill/>
                    </a:lnL>
                    <a:lnR>
                      <a:noFill/>
                    </a:lnR>
                    <a:lnT>
                      <a:noFill/>
                    </a:lnT>
                    <a:lnB>
                      <a:noFill/>
                    </a:lnB>
                  </a:tcPr>
                </a:tc>
                <a:tc>
                  <a:txBody>
                    <a:bodyPr/>
                    <a:lstStyle/>
                    <a:p>
                      <a:r>
                        <a:rPr lang="cs-CZ" sz="1800" dirty="0"/>
                        <a:t>98 966</a:t>
                      </a:r>
                    </a:p>
                  </a:txBody>
                  <a:tcPr anchor="ctr">
                    <a:lnL>
                      <a:noFill/>
                    </a:lnL>
                    <a:lnR>
                      <a:noFill/>
                    </a:lnR>
                    <a:lnT>
                      <a:noFill/>
                    </a:lnT>
                    <a:lnB>
                      <a:noFill/>
                    </a:lnB>
                  </a:tcPr>
                </a:tc>
                <a:tc>
                  <a:txBody>
                    <a:bodyPr/>
                    <a:lstStyle/>
                    <a:p>
                      <a:r>
                        <a:rPr lang="cs-CZ" sz="1800" dirty="0"/>
                        <a:t>79 769</a:t>
                      </a:r>
                    </a:p>
                  </a:txBody>
                  <a:tcPr anchor="ctr">
                    <a:lnL>
                      <a:noFill/>
                    </a:lnL>
                    <a:lnR>
                      <a:noFill/>
                    </a:lnR>
                    <a:lnT>
                      <a:noFill/>
                    </a:lnT>
                    <a:lnB>
                      <a:noFill/>
                    </a:lnB>
                  </a:tcPr>
                </a:tc>
                <a:tc>
                  <a:txBody>
                    <a:bodyPr/>
                    <a:lstStyle/>
                    <a:p>
                      <a:r>
                        <a:rPr lang="cs-CZ" sz="1800" dirty="0"/>
                        <a:t>53 183</a:t>
                      </a:r>
                    </a:p>
                  </a:txBody>
                  <a:tcPr anchor="ctr">
                    <a:lnL>
                      <a:noFill/>
                    </a:lnL>
                    <a:lnR>
                      <a:noFill/>
                    </a:lnR>
                    <a:lnT>
                      <a:noFill/>
                    </a:lnT>
                    <a:lnB>
                      <a:noFill/>
                    </a:lnB>
                  </a:tcPr>
                </a:tc>
                <a:tc>
                  <a:txBody>
                    <a:bodyPr/>
                    <a:lstStyle/>
                    <a:p>
                      <a:r>
                        <a:rPr lang="cs-CZ" sz="1800" dirty="0"/>
                        <a:t>33 766</a:t>
                      </a:r>
                    </a:p>
                  </a:txBody>
                  <a:tcPr anchor="ctr">
                    <a:lnL>
                      <a:noFill/>
                    </a:lnL>
                    <a:lnR>
                      <a:noFill/>
                    </a:lnR>
                    <a:lnT>
                      <a:noFill/>
                    </a:lnT>
                    <a:lnB>
                      <a:noFill/>
                    </a:lnB>
                  </a:tcPr>
                </a:tc>
                <a:tc>
                  <a:txBody>
                    <a:bodyPr/>
                    <a:lstStyle/>
                    <a:p>
                      <a:r>
                        <a:rPr lang="cs-CZ" sz="1800"/>
                        <a:t>17 725</a:t>
                      </a:r>
                    </a:p>
                  </a:txBody>
                  <a:tcPr anchor="ctr">
                    <a:lnL>
                      <a:noFill/>
                    </a:lnL>
                    <a:lnR>
                      <a:noFill/>
                    </a:lnR>
                    <a:lnT>
                      <a:noFill/>
                    </a:lnT>
                    <a:lnB>
                      <a:noFill/>
                    </a:lnB>
                  </a:tcPr>
                </a:tc>
                <a:tc>
                  <a:txBody>
                    <a:bodyPr/>
                    <a:lstStyle/>
                    <a:p>
                      <a:r>
                        <a:rPr lang="cs-CZ" sz="1800" dirty="0"/>
                        <a:t>8965</a:t>
                      </a:r>
                    </a:p>
                  </a:txBody>
                  <a:tcPr anchor="ctr">
                    <a:lnL>
                      <a:noFill/>
                    </a:lnL>
                    <a:lnR>
                      <a:noFill/>
                    </a:lnR>
                    <a:lnT>
                      <a:noFill/>
                    </a:lnT>
                    <a:lnB>
                      <a:noFill/>
                    </a:lnB>
                  </a:tcPr>
                </a:tc>
                <a:tc>
                  <a:txBody>
                    <a:bodyPr/>
                    <a:lstStyle/>
                    <a:p>
                      <a:r>
                        <a:rPr lang="cs-CZ" sz="1800"/>
                        <a:t>4669</a:t>
                      </a:r>
                    </a:p>
                  </a:txBody>
                  <a:tcPr anchor="ctr">
                    <a:lnL>
                      <a:noFill/>
                    </a:lnL>
                    <a:lnR>
                      <a:noFill/>
                    </a:lnR>
                    <a:lnT>
                      <a:noFill/>
                    </a:lnT>
                    <a:lnB>
                      <a:noFill/>
                    </a:lnB>
                  </a:tcPr>
                </a:tc>
                <a:tc>
                  <a:txBody>
                    <a:bodyPr/>
                    <a:lstStyle/>
                    <a:p>
                      <a:r>
                        <a:rPr lang="cs-CZ" sz="1800"/>
                        <a:t>3691</a:t>
                      </a:r>
                    </a:p>
                  </a:txBody>
                  <a:tcPr anchor="ctr">
                    <a:lnL>
                      <a:noFill/>
                    </a:lnL>
                    <a:lnR>
                      <a:noFill/>
                    </a:lnR>
                    <a:lnT>
                      <a:noFill/>
                    </a:lnT>
                    <a:lnB>
                      <a:noFill/>
                    </a:lnB>
                  </a:tcPr>
                </a:tc>
                <a:tc>
                  <a:txBody>
                    <a:bodyPr/>
                    <a:lstStyle/>
                    <a:p>
                      <a:r>
                        <a:rPr lang="cs-CZ" sz="1800"/>
                        <a:t>3213</a:t>
                      </a:r>
                    </a:p>
                  </a:txBody>
                  <a:tcPr anchor="ctr">
                    <a:lnL>
                      <a:noFill/>
                    </a:lnL>
                    <a:lnR>
                      <a:noFill/>
                    </a:lnR>
                    <a:lnT>
                      <a:noFill/>
                    </a:lnT>
                    <a:lnB>
                      <a:noFill/>
                    </a:lnB>
                  </a:tcPr>
                </a:tc>
                <a:tc>
                  <a:txBody>
                    <a:bodyPr/>
                    <a:lstStyle/>
                    <a:p>
                      <a:r>
                        <a:rPr lang="cs-CZ" sz="1800"/>
                        <a:t>3496</a:t>
                      </a:r>
                    </a:p>
                  </a:txBody>
                  <a:tcPr anchor="ctr">
                    <a:lnL>
                      <a:noFill/>
                    </a:lnL>
                    <a:lnR>
                      <a:noFill/>
                    </a:lnR>
                    <a:lnT>
                      <a:noFill/>
                    </a:lnT>
                    <a:lnB>
                      <a:noFill/>
                    </a:lnB>
                  </a:tcPr>
                </a:tc>
              </a:tr>
              <a:tr h="2011679">
                <a:tc>
                  <a:txBody>
                    <a:bodyPr/>
                    <a:lstStyle/>
                    <a:p>
                      <a:r>
                        <a:rPr lang="ru-RU" sz="1800"/>
                        <a:t>из них детей до года</a:t>
                      </a:r>
                    </a:p>
                  </a:txBody>
                  <a:tcPr anchor="ctr">
                    <a:lnL>
                      <a:noFill/>
                    </a:lnL>
                    <a:lnR>
                      <a:noFill/>
                    </a:lnR>
                    <a:lnT>
                      <a:noFill/>
                    </a:lnT>
                    <a:lnB>
                      <a:noFill/>
                    </a:lnB>
                  </a:tcPr>
                </a:tc>
                <a:tc>
                  <a:txBody>
                    <a:bodyPr/>
                    <a:lstStyle/>
                    <a:p>
                      <a:r>
                        <a:rPr lang="cs-CZ" sz="1800"/>
                        <a:t>1211</a:t>
                      </a:r>
                    </a:p>
                  </a:txBody>
                  <a:tcPr anchor="ctr">
                    <a:lnL>
                      <a:noFill/>
                    </a:lnL>
                    <a:lnR>
                      <a:noFill/>
                    </a:lnR>
                    <a:lnT>
                      <a:noFill/>
                    </a:lnT>
                    <a:lnB>
                      <a:noFill/>
                    </a:lnB>
                  </a:tcPr>
                </a:tc>
                <a:tc>
                  <a:txBody>
                    <a:bodyPr/>
                    <a:lstStyle/>
                    <a:p>
                      <a:r>
                        <a:rPr lang="cs-CZ" sz="1800"/>
                        <a:t>1792</a:t>
                      </a:r>
                    </a:p>
                  </a:txBody>
                  <a:tcPr anchor="ctr">
                    <a:lnL>
                      <a:noFill/>
                    </a:lnL>
                    <a:lnR>
                      <a:noFill/>
                    </a:lnR>
                    <a:lnT>
                      <a:noFill/>
                    </a:lnT>
                    <a:lnB>
                      <a:noFill/>
                    </a:lnB>
                  </a:tcPr>
                </a:tc>
                <a:tc>
                  <a:txBody>
                    <a:bodyPr/>
                    <a:lstStyle/>
                    <a:p>
                      <a:r>
                        <a:rPr lang="cs-CZ" sz="1800" dirty="0"/>
                        <a:t>1239</a:t>
                      </a:r>
                    </a:p>
                  </a:txBody>
                  <a:tcPr anchor="ctr">
                    <a:lnL>
                      <a:noFill/>
                    </a:lnL>
                    <a:lnR>
                      <a:noFill/>
                    </a:lnR>
                    <a:lnT>
                      <a:noFill/>
                    </a:lnT>
                    <a:lnB>
                      <a:noFill/>
                    </a:lnB>
                  </a:tcPr>
                </a:tc>
                <a:tc>
                  <a:txBody>
                    <a:bodyPr/>
                    <a:lstStyle/>
                    <a:p>
                      <a:r>
                        <a:rPr lang="cs-CZ" sz="1800"/>
                        <a:t>1471</a:t>
                      </a:r>
                    </a:p>
                  </a:txBody>
                  <a:tcPr anchor="ctr">
                    <a:lnL>
                      <a:noFill/>
                    </a:lnL>
                    <a:lnR>
                      <a:noFill/>
                    </a:lnR>
                    <a:lnT>
                      <a:noFill/>
                    </a:lnT>
                    <a:lnB>
                      <a:noFill/>
                    </a:lnB>
                  </a:tcPr>
                </a:tc>
                <a:tc>
                  <a:txBody>
                    <a:bodyPr/>
                    <a:lstStyle/>
                    <a:p>
                      <a:r>
                        <a:rPr lang="cs-CZ" sz="1800"/>
                        <a:t>2012</a:t>
                      </a:r>
                    </a:p>
                  </a:txBody>
                  <a:tcPr anchor="ctr">
                    <a:lnL>
                      <a:noFill/>
                    </a:lnL>
                    <a:lnR>
                      <a:noFill/>
                    </a:lnR>
                    <a:lnT>
                      <a:noFill/>
                    </a:lnT>
                    <a:lnB>
                      <a:noFill/>
                    </a:lnB>
                  </a:tcPr>
                </a:tc>
                <a:tc>
                  <a:txBody>
                    <a:bodyPr/>
                    <a:lstStyle/>
                    <a:p>
                      <a:r>
                        <a:rPr lang="cs-CZ" sz="1800"/>
                        <a:t>5959</a:t>
                      </a:r>
                    </a:p>
                  </a:txBody>
                  <a:tcPr anchor="ctr">
                    <a:lnL>
                      <a:noFill/>
                    </a:lnL>
                    <a:lnR>
                      <a:noFill/>
                    </a:lnR>
                    <a:lnT>
                      <a:noFill/>
                    </a:lnT>
                    <a:lnB>
                      <a:noFill/>
                    </a:lnB>
                  </a:tcPr>
                </a:tc>
                <a:tc>
                  <a:txBody>
                    <a:bodyPr/>
                    <a:lstStyle/>
                    <a:p>
                      <a:r>
                        <a:rPr lang="cs-CZ" sz="1800"/>
                        <a:t>7199</a:t>
                      </a:r>
                    </a:p>
                  </a:txBody>
                  <a:tcPr anchor="ctr">
                    <a:lnL>
                      <a:noFill/>
                    </a:lnL>
                    <a:lnR>
                      <a:noFill/>
                    </a:lnR>
                    <a:lnT>
                      <a:noFill/>
                    </a:lnT>
                    <a:lnB>
                      <a:noFill/>
                    </a:lnB>
                  </a:tcPr>
                </a:tc>
                <a:tc>
                  <a:txBody>
                    <a:bodyPr/>
                    <a:lstStyle/>
                    <a:p>
                      <a:r>
                        <a:rPr lang="cs-CZ" sz="1800"/>
                        <a:t>5636</a:t>
                      </a:r>
                    </a:p>
                  </a:txBody>
                  <a:tcPr anchor="ctr">
                    <a:lnL>
                      <a:noFill/>
                    </a:lnL>
                    <a:lnR>
                      <a:noFill/>
                    </a:lnR>
                    <a:lnT>
                      <a:noFill/>
                    </a:lnT>
                    <a:lnB>
                      <a:noFill/>
                    </a:lnB>
                  </a:tcPr>
                </a:tc>
                <a:tc>
                  <a:txBody>
                    <a:bodyPr/>
                    <a:lstStyle/>
                    <a:p>
                      <a:r>
                        <a:rPr lang="cs-CZ" sz="1800"/>
                        <a:t>3988</a:t>
                      </a:r>
                    </a:p>
                  </a:txBody>
                  <a:tcPr anchor="ctr">
                    <a:lnL>
                      <a:noFill/>
                    </a:lnL>
                    <a:lnR>
                      <a:noFill/>
                    </a:lnR>
                    <a:lnT>
                      <a:noFill/>
                    </a:lnT>
                    <a:lnB>
                      <a:noFill/>
                    </a:lnB>
                  </a:tcPr>
                </a:tc>
                <a:tc>
                  <a:txBody>
                    <a:bodyPr/>
                    <a:lstStyle/>
                    <a:p>
                      <a:r>
                        <a:rPr lang="cs-CZ" sz="1800"/>
                        <a:t>2639</a:t>
                      </a:r>
                    </a:p>
                  </a:txBody>
                  <a:tcPr anchor="ctr">
                    <a:lnL>
                      <a:noFill/>
                    </a:lnL>
                    <a:lnR>
                      <a:noFill/>
                    </a:lnR>
                    <a:lnT>
                      <a:noFill/>
                    </a:lnT>
                    <a:lnB>
                      <a:noFill/>
                    </a:lnB>
                  </a:tcPr>
                </a:tc>
                <a:tc>
                  <a:txBody>
                    <a:bodyPr/>
                    <a:lstStyle/>
                    <a:p>
                      <a:r>
                        <a:rPr lang="cs-CZ" sz="1800"/>
                        <a:t>1810</a:t>
                      </a:r>
                    </a:p>
                  </a:txBody>
                  <a:tcPr anchor="ctr">
                    <a:lnL>
                      <a:noFill/>
                    </a:lnL>
                    <a:lnR>
                      <a:noFill/>
                    </a:lnR>
                    <a:lnT>
                      <a:noFill/>
                    </a:lnT>
                    <a:lnB>
                      <a:noFill/>
                    </a:lnB>
                  </a:tcPr>
                </a:tc>
                <a:tc>
                  <a:txBody>
                    <a:bodyPr/>
                    <a:lstStyle/>
                    <a:p>
                      <a:r>
                        <a:rPr lang="cs-CZ" sz="1800"/>
                        <a:t>1079</a:t>
                      </a:r>
                    </a:p>
                  </a:txBody>
                  <a:tcPr anchor="ctr">
                    <a:lnL>
                      <a:noFill/>
                    </a:lnL>
                    <a:lnR>
                      <a:noFill/>
                    </a:lnR>
                    <a:lnT>
                      <a:noFill/>
                    </a:lnT>
                    <a:lnB>
                      <a:noFill/>
                    </a:lnB>
                  </a:tcPr>
                </a:tc>
                <a:tc>
                  <a:txBody>
                    <a:bodyPr/>
                    <a:lstStyle/>
                    <a:p>
                      <a:r>
                        <a:rPr lang="cs-CZ" sz="1800"/>
                        <a:t>722</a:t>
                      </a:r>
                    </a:p>
                  </a:txBody>
                  <a:tcPr anchor="ctr">
                    <a:lnL>
                      <a:noFill/>
                    </a:lnL>
                    <a:lnR>
                      <a:noFill/>
                    </a:lnR>
                    <a:lnT>
                      <a:noFill/>
                    </a:lnT>
                    <a:lnB>
                      <a:noFill/>
                    </a:lnB>
                  </a:tcPr>
                </a:tc>
                <a:tc>
                  <a:txBody>
                    <a:bodyPr/>
                    <a:lstStyle/>
                    <a:p>
                      <a:r>
                        <a:rPr lang="cs-CZ" sz="1800"/>
                        <a:t>342</a:t>
                      </a:r>
                    </a:p>
                  </a:txBody>
                  <a:tcPr anchor="ctr">
                    <a:lnL>
                      <a:noFill/>
                    </a:lnL>
                    <a:lnR>
                      <a:noFill/>
                    </a:lnR>
                    <a:lnT>
                      <a:noFill/>
                    </a:lnT>
                    <a:lnB>
                      <a:noFill/>
                    </a:lnB>
                  </a:tcPr>
                </a:tc>
                <a:tc>
                  <a:txBody>
                    <a:bodyPr/>
                    <a:lstStyle/>
                    <a:p>
                      <a:r>
                        <a:rPr lang="cs-CZ" sz="1800"/>
                        <a:t>178</a:t>
                      </a:r>
                    </a:p>
                  </a:txBody>
                  <a:tcPr anchor="ctr">
                    <a:lnL>
                      <a:noFill/>
                    </a:lnL>
                    <a:lnR>
                      <a:noFill/>
                    </a:lnR>
                    <a:lnT>
                      <a:noFill/>
                    </a:lnT>
                    <a:lnB>
                      <a:noFill/>
                    </a:lnB>
                  </a:tcPr>
                </a:tc>
                <a:tc>
                  <a:txBody>
                    <a:bodyPr/>
                    <a:lstStyle/>
                    <a:p>
                      <a:r>
                        <a:rPr lang="cs-CZ" sz="1800"/>
                        <a:t>121</a:t>
                      </a:r>
                    </a:p>
                  </a:txBody>
                  <a:tcPr anchor="ctr">
                    <a:lnL>
                      <a:noFill/>
                    </a:lnL>
                    <a:lnR>
                      <a:noFill/>
                    </a:lnR>
                    <a:lnT>
                      <a:noFill/>
                    </a:lnT>
                    <a:lnB>
                      <a:noFill/>
                    </a:lnB>
                  </a:tcPr>
                </a:tc>
                <a:tc>
                  <a:txBody>
                    <a:bodyPr/>
                    <a:lstStyle/>
                    <a:p>
                      <a:r>
                        <a:rPr lang="cs-CZ" sz="1800"/>
                        <a:t>89</a:t>
                      </a:r>
                    </a:p>
                  </a:txBody>
                  <a:tcPr anchor="ctr">
                    <a:lnL>
                      <a:noFill/>
                    </a:lnL>
                    <a:lnR>
                      <a:noFill/>
                    </a:lnR>
                    <a:lnT>
                      <a:noFill/>
                    </a:lnT>
                    <a:lnB>
                      <a:noFill/>
                    </a:lnB>
                  </a:tcPr>
                </a:tc>
                <a:tc>
                  <a:txBody>
                    <a:bodyPr/>
                    <a:lstStyle/>
                    <a:p>
                      <a:r>
                        <a:rPr lang="cs-CZ" sz="1800" dirty="0"/>
                        <a:t>79</a:t>
                      </a:r>
                    </a:p>
                  </a:txBody>
                  <a:tcPr anchor="ctr">
                    <a:lnL>
                      <a:noFill/>
                    </a:lnL>
                    <a:lnR>
                      <a:noFill/>
                    </a:lnR>
                    <a:lnT>
                      <a:noFill/>
                    </a:lnT>
                    <a:lnB>
                      <a:noFill/>
                    </a:lnB>
                  </a:tcPr>
                </a:tc>
              </a:tr>
            </a:tbl>
          </a:graphicData>
        </a:graphic>
      </p:graphicFrame>
    </p:spTree>
    <p:extLst>
      <p:ext uri="{BB962C8B-B14F-4D97-AF65-F5344CB8AC3E}">
        <p14:creationId xmlns:p14="http://schemas.microsoft.com/office/powerpoint/2010/main" xmlns="" val="24972195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Deník </a:t>
            </a:r>
            <a:r>
              <a:rPr lang="cs-CZ" dirty="0" err="1" smtClean="0"/>
              <a:t>Tani</a:t>
            </a:r>
            <a:r>
              <a:rPr lang="cs-CZ" dirty="0" smtClean="0"/>
              <a:t> </a:t>
            </a:r>
            <a:r>
              <a:rPr lang="cs-CZ" dirty="0" err="1" smtClean="0"/>
              <a:t>Savičevoj</a:t>
            </a:r>
            <a:endParaRPr lang="cs-CZ" dirty="0"/>
          </a:p>
        </p:txBody>
      </p:sp>
      <p:pic>
        <p:nvPicPr>
          <p:cNvPr id="24578" name="Picture 2" descr="https://upload.wikimedia.org/wikipedia/commons/thumb/e/e3/Tanya_Savicheva_Diary.jpg/220px-Tanya_Savicheva_Diary.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0240" y="1690688"/>
            <a:ext cx="10703560" cy="5167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523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 Velitelem obrany Leningradu se stal generál </a:t>
            </a:r>
            <a:r>
              <a:rPr lang="cs-CZ" dirty="0" err="1" smtClean="0"/>
              <a:t>Žukov</a:t>
            </a:r>
            <a:r>
              <a:rPr lang="cs-CZ" dirty="0" smtClean="0"/>
              <a:t> </a:t>
            </a:r>
          </a:p>
          <a:p>
            <a:r>
              <a:rPr lang="cs-CZ" dirty="0" err="1" smtClean="0"/>
              <a:t>Schlusselburg</a:t>
            </a:r>
            <a:r>
              <a:rPr lang="cs-CZ" dirty="0" smtClean="0"/>
              <a:t> byl od 19. ledna 1942 zpět v rukách Sovětů. </a:t>
            </a:r>
          </a:p>
          <a:p>
            <a:r>
              <a:rPr lang="cs-CZ" dirty="0" smtClean="0"/>
              <a:t>Počátkem února 1942 zprovoznili Sověti přímé železniční spojení do Leningradu, přesto že se pořád ocitaly pod německým bombardováním. </a:t>
            </a:r>
          </a:p>
          <a:p>
            <a:r>
              <a:rPr lang="cs-CZ" dirty="0" smtClean="0"/>
              <a:t>Nejhorší obléhání skončilo, ale částečná blokáda trvala až do konce ledna roku 1944.  </a:t>
            </a:r>
          </a:p>
          <a:p>
            <a:r>
              <a:rPr lang="cs-CZ" dirty="0" smtClean="0"/>
              <a:t>27. ledna, kdy začalo fungovat železniční spojení Leningrad – Moskva, Stalin oficiálně vyhlásil konec obléhání Leningradu.</a:t>
            </a:r>
          </a:p>
          <a:p>
            <a:endParaRPr lang="cs-CZ" dirty="0"/>
          </a:p>
        </p:txBody>
      </p:sp>
    </p:spTree>
    <p:extLst>
      <p:ext uri="{BB962C8B-B14F-4D97-AF65-F5344CB8AC3E}">
        <p14:creationId xmlns:p14="http://schemas.microsoft.com/office/powerpoint/2010/main" xmlns="" val="8870983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Bitva o Moskvu – operace Tajfun</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Probíhala od 30. září 1941 do 20. dubna 1942</a:t>
            </a:r>
          </a:p>
          <a:p>
            <a:r>
              <a:rPr lang="cs-CZ" dirty="0" smtClean="0"/>
              <a:t>Německé síly asi  770 000 vojáků, 456 tanků, 9560 děl a minometů, 780 letadel, zahynulo asi 457 000 </a:t>
            </a:r>
          </a:p>
          <a:p>
            <a:r>
              <a:rPr lang="cs-CZ" dirty="0" smtClean="0"/>
              <a:t>Ruské síly asi 1 250 000 vojáků, 1000 tanků, 10,5 tis. Děl a minometů, 545 letadel, zahynulo asi 926 tisíc</a:t>
            </a:r>
          </a:p>
          <a:p>
            <a:r>
              <a:rPr lang="cs-CZ" dirty="0" smtClean="0"/>
              <a:t>Němci postoupili na 30 km od centra Moskvy</a:t>
            </a:r>
          </a:p>
          <a:p>
            <a:r>
              <a:rPr lang="cs-CZ" dirty="0" smtClean="0"/>
              <a:t>2. října prolomili Němci ruskou obranu na nejdůležitějších směrech(</a:t>
            </a:r>
            <a:r>
              <a:rPr lang="cs-CZ" dirty="0" err="1" smtClean="0"/>
              <a:t>Vjazma</a:t>
            </a:r>
            <a:r>
              <a:rPr lang="cs-CZ" dirty="0" smtClean="0"/>
              <a:t>, </a:t>
            </a:r>
            <a:r>
              <a:rPr lang="cs-CZ" dirty="0" err="1" smtClean="0"/>
              <a:t>Brjansk</a:t>
            </a:r>
            <a:r>
              <a:rPr lang="cs-CZ" dirty="0" smtClean="0"/>
              <a:t>, Orel) a 16. října pokračovali v útoku. Ten den vypukla v Moskvě panika a sovětský Státní výbor obrany byl nucen 17. října vydat zvláštní usnesení o obraně Moskvy, 20. října výjimečný stav a nařídit evakuaci státních úřadů do Kujbyševa</a:t>
            </a:r>
          </a:p>
          <a:p>
            <a:endParaRPr lang="cs-CZ" dirty="0" smtClean="0"/>
          </a:p>
          <a:p>
            <a:endParaRPr lang="cs-CZ" dirty="0"/>
          </a:p>
        </p:txBody>
      </p:sp>
    </p:spTree>
    <p:extLst>
      <p:ext uri="{BB962C8B-B14F-4D97-AF65-F5344CB8AC3E}">
        <p14:creationId xmlns:p14="http://schemas.microsoft.com/office/powerpoint/2010/main" xmlns="" val="25759635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Sovětský zpravodajec dr. </a:t>
            </a:r>
            <a:r>
              <a:rPr lang="cs-CZ" dirty="0" err="1" smtClean="0"/>
              <a:t>Sorge</a:t>
            </a:r>
            <a:r>
              <a:rPr lang="cs-CZ" dirty="0" smtClean="0"/>
              <a:t>, nasazený v Japonsku v roli německého korespondenta, získal text obsahující podmínky, za jakých Japonci pomohou Němcům v Rusku. Hlavní podmínkou bylo právě dobytí Moskvy, teprve po jejím pádu byla japonská vláda ochotna napadnout SSSR na Dálném východě</a:t>
            </a:r>
          </a:p>
          <a:p>
            <a:r>
              <a:rPr lang="cs-CZ" dirty="0" smtClean="0"/>
              <a:t>Japonsko se rozhodlo nebojovat s SSSR, ale napadlo 7.12.1941 USA (</a:t>
            </a:r>
            <a:r>
              <a:rPr lang="cs-CZ" dirty="0" err="1" smtClean="0"/>
              <a:t>Pearl</a:t>
            </a:r>
            <a:r>
              <a:rPr lang="cs-CZ" dirty="0" smtClean="0"/>
              <a:t> </a:t>
            </a:r>
            <a:r>
              <a:rPr lang="cs-CZ" dirty="0" err="1" smtClean="0"/>
              <a:t>Harbor</a:t>
            </a:r>
            <a:r>
              <a:rPr lang="cs-CZ" dirty="0" smtClean="0"/>
              <a:t>)</a:t>
            </a:r>
          </a:p>
          <a:p>
            <a:r>
              <a:rPr lang="cs-CZ" dirty="0" smtClean="0"/>
              <a:t>V prosinci 1941 začíná sovětská protiofenzíva, která skončila prvním velkým vítězstvím</a:t>
            </a:r>
          </a:p>
          <a:p>
            <a:r>
              <a:rPr lang="cs-CZ" dirty="0" smtClean="0"/>
              <a:t>Německá vojska byla donucena ustoupit o 100 – 250 km na západ</a:t>
            </a:r>
          </a:p>
          <a:p>
            <a:endParaRPr lang="cs-CZ" dirty="0"/>
          </a:p>
        </p:txBody>
      </p:sp>
    </p:spTree>
    <p:extLst>
      <p:ext uri="{BB962C8B-B14F-4D97-AF65-F5344CB8AC3E}">
        <p14:creationId xmlns:p14="http://schemas.microsoft.com/office/powerpoint/2010/main" xmlns="" val="843842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Mimořádná opatření </a:t>
            </a:r>
            <a:endParaRPr lang="cs-CZ" b="1" dirty="0"/>
          </a:p>
        </p:txBody>
      </p:sp>
      <p:sp>
        <p:nvSpPr>
          <p:cNvPr id="3" name="Zástupný symbol pro obsah 2"/>
          <p:cNvSpPr>
            <a:spLocks noGrp="1"/>
          </p:cNvSpPr>
          <p:nvPr>
            <p:ph idx="1"/>
          </p:nvPr>
        </p:nvSpPr>
        <p:spPr/>
        <p:txBody>
          <a:bodyPr/>
          <a:lstStyle/>
          <a:p>
            <a:r>
              <a:rPr lang="en-US" altLang="cs-CZ" dirty="0" smtClean="0"/>
              <a:t>1921 </a:t>
            </a:r>
            <a:r>
              <a:rPr lang="cs-CZ" altLang="cs-CZ" dirty="0" smtClean="0"/>
              <a:t> - založení </a:t>
            </a:r>
            <a:r>
              <a:rPr lang="cs-CZ" altLang="cs-CZ" dirty="0" err="1" smtClean="0"/>
              <a:t>Čeky</a:t>
            </a:r>
            <a:r>
              <a:rPr lang="cs-CZ" altLang="cs-CZ" dirty="0" smtClean="0"/>
              <a:t> (</a:t>
            </a:r>
            <a:r>
              <a:rPr lang="cs-CZ" altLang="cs-CZ" dirty="0" err="1" smtClean="0"/>
              <a:t>Črezvyčajnaja</a:t>
            </a:r>
            <a:r>
              <a:rPr lang="cs-CZ" altLang="cs-CZ" dirty="0" smtClean="0"/>
              <a:t> </a:t>
            </a:r>
            <a:r>
              <a:rPr lang="cs-CZ" altLang="cs-CZ" dirty="0" err="1" smtClean="0"/>
              <a:t>komisija</a:t>
            </a:r>
            <a:r>
              <a:rPr lang="cs-CZ" altLang="cs-CZ" dirty="0" smtClean="0"/>
              <a:t>)</a:t>
            </a:r>
          </a:p>
          <a:p>
            <a:r>
              <a:rPr lang="cs-CZ" altLang="cs-CZ" dirty="0" smtClean="0"/>
              <a:t> – zakladatel Felix   </a:t>
            </a:r>
            <a:r>
              <a:rPr lang="cs-CZ" altLang="cs-CZ" dirty="0" err="1" smtClean="0"/>
              <a:t>Dzeržinskij</a:t>
            </a:r>
            <a:endParaRPr lang="cs-CZ" altLang="cs-CZ" dirty="0" smtClean="0"/>
          </a:p>
          <a:p>
            <a:r>
              <a:rPr lang="cs-CZ" dirty="0"/>
              <a:t>nařízení evidence všech lidí </a:t>
            </a:r>
            <a:r>
              <a:rPr lang="cs-CZ" dirty="0" smtClean="0"/>
              <a:t> </a:t>
            </a:r>
            <a:r>
              <a:rPr lang="cs-CZ" dirty="0"/>
              <a:t>přicházejících v úvahu jako odpůrci sovětského státu a jejich sledování a prověřování. </a:t>
            </a:r>
          </a:p>
          <a:p>
            <a:r>
              <a:rPr lang="cs-CZ" altLang="cs-CZ" dirty="0" smtClean="0"/>
              <a:t> trestní zákoník, </a:t>
            </a:r>
            <a:r>
              <a:rPr lang="cs-CZ" dirty="0"/>
              <a:t>sovětský občan mohl být odsouzen, aniž byl přímým účastníkem nějaké protistátní organizace (na Leninovo doporučení)</a:t>
            </a:r>
          </a:p>
          <a:p>
            <a:endParaRPr lang="cs-CZ" altLang="cs-CZ" dirty="0" smtClean="0"/>
          </a:p>
        </p:txBody>
      </p:sp>
    </p:spTree>
    <p:extLst>
      <p:ext uri="{BB962C8B-B14F-4D97-AF65-F5344CB8AC3E}">
        <p14:creationId xmlns:p14="http://schemas.microsoft.com/office/powerpoint/2010/main" xmlns="" val="21170543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 name="Zástupný symbol pro obsah 3" descr="Protivotankovy_yozh_02_1941.jpg"/>
          <p:cNvPicPr>
            <a:picLocks noGrp="1" noChangeAspect="1"/>
          </p:cNvPicPr>
          <p:nvPr>
            <p:ph idx="1"/>
          </p:nvPr>
        </p:nvPicPr>
        <p:blipFill>
          <a:blip r:embed="rId2" cstate="print"/>
          <a:stretch>
            <a:fillRect/>
          </a:stretch>
        </p:blipFill>
        <p:spPr>
          <a:xfrm>
            <a:off x="838200" y="365125"/>
            <a:ext cx="10866120" cy="62591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12295713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Bitva u Stalingradu</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Bitva probíhala od 17. července 1942 do 2. února 1943</a:t>
            </a:r>
          </a:p>
          <a:p>
            <a:r>
              <a:rPr lang="cs-CZ" dirty="0" smtClean="0"/>
              <a:t>Na sovětské straně bojovalo  1,14 mil. vojáků</a:t>
            </a:r>
            <a:r>
              <a:rPr lang="cs-CZ" dirty="0"/>
              <a:t> </a:t>
            </a:r>
            <a:r>
              <a:rPr lang="cs-CZ" dirty="0" smtClean="0"/>
              <a:t>proti 6. německé armádě </a:t>
            </a:r>
          </a:p>
          <a:p>
            <a:r>
              <a:rPr lang="cs-CZ" dirty="0" smtClean="0"/>
              <a:t>Celkem v bojích padlo na 2 miliony lidí</a:t>
            </a:r>
          </a:p>
          <a:p>
            <a:r>
              <a:rPr lang="cs-CZ" dirty="0" smtClean="0"/>
              <a:t>Boje začaly ostřelováním a bombardováním města, od září 1942 se bojovalo přímo ve městě o každou ulici i dům, nejkrvavější boje proběhly na </a:t>
            </a:r>
            <a:r>
              <a:rPr lang="cs-CZ" dirty="0" err="1" smtClean="0"/>
              <a:t>Mamajevom</a:t>
            </a:r>
            <a:r>
              <a:rPr lang="cs-CZ" dirty="0" smtClean="0"/>
              <a:t> </a:t>
            </a:r>
            <a:r>
              <a:rPr lang="cs-CZ" dirty="0" err="1" smtClean="0"/>
              <a:t>kurganu</a:t>
            </a:r>
            <a:endParaRPr lang="cs-CZ" dirty="0" smtClean="0"/>
          </a:p>
          <a:p>
            <a:r>
              <a:rPr lang="cs-CZ" dirty="0" smtClean="0"/>
              <a:t>V listopadu 1942 začal sovětský protiútok a byla obklíčena německá 6. armáda → „stalingradský kotel“</a:t>
            </a:r>
          </a:p>
          <a:p>
            <a:r>
              <a:rPr lang="cs-CZ" dirty="0" smtClean="0"/>
              <a:t>2. února 1943 Němci kapitulovali, zajato přes 90 000 vojáků včetně velitele maršála Pauluse</a:t>
            </a:r>
          </a:p>
          <a:p>
            <a:r>
              <a:rPr lang="cs-CZ" dirty="0" smtClean="0"/>
              <a:t>Vítězství u Stalingradu znamenalo obrat ve 2. sv. válce</a:t>
            </a:r>
            <a:endParaRPr lang="cs-CZ" dirty="0"/>
          </a:p>
        </p:txBody>
      </p:sp>
    </p:spTree>
    <p:extLst>
      <p:ext uri="{BB962C8B-B14F-4D97-AF65-F5344CB8AC3E}">
        <p14:creationId xmlns:p14="http://schemas.microsoft.com/office/powerpoint/2010/main" xmlns="" val="18912630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5602" name="Picture 2" descr="https://upload.wikimedia.org/wikipedia/commons/thumb/c/c0/RIAN_archive_602161_Center_of_Stalingrad_after_liberation.jpg/250px-RIAN_archive_602161_Center_of_Stalingrad_after_liberation.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365125"/>
            <a:ext cx="10805160" cy="6492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279338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Bitva u Kursku (4. července – 23. srpna  1943)</a:t>
            </a:r>
            <a:endParaRPr lang="cs-CZ" b="1" dirty="0"/>
          </a:p>
        </p:txBody>
      </p:sp>
      <p:sp>
        <p:nvSpPr>
          <p:cNvPr id="3" name="Zástupný symbol pro obsah 2"/>
          <p:cNvSpPr>
            <a:spLocks noGrp="1"/>
          </p:cNvSpPr>
          <p:nvPr>
            <p:ph idx="1"/>
          </p:nvPr>
        </p:nvSpPr>
        <p:spPr/>
        <p:txBody>
          <a:bodyPr/>
          <a:lstStyle/>
          <a:p>
            <a:r>
              <a:rPr lang="cs-CZ" dirty="0" smtClean="0"/>
              <a:t>Poslední velký německý protiútok na východní frontě, největší tanková bitva </a:t>
            </a:r>
          </a:p>
          <a:p>
            <a:r>
              <a:rPr lang="cs-CZ" dirty="0" smtClean="0"/>
              <a:t>Vrchní velitel německých vojsk Erich von </a:t>
            </a:r>
            <a:r>
              <a:rPr lang="cs-CZ" dirty="0" err="1" smtClean="0"/>
              <a:t>Manstein</a:t>
            </a:r>
            <a:r>
              <a:rPr lang="cs-CZ" dirty="0" smtClean="0"/>
              <a:t>, sovětských – maršál </a:t>
            </a:r>
            <a:r>
              <a:rPr lang="cs-CZ" dirty="0" err="1" smtClean="0"/>
              <a:t>Žukov</a:t>
            </a:r>
            <a:endParaRPr lang="cs-CZ" dirty="0" smtClean="0"/>
          </a:p>
          <a:p>
            <a:r>
              <a:rPr lang="cs-CZ" dirty="0" smtClean="0"/>
              <a:t>Němci: 900 000 vojáků , 3000 tanků</a:t>
            </a:r>
          </a:p>
          <a:p>
            <a:r>
              <a:rPr lang="cs-CZ" dirty="0" smtClean="0"/>
              <a:t>SSSR: 2 500 00 vojáků , 5000 tanků</a:t>
            </a:r>
          </a:p>
          <a:p>
            <a:r>
              <a:rPr lang="cs-CZ" dirty="0" smtClean="0"/>
              <a:t>Rozhodující vítězství sovětského vojska</a:t>
            </a:r>
            <a:endParaRPr lang="cs-CZ" dirty="0"/>
          </a:p>
        </p:txBody>
      </p:sp>
    </p:spTree>
    <p:extLst>
      <p:ext uri="{BB962C8B-B14F-4D97-AF65-F5344CB8AC3E}">
        <p14:creationId xmlns:p14="http://schemas.microsoft.com/office/powerpoint/2010/main" xmlns="" val="5879056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Tiger</a:t>
            </a:r>
            <a:endParaRPr lang="cs-CZ" dirty="0"/>
          </a:p>
        </p:txBody>
      </p:sp>
      <p:pic>
        <p:nvPicPr>
          <p:cNvPr id="26626" name="Picture 2" descr="https://upload.wikimedia.org/wikipedia/commons/thumb/7/7f/Bundesarchiv_Bild_101III-Cantzler-077-24%2C_Russland%2C_Vormarsch_deutscher_Panzer.jpg/220px-Bundesarchiv_Bild_101III-Cantzler-077-24%2C_Russland%2C_Vormarsch_deutscher_Panzer.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80640" y="365125"/>
            <a:ext cx="9469120" cy="6492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592611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T-34</a:t>
            </a:r>
            <a:endParaRPr lang="cs-CZ" dirty="0"/>
          </a:p>
        </p:txBody>
      </p:sp>
      <p:sp>
        <p:nvSpPr>
          <p:cNvPr id="3" name="Zástupný symbol pro obsah 2"/>
          <p:cNvSpPr>
            <a:spLocks noGrp="1"/>
          </p:cNvSpPr>
          <p:nvPr>
            <p:ph idx="1"/>
          </p:nvPr>
        </p:nvSpPr>
        <p:spPr/>
        <p:txBody>
          <a:bodyPr/>
          <a:lstStyle/>
          <a:p>
            <a:endParaRPr lang="cs-CZ" dirty="0"/>
          </a:p>
        </p:txBody>
      </p:sp>
      <p:pic>
        <p:nvPicPr>
          <p:cNvPr id="27650" name="Picture 2" descr="https://upload.wikimedia.org/wikipedia/commons/thumb/0/05/Carri_armati_KV1.jpg/220px-Carri_armati_KV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02280" y="365125"/>
            <a:ext cx="8351520" cy="556831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76119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1. Československý armádní sbor</a:t>
            </a: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První čsl. Vojenská jednotka </a:t>
            </a:r>
            <a:r>
              <a:rPr lang="cs-CZ" dirty="0" err="1" smtClean="0"/>
              <a:t>sformována</a:t>
            </a:r>
            <a:r>
              <a:rPr lang="cs-CZ" dirty="0" smtClean="0"/>
              <a:t> v </a:t>
            </a:r>
            <a:r>
              <a:rPr lang="cs-CZ" dirty="0" err="1" smtClean="0"/>
              <a:t>Buzuluku</a:t>
            </a:r>
            <a:r>
              <a:rPr lang="cs-CZ" dirty="0" smtClean="0"/>
              <a:t> na jaře 1942, velitel plukovník Ludvík Svoboda</a:t>
            </a:r>
          </a:p>
          <a:p>
            <a:r>
              <a:rPr lang="cs-CZ" dirty="0" smtClean="0"/>
              <a:t>Bojů se do května 1945 přímo účastnilo přes 20 000 vojáků. Češi v něm tvořili asi 53% a Slováci 19%. Významnou součástí sboru (22%) byli také Rusíni</a:t>
            </a:r>
          </a:p>
          <a:p>
            <a:r>
              <a:rPr lang="cs-CZ" dirty="0" smtClean="0"/>
              <a:t>8. března 1943 účastní se prvních bojů u Sokolova – hrdinové kpt. Otakar Jaroš a Sochor, Tesařík, Buršík</a:t>
            </a:r>
          </a:p>
          <a:p>
            <a:r>
              <a:rPr lang="cs-CZ" dirty="0" smtClean="0"/>
              <a:t>Bojovali ve Volyni, na území Polska</a:t>
            </a:r>
          </a:p>
          <a:p>
            <a:r>
              <a:rPr lang="cs-CZ" dirty="0" smtClean="0"/>
              <a:t>V srpnu 1944 vypuklo Slovenské povstání a čsl. Vojáci mu přišli na pomoc, účastnili se bojů o Dukelský průsmyk  a 6. října 1944 vstoupili na území Československa</a:t>
            </a:r>
          </a:p>
          <a:p>
            <a:r>
              <a:rPr lang="cs-CZ" dirty="0" smtClean="0"/>
              <a:t>Pomáhali osvobodit Slovensko a Moravu a 10. května 1945 vstoupili do Prahy</a:t>
            </a:r>
            <a:endParaRPr lang="cs-CZ" dirty="0"/>
          </a:p>
        </p:txBody>
      </p:sp>
    </p:spTree>
    <p:extLst>
      <p:ext uri="{BB962C8B-B14F-4D97-AF65-F5344CB8AC3E}">
        <p14:creationId xmlns:p14="http://schemas.microsoft.com/office/powerpoint/2010/main" xmlns="" val="16287376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28674" name="Picture 2" descr="https://upload.wikimedia.org/wikipedia/commons/thumb/f/f4/Legie_-_slavnostn%C3%AD_n%C3%A1stup.jpg/220px-Legie_-_slavnostn%C3%AD_n%C3%A1stup.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66620" y="365125"/>
            <a:ext cx="7858760" cy="54260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638188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Konec války</a:t>
            </a:r>
            <a:endParaRPr lang="cs-CZ" b="1" dirty="0"/>
          </a:p>
        </p:txBody>
      </p:sp>
      <p:sp>
        <p:nvSpPr>
          <p:cNvPr id="3" name="Zástupný symbol pro obsah 2"/>
          <p:cNvSpPr>
            <a:spLocks noGrp="1"/>
          </p:cNvSpPr>
          <p:nvPr>
            <p:ph idx="1"/>
          </p:nvPr>
        </p:nvSpPr>
        <p:spPr/>
        <p:txBody>
          <a:bodyPr>
            <a:normAutofit fontScale="85000" lnSpcReduction="20000"/>
          </a:bodyPr>
          <a:lstStyle/>
          <a:p>
            <a:r>
              <a:rPr lang="cs-CZ" dirty="0" smtClean="0"/>
              <a:t>Do konce roku 1944 osvobodila Rudá armáda celé území SSSR, nový spojenec - Rumunsko</a:t>
            </a:r>
          </a:p>
          <a:p>
            <a:r>
              <a:rPr lang="cs-CZ" dirty="0" smtClean="0"/>
              <a:t>Hodně tomu napomohlo otevření 2. fronty spojenci (USA, Kanada, VB), kteří se v červnu 1944 vylodili v Normandii a začali osvobozovat západní Evropu</a:t>
            </a:r>
          </a:p>
          <a:p>
            <a:r>
              <a:rPr lang="cs-CZ" dirty="0" smtClean="0"/>
              <a:t>V únoru 1945 proběhla Jaltská konference (Stalin, Roosevelt a Churchill) – jednali i poválečném uspořádání</a:t>
            </a:r>
          </a:p>
          <a:p>
            <a:r>
              <a:rPr lang="cs-CZ" dirty="0" smtClean="0"/>
              <a:t>V lednu 1945 ruská vojska překračují hranici Německa a postupují k Berlínu, s americkými vojsky se setkají na Labi</a:t>
            </a:r>
          </a:p>
          <a:p>
            <a:r>
              <a:rPr lang="cs-CZ" dirty="0" smtClean="0"/>
              <a:t>V dubnu začal útok na Berlín</a:t>
            </a:r>
          </a:p>
          <a:p>
            <a:r>
              <a:rPr lang="cs-CZ" dirty="0" smtClean="0"/>
              <a:t>30. dubna 1945 spáchal Adolf Hitler sebevraždu</a:t>
            </a:r>
          </a:p>
          <a:p>
            <a:r>
              <a:rPr lang="cs-CZ" dirty="0" smtClean="0"/>
              <a:t>7</a:t>
            </a:r>
            <a:r>
              <a:rPr lang="cs-CZ" dirty="0" smtClean="0"/>
              <a:t>. </a:t>
            </a:r>
            <a:r>
              <a:rPr lang="cs-CZ" dirty="0" smtClean="0"/>
              <a:t>května  1945 Německo kapitulovalo → kapitulace vstoupila v platnost 8.5. 1945 = konec války v Evropě</a:t>
            </a:r>
          </a:p>
          <a:p>
            <a:endParaRPr lang="cs-CZ" dirty="0" smtClean="0"/>
          </a:p>
          <a:p>
            <a:endParaRPr lang="cs-CZ" dirty="0"/>
          </a:p>
        </p:txBody>
      </p:sp>
    </p:spTree>
    <p:extLst>
      <p:ext uri="{BB962C8B-B14F-4D97-AF65-F5344CB8AC3E}">
        <p14:creationId xmlns:p14="http://schemas.microsoft.com/office/powerpoint/2010/main" xmlns="" val="4586706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9698" name="Picture 2" descr="Vlajka SSSR vlající p&amp;rcaron;ed Braniborskou bránou"/>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200" y="365126"/>
            <a:ext cx="10515600" cy="64928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1087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Vznik SSSR (Svaz sovětských socialistických republik )</a:t>
            </a:r>
            <a:endParaRPr lang="cs-CZ" b="1" dirty="0"/>
          </a:p>
        </p:txBody>
      </p:sp>
      <p:sp>
        <p:nvSpPr>
          <p:cNvPr id="3" name="Zástupný symbol pro obsah 2"/>
          <p:cNvSpPr>
            <a:spLocks noGrp="1"/>
          </p:cNvSpPr>
          <p:nvPr>
            <p:ph idx="1"/>
          </p:nvPr>
        </p:nvSpPr>
        <p:spPr/>
        <p:txBody>
          <a:bodyPr>
            <a:normAutofit fontScale="92500" lnSpcReduction="20000"/>
          </a:bodyPr>
          <a:lstStyle/>
          <a:p>
            <a:pPr marL="420624" indent="-384048" fontAlgn="auto">
              <a:spcAft>
                <a:spcPts val="0"/>
              </a:spcAft>
              <a:buFont typeface="Wingdings 2"/>
              <a:buChar char=""/>
              <a:defRPr/>
            </a:pPr>
            <a:r>
              <a:rPr lang="cs-CZ" dirty="0"/>
              <a:t>30. prosince 1922 proběhl sjezd sovětů v Moskvě a tím se mění Rusko na </a:t>
            </a:r>
            <a:r>
              <a:rPr lang="cs-CZ" dirty="0" smtClean="0"/>
              <a:t>SSSR (6 republik – Ruská, Ukrajinská, Běloruská, Arménská, </a:t>
            </a:r>
            <a:r>
              <a:rPr lang="cs-CZ" dirty="0" err="1" smtClean="0"/>
              <a:t>Gruzinská</a:t>
            </a:r>
            <a:r>
              <a:rPr lang="cs-CZ" dirty="0" smtClean="0"/>
              <a:t> a </a:t>
            </a:r>
            <a:r>
              <a:rPr lang="cs-CZ" dirty="0" err="1" smtClean="0"/>
              <a:t>Azerbajdžánská</a:t>
            </a:r>
            <a:r>
              <a:rPr lang="cs-CZ" dirty="0" smtClean="0"/>
              <a:t>)</a:t>
            </a:r>
            <a:endParaRPr lang="cs-CZ" dirty="0"/>
          </a:p>
          <a:p>
            <a:pPr marL="420624" indent="-384048" fontAlgn="auto">
              <a:spcAft>
                <a:spcPts val="0"/>
              </a:spcAft>
              <a:buFont typeface="Wingdings 2"/>
              <a:buChar char=""/>
              <a:defRPr/>
            </a:pPr>
            <a:r>
              <a:rPr lang="cs-CZ" dirty="0"/>
              <a:t>První předseda vlády  - </a:t>
            </a:r>
            <a:r>
              <a:rPr lang="cs-CZ" dirty="0" err="1" smtClean="0"/>
              <a:t>Kalinin</a:t>
            </a:r>
            <a:endParaRPr lang="cs-CZ" dirty="0"/>
          </a:p>
          <a:p>
            <a:pPr marL="420624" indent="-384048" fontAlgn="auto">
              <a:spcAft>
                <a:spcPts val="0"/>
              </a:spcAft>
              <a:buFont typeface="Wingdings 2"/>
              <a:buChar char=""/>
              <a:defRPr/>
            </a:pPr>
            <a:r>
              <a:rPr lang="cs-CZ" dirty="0"/>
              <a:t>Měnová reforma – papírové rubly tzv. </a:t>
            </a:r>
            <a:r>
              <a:rPr lang="cs-CZ" dirty="0" err="1"/>
              <a:t>sovznaky</a:t>
            </a:r>
            <a:r>
              <a:rPr lang="cs-CZ" dirty="0"/>
              <a:t>  -</a:t>
            </a:r>
            <a:r>
              <a:rPr lang="en-US" dirty="0"/>
              <a:t>&gt;</a:t>
            </a:r>
            <a:r>
              <a:rPr lang="cs-CZ" dirty="0"/>
              <a:t> </a:t>
            </a:r>
            <a:r>
              <a:rPr lang="cs-CZ" dirty="0" smtClean="0"/>
              <a:t> </a:t>
            </a:r>
            <a:r>
              <a:rPr lang="cs-CZ" dirty="0"/>
              <a:t>nové oběživo tzv. </a:t>
            </a:r>
            <a:r>
              <a:rPr lang="cs-CZ" dirty="0" err="1" smtClean="0"/>
              <a:t>červonce</a:t>
            </a:r>
            <a:endParaRPr lang="cs-CZ" dirty="0" smtClean="0"/>
          </a:p>
          <a:p>
            <a:pPr marL="493776" indent="-457200">
              <a:defRPr/>
            </a:pPr>
            <a:r>
              <a:rPr lang="cs-CZ" dirty="0"/>
              <a:t>v zemi vládl banditismus a korupce</a:t>
            </a:r>
            <a:r>
              <a:rPr lang="cs-CZ" dirty="0" smtClean="0"/>
              <a:t>.</a:t>
            </a:r>
          </a:p>
          <a:p>
            <a:pPr marL="420624" indent="-384048">
              <a:buNone/>
              <a:defRPr/>
            </a:pPr>
            <a:r>
              <a:rPr lang="cs-CZ" dirty="0" smtClean="0"/>
              <a:t> </a:t>
            </a:r>
            <a:r>
              <a:rPr lang="cs-CZ" dirty="0"/>
              <a:t>Měnová reforma urychlila likvidaci naturální </a:t>
            </a:r>
            <a:r>
              <a:rPr lang="cs-CZ" dirty="0" smtClean="0"/>
              <a:t>měny</a:t>
            </a:r>
            <a:endParaRPr lang="cs-CZ" dirty="0"/>
          </a:p>
          <a:p>
            <a:pPr marL="420624" indent="-384048" fontAlgn="auto">
              <a:spcAft>
                <a:spcPts val="0"/>
              </a:spcAft>
              <a:buFont typeface="Wingdings 2"/>
              <a:buChar char=""/>
              <a:defRPr/>
            </a:pPr>
            <a:r>
              <a:rPr lang="cs-CZ" dirty="0"/>
              <a:t>R.1922 pronásledování pravoslavné </a:t>
            </a:r>
            <a:r>
              <a:rPr lang="cs-CZ" dirty="0" smtClean="0"/>
              <a:t>církve</a:t>
            </a:r>
            <a:endParaRPr lang="cs-CZ" dirty="0"/>
          </a:p>
          <a:p>
            <a:pPr marL="420624" indent="-384048" fontAlgn="auto">
              <a:spcAft>
                <a:spcPts val="0"/>
              </a:spcAft>
              <a:buFont typeface="Wingdings 2"/>
              <a:buChar char=""/>
              <a:defRPr/>
            </a:pPr>
            <a:r>
              <a:rPr lang="cs-CZ" dirty="0"/>
              <a:t>R. 1924 – 2.sjezd sovětů – přijata </a:t>
            </a:r>
            <a:r>
              <a:rPr lang="cs-CZ" dirty="0" smtClean="0"/>
              <a:t>1.ústava</a:t>
            </a:r>
          </a:p>
          <a:p>
            <a:pPr marL="420624" indent="-384048" fontAlgn="auto">
              <a:spcAft>
                <a:spcPts val="0"/>
              </a:spcAft>
              <a:buFont typeface="Wingdings 2"/>
              <a:buChar char=""/>
              <a:defRPr/>
            </a:pPr>
            <a:r>
              <a:rPr lang="cs-CZ" dirty="0" smtClean="0"/>
              <a:t>Diplomatické uznání SSSR</a:t>
            </a:r>
            <a:endParaRPr lang="cs-CZ" dirty="0"/>
          </a:p>
          <a:p>
            <a:endParaRPr lang="cs-CZ" dirty="0"/>
          </a:p>
        </p:txBody>
      </p:sp>
    </p:spTree>
    <p:extLst>
      <p:ext uri="{BB962C8B-B14F-4D97-AF65-F5344CB8AC3E}">
        <p14:creationId xmlns:p14="http://schemas.microsoft.com/office/powerpoint/2010/main" xmlns="" val="11599705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Osvobození Československa</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Rudá armáda a spojenci (Rumuni) osvobozují Moravu. Brno osvobozeno 26. dubna 1945</a:t>
            </a:r>
          </a:p>
          <a:p>
            <a:r>
              <a:rPr lang="cs-CZ" dirty="0" smtClean="0"/>
              <a:t> </a:t>
            </a:r>
            <a:r>
              <a:rPr lang="cs-CZ" dirty="0" smtClean="0"/>
              <a:t>Američané </a:t>
            </a:r>
            <a:r>
              <a:rPr lang="cs-CZ" dirty="0" smtClean="0"/>
              <a:t>a spojenci osvobozují Plzeň a západní Čechy, musí zůstat </a:t>
            </a:r>
            <a:r>
              <a:rPr lang="cs-CZ" dirty="0" smtClean="0"/>
              <a:t>    </a:t>
            </a:r>
          </a:p>
          <a:p>
            <a:pPr>
              <a:buNone/>
            </a:pPr>
            <a:r>
              <a:rPr lang="cs-CZ" dirty="0" smtClean="0"/>
              <a:t>   stát </a:t>
            </a:r>
            <a:r>
              <a:rPr lang="cs-CZ" dirty="0" smtClean="0"/>
              <a:t>na demarkační </a:t>
            </a:r>
            <a:r>
              <a:rPr lang="cs-CZ" dirty="0" smtClean="0"/>
              <a:t>linii, která vede přes Karlovy Vary, Plzeň a České Budějovice</a:t>
            </a:r>
          </a:p>
          <a:p>
            <a:r>
              <a:rPr lang="cs-CZ" dirty="0" smtClean="0"/>
              <a:t>Na našem území se ještě nachází německá armáda Střed (asi 1 milion vojáků). Chtějí se přes Prahu probít do amerického zajetí.</a:t>
            </a:r>
            <a:endParaRPr lang="cs-CZ" dirty="0" smtClean="0"/>
          </a:p>
          <a:p>
            <a:r>
              <a:rPr lang="cs-CZ" dirty="0" smtClean="0"/>
              <a:t>5. </a:t>
            </a:r>
            <a:r>
              <a:rPr lang="cs-CZ" dirty="0" smtClean="0"/>
              <a:t>k</a:t>
            </a:r>
            <a:r>
              <a:rPr lang="cs-CZ" dirty="0" smtClean="0"/>
              <a:t>větna </a:t>
            </a:r>
            <a:r>
              <a:rPr lang="cs-CZ" dirty="0" smtClean="0"/>
              <a:t>1945 povstání v Praze, rozhlas volá o pomoc</a:t>
            </a:r>
          </a:p>
          <a:p>
            <a:r>
              <a:rPr lang="cs-CZ" dirty="0" smtClean="0"/>
              <a:t>Povstání pomáhají i </a:t>
            </a:r>
            <a:r>
              <a:rPr lang="cs-CZ" dirty="0" smtClean="0"/>
              <a:t>Vlasovci (vojenská jednotka, kterou Němci sestavili z ruských zajatců)</a:t>
            </a:r>
            <a:endParaRPr lang="cs-CZ" dirty="0" smtClean="0"/>
          </a:p>
          <a:p>
            <a:r>
              <a:rPr lang="cs-CZ" dirty="0" smtClean="0"/>
              <a:t>9. května 1945 Praha osvobozena = konec bojů v Evropě</a:t>
            </a:r>
          </a:p>
        </p:txBody>
      </p:sp>
    </p:spTree>
    <p:extLst>
      <p:ext uri="{BB962C8B-B14F-4D97-AF65-F5344CB8AC3E}">
        <p14:creationId xmlns:p14="http://schemas.microsoft.com/office/powerpoint/2010/main" xmlns="" val="35568149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Zdroje</a:t>
            </a:r>
            <a:endParaRPr lang="cs-CZ" b="1" dirty="0"/>
          </a:p>
        </p:txBody>
      </p:sp>
      <p:sp>
        <p:nvSpPr>
          <p:cNvPr id="3" name="Zástupný symbol pro obsah 2"/>
          <p:cNvSpPr>
            <a:spLocks noGrp="1"/>
          </p:cNvSpPr>
          <p:nvPr>
            <p:ph idx="1"/>
          </p:nvPr>
        </p:nvSpPr>
        <p:spPr/>
        <p:txBody>
          <a:bodyPr>
            <a:normAutofit/>
          </a:bodyPr>
          <a:lstStyle/>
          <a:p>
            <a:r>
              <a:rPr lang="cs-CZ" altLang="cs-CZ" dirty="0" smtClean="0"/>
              <a:t>ŠVANKMAJER, Milan. </a:t>
            </a:r>
            <a:r>
              <a:rPr lang="cs-CZ" altLang="cs-CZ" i="1" dirty="0" smtClean="0"/>
              <a:t>Dějiny Ruska. </a:t>
            </a:r>
            <a:r>
              <a:rPr lang="cs-CZ" altLang="cs-CZ" dirty="0" smtClean="0"/>
              <a:t>4. </a:t>
            </a:r>
            <a:r>
              <a:rPr lang="cs-CZ" altLang="cs-CZ" dirty="0" err="1" smtClean="0"/>
              <a:t>rozš</a:t>
            </a:r>
            <a:r>
              <a:rPr lang="cs-CZ" altLang="cs-CZ" dirty="0" smtClean="0"/>
              <a:t>. </a:t>
            </a:r>
            <a:r>
              <a:rPr lang="cs-CZ" altLang="cs-CZ" dirty="0" err="1" smtClean="0"/>
              <a:t>vyd</a:t>
            </a:r>
            <a:r>
              <a:rPr lang="cs-CZ" altLang="cs-CZ" dirty="0" smtClean="0"/>
              <a:t>., Praha: Lidové noviny, 2004, 574 s. ISBN 80-7106-658-3.</a:t>
            </a:r>
          </a:p>
          <a:p>
            <a:r>
              <a:rPr lang="cs-CZ" dirty="0" smtClean="0">
                <a:hlinkClick r:id="rId2"/>
              </a:rPr>
              <a:t>http</a:t>
            </a:r>
            <a:r>
              <a:rPr lang="cs-CZ" dirty="0" smtClean="0">
                <a:hlinkClick r:id="rId2"/>
              </a:rPr>
              <a:t>://kvmuz.cz/typ/soudobe-dejiny/kult-osobnosti-1-cast</a:t>
            </a:r>
            <a:endParaRPr lang="cs-CZ" dirty="0" smtClean="0"/>
          </a:p>
          <a:p>
            <a:r>
              <a:rPr lang="cs-CZ" altLang="cs-CZ" i="1" dirty="0" smtClean="0"/>
              <a:t>http://cs.wikipedia.org/wiki/Společenství_nezávislých_států</a:t>
            </a:r>
          </a:p>
          <a:p>
            <a:pPr fontAlgn="auto">
              <a:spcAft>
                <a:spcPts val="0"/>
              </a:spcAft>
              <a:defRPr/>
            </a:pPr>
            <a:r>
              <a:rPr lang="cs-CZ" dirty="0" smtClean="0">
                <a:hlinkClick r:id="rId3"/>
              </a:rPr>
              <a:t>http://www.</a:t>
            </a:r>
            <a:r>
              <a:rPr lang="cs-CZ" dirty="0" err="1" smtClean="0">
                <a:hlinkClick r:id="rId3"/>
              </a:rPr>
              <a:t>moderni</a:t>
            </a:r>
            <a:r>
              <a:rPr lang="cs-CZ" dirty="0" smtClean="0">
                <a:hlinkClick r:id="rId3"/>
              </a:rPr>
              <a:t>-</a:t>
            </a:r>
            <a:r>
              <a:rPr lang="cs-CZ" dirty="0" err="1" smtClean="0">
                <a:hlinkClick r:id="rId3"/>
              </a:rPr>
              <a:t>dejiny.cz</a:t>
            </a:r>
            <a:r>
              <a:rPr lang="cs-CZ" smtClean="0">
                <a:hlinkClick r:id="rId3"/>
              </a:rPr>
              <a:t>/</a:t>
            </a:r>
            <a:r>
              <a:rPr lang="cs-CZ" smtClean="0"/>
              <a:t> </a:t>
            </a:r>
            <a:endParaRPr lang="ru-RU" dirty="0" smtClean="0"/>
          </a:p>
          <a:p>
            <a:r>
              <a:rPr lang="cs-CZ" dirty="0" smtClean="0"/>
              <a:t>Obrázky www.</a:t>
            </a:r>
            <a:r>
              <a:rPr lang="cs-CZ" dirty="0" err="1" smtClean="0"/>
              <a:t>google.cz</a:t>
            </a:r>
            <a:endParaRPr lang="cs-CZ" dirty="0" smtClean="0"/>
          </a:p>
          <a:p>
            <a:r>
              <a:rPr lang="cs-CZ" u="sng" dirty="0" smtClean="0"/>
              <a:t>http://ru.science.wikia.com/wiki</a:t>
            </a:r>
            <a:r>
              <a:rPr lang="cs-CZ" dirty="0" smtClean="0"/>
              <a:t>  </a:t>
            </a:r>
          </a:p>
          <a:p>
            <a:r>
              <a:rPr lang="cs-CZ" u="sng" dirty="0" smtClean="0"/>
              <a:t>http://ru.community.wikia.com/wiki/</a:t>
            </a:r>
            <a:endParaRPr lang="cs-CZ" dirty="0" smtClean="0"/>
          </a:p>
          <a:p>
            <a:endParaRPr lang="cs-CZ"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altLang="cs-CZ" b="1" dirty="0" smtClean="0"/>
              <a:t>Stalin, Lenin, </a:t>
            </a:r>
            <a:r>
              <a:rPr lang="cs-CZ" altLang="cs-CZ" b="1" dirty="0" err="1" smtClean="0"/>
              <a:t>Kalinin</a:t>
            </a:r>
            <a:endParaRPr lang="cs-CZ" b="1"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1341120" y="1463040"/>
            <a:ext cx="10012680" cy="5222240"/>
          </a:xfrm>
          <a:noFill/>
        </p:spPr>
      </p:pic>
    </p:spTree>
    <p:extLst>
      <p:ext uri="{BB962C8B-B14F-4D97-AF65-F5344CB8AC3E}">
        <p14:creationId xmlns:p14="http://schemas.microsoft.com/office/powerpoint/2010/main" xmlns="" val="1594027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altLang="cs-CZ" b="1" dirty="0" smtClean="0"/>
              <a:t>Znak a vlajka SSSR</a:t>
            </a:r>
            <a:endParaRPr lang="cs-CZ" b="1"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1727200" y="2133600"/>
            <a:ext cx="3657599" cy="3312160"/>
          </a:xfrm>
          <a:noFill/>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28422" y="2133600"/>
            <a:ext cx="5763577" cy="33121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10976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Nástupnické boje 1924-1928</a:t>
            </a:r>
            <a:endParaRPr lang="cs-CZ" b="1" dirty="0"/>
          </a:p>
        </p:txBody>
      </p:sp>
      <p:sp>
        <p:nvSpPr>
          <p:cNvPr id="3" name="Zástupný symbol pro obsah 2"/>
          <p:cNvSpPr>
            <a:spLocks noGrp="1"/>
          </p:cNvSpPr>
          <p:nvPr>
            <p:ph idx="1"/>
          </p:nvPr>
        </p:nvSpPr>
        <p:spPr>
          <a:xfrm>
            <a:off x="838200" y="1805305"/>
            <a:ext cx="10515600" cy="4351338"/>
          </a:xfrm>
        </p:spPr>
        <p:txBody>
          <a:bodyPr>
            <a:normAutofit fontScale="62500" lnSpcReduction="20000"/>
          </a:bodyPr>
          <a:lstStyle/>
          <a:p>
            <a:pPr marL="420624" indent="-384048" fontAlgn="auto">
              <a:spcAft>
                <a:spcPts val="0"/>
              </a:spcAft>
              <a:buFont typeface="Wingdings 2"/>
              <a:buChar char=""/>
              <a:defRPr/>
            </a:pPr>
            <a:endParaRPr lang="cs-CZ" dirty="0" smtClean="0"/>
          </a:p>
          <a:p>
            <a:pPr marL="420624" indent="-384048" fontAlgn="auto">
              <a:spcAft>
                <a:spcPts val="0"/>
              </a:spcAft>
              <a:buFont typeface="Wingdings 2"/>
              <a:buChar char=""/>
              <a:defRPr/>
            </a:pPr>
            <a:r>
              <a:rPr lang="cs-CZ" dirty="0" smtClean="0"/>
              <a:t>1924 umírá Lenin, byl mumifikován a pochován v Mauzoleu</a:t>
            </a:r>
          </a:p>
          <a:p>
            <a:pPr marL="420624" indent="-384048" fontAlgn="auto">
              <a:spcAft>
                <a:spcPts val="0"/>
              </a:spcAft>
              <a:buFont typeface="Wingdings 2"/>
              <a:buChar char=""/>
              <a:defRPr/>
            </a:pPr>
            <a:r>
              <a:rPr lang="cs-CZ" dirty="0" smtClean="0"/>
              <a:t>Leninovým </a:t>
            </a:r>
            <a:r>
              <a:rPr lang="cs-CZ" dirty="0"/>
              <a:t>nástupcem měl být Lev </a:t>
            </a:r>
            <a:r>
              <a:rPr lang="cs-CZ" dirty="0" err="1"/>
              <a:t>Davidovič</a:t>
            </a:r>
            <a:r>
              <a:rPr lang="cs-CZ" dirty="0"/>
              <a:t> </a:t>
            </a:r>
            <a:r>
              <a:rPr lang="cs-CZ" dirty="0" err="1"/>
              <a:t>Trocký,ale</a:t>
            </a:r>
            <a:r>
              <a:rPr lang="cs-CZ" dirty="0"/>
              <a:t> většina členů </a:t>
            </a:r>
            <a:r>
              <a:rPr lang="cs-CZ" dirty="0" smtClean="0"/>
              <a:t> Politbyra byla </a:t>
            </a:r>
            <a:r>
              <a:rPr lang="cs-CZ" dirty="0"/>
              <a:t>proti</a:t>
            </a:r>
          </a:p>
          <a:p>
            <a:pPr marL="420624" indent="-384048" fontAlgn="auto">
              <a:spcAft>
                <a:spcPts val="0"/>
              </a:spcAft>
              <a:buFont typeface="Wingdings 2"/>
              <a:buNone/>
              <a:defRPr/>
            </a:pPr>
            <a:endParaRPr lang="cs-CZ" dirty="0"/>
          </a:p>
          <a:p>
            <a:pPr marL="420624" indent="-384048" fontAlgn="auto">
              <a:spcAft>
                <a:spcPts val="0"/>
              </a:spcAft>
              <a:buFont typeface="Wingdings 2"/>
              <a:buChar char=""/>
              <a:defRPr/>
            </a:pPr>
            <a:r>
              <a:rPr lang="cs-CZ" dirty="0" smtClean="0"/>
              <a:t>Vznikl triumvirát </a:t>
            </a:r>
            <a:r>
              <a:rPr lang="cs-CZ" dirty="0"/>
              <a:t>– </a:t>
            </a:r>
            <a:r>
              <a:rPr lang="cs-CZ" dirty="0" err="1"/>
              <a:t>Zinovjev</a:t>
            </a:r>
            <a:r>
              <a:rPr lang="cs-CZ" dirty="0"/>
              <a:t>, Kameněv, Stalin – v roce 1924 vznikly spory -</a:t>
            </a:r>
            <a:r>
              <a:rPr lang="en-US" dirty="0"/>
              <a:t>&gt; </a:t>
            </a:r>
            <a:r>
              <a:rPr lang="cs-CZ" dirty="0"/>
              <a:t>rozpad</a:t>
            </a:r>
          </a:p>
          <a:p>
            <a:pPr marL="420624" indent="-384048" fontAlgn="auto">
              <a:spcAft>
                <a:spcPts val="0"/>
              </a:spcAft>
              <a:buFont typeface="Wingdings 2"/>
              <a:buNone/>
              <a:defRPr/>
            </a:pPr>
            <a:endParaRPr lang="cs-CZ" dirty="0"/>
          </a:p>
          <a:p>
            <a:pPr marL="420624" indent="-384048" fontAlgn="auto">
              <a:spcAft>
                <a:spcPts val="0"/>
              </a:spcAft>
              <a:buFont typeface="Wingdings 2"/>
              <a:buChar char=""/>
              <a:defRPr/>
            </a:pPr>
            <a:r>
              <a:rPr lang="cs-CZ" dirty="0"/>
              <a:t>Duumvirát – Stalin a Nikolaj Bucharin -</a:t>
            </a:r>
            <a:r>
              <a:rPr lang="en-US" dirty="0"/>
              <a:t>&gt;</a:t>
            </a:r>
            <a:r>
              <a:rPr lang="cs-CZ" dirty="0"/>
              <a:t> rozpad po boji</a:t>
            </a:r>
          </a:p>
          <a:p>
            <a:pPr marL="420624" indent="-384048" fontAlgn="auto">
              <a:spcAft>
                <a:spcPts val="0"/>
              </a:spcAft>
              <a:buFont typeface="Wingdings 2"/>
              <a:buNone/>
              <a:defRPr/>
            </a:pPr>
            <a:endParaRPr lang="cs-CZ" dirty="0"/>
          </a:p>
          <a:p>
            <a:pPr marL="420624" indent="-384048" fontAlgn="auto">
              <a:spcAft>
                <a:spcPts val="0"/>
              </a:spcAft>
              <a:buFont typeface="Wingdings 2"/>
              <a:buChar char=""/>
              <a:defRPr/>
            </a:pPr>
            <a:r>
              <a:rPr lang="cs-CZ" dirty="0"/>
              <a:t>1926 se spojil </a:t>
            </a:r>
            <a:r>
              <a:rPr lang="cs-CZ" dirty="0" err="1"/>
              <a:t>Trockij</a:t>
            </a:r>
            <a:r>
              <a:rPr lang="cs-CZ" dirty="0"/>
              <a:t> </a:t>
            </a:r>
            <a:r>
              <a:rPr lang="cs-CZ" dirty="0" smtClean="0"/>
              <a:t>se </a:t>
            </a:r>
            <a:r>
              <a:rPr lang="cs-CZ" dirty="0" err="1" smtClean="0"/>
              <a:t>Zinovjevem</a:t>
            </a:r>
            <a:r>
              <a:rPr lang="cs-CZ" dirty="0" smtClean="0"/>
              <a:t> </a:t>
            </a:r>
            <a:r>
              <a:rPr lang="cs-CZ" dirty="0"/>
              <a:t>a </a:t>
            </a:r>
            <a:r>
              <a:rPr lang="cs-CZ" dirty="0" smtClean="0"/>
              <a:t>Kameněvem</a:t>
            </a:r>
            <a:endParaRPr lang="cs-CZ" dirty="0"/>
          </a:p>
          <a:p>
            <a:pPr marL="420624" indent="-384048" fontAlgn="auto">
              <a:spcAft>
                <a:spcPts val="0"/>
              </a:spcAft>
              <a:buFont typeface="Wingdings 2"/>
              <a:buChar char=""/>
              <a:defRPr/>
            </a:pPr>
            <a:endParaRPr lang="cs-CZ" dirty="0"/>
          </a:p>
          <a:p>
            <a:pPr marL="420624" indent="-384048" fontAlgn="auto">
              <a:spcAft>
                <a:spcPts val="0"/>
              </a:spcAft>
              <a:buFont typeface="Wingdings 2"/>
              <a:buChar char=""/>
              <a:defRPr/>
            </a:pPr>
            <a:r>
              <a:rPr lang="cs-CZ" dirty="0" err="1"/>
              <a:t>Trockij</a:t>
            </a:r>
            <a:r>
              <a:rPr lang="cs-CZ" dirty="0"/>
              <a:t> X </a:t>
            </a:r>
            <a:r>
              <a:rPr lang="cs-CZ" dirty="0" smtClean="0"/>
              <a:t>Stalin, Kameněv a </a:t>
            </a:r>
            <a:r>
              <a:rPr lang="cs-CZ" dirty="0" err="1" smtClean="0"/>
              <a:t>Zinovjev</a:t>
            </a:r>
            <a:r>
              <a:rPr lang="cs-CZ" dirty="0" smtClean="0"/>
              <a:t> ustoupili a pokořili se Stalinovi</a:t>
            </a:r>
            <a:endParaRPr lang="cs-CZ" dirty="0"/>
          </a:p>
          <a:p>
            <a:pPr marL="420624" indent="-384048" fontAlgn="auto">
              <a:spcAft>
                <a:spcPts val="0"/>
              </a:spcAft>
              <a:buFont typeface="Wingdings 2"/>
              <a:buChar char=""/>
              <a:defRPr/>
            </a:pPr>
            <a:endParaRPr lang="cs-CZ" dirty="0"/>
          </a:p>
          <a:p>
            <a:pPr marL="420624" indent="-384048" fontAlgn="auto">
              <a:spcAft>
                <a:spcPts val="0"/>
              </a:spcAft>
              <a:buFont typeface="Wingdings 2"/>
              <a:buChar char=""/>
              <a:defRPr/>
            </a:pPr>
            <a:r>
              <a:rPr lang="cs-CZ" dirty="0"/>
              <a:t>1927 – boj završen -</a:t>
            </a:r>
            <a:r>
              <a:rPr lang="en-US" dirty="0"/>
              <a:t>&gt; </a:t>
            </a:r>
            <a:r>
              <a:rPr lang="cs-CZ" dirty="0" err="1"/>
              <a:t>Trockij</a:t>
            </a:r>
            <a:r>
              <a:rPr lang="cs-CZ" dirty="0"/>
              <a:t> v r.1929 vyhoštěn ze SSSR a v r.1940 byl zabit v Mexiku</a:t>
            </a:r>
          </a:p>
          <a:p>
            <a:pPr marL="36576" indent="0" fontAlgn="auto">
              <a:spcAft>
                <a:spcPts val="0"/>
              </a:spcAft>
              <a:buNone/>
              <a:defRPr/>
            </a:pPr>
            <a:endParaRPr lang="cs-CZ" dirty="0"/>
          </a:p>
        </p:txBody>
      </p:sp>
    </p:spTree>
    <p:extLst>
      <p:ext uri="{BB962C8B-B14F-4D97-AF65-F5344CB8AC3E}">
        <p14:creationId xmlns:p14="http://schemas.microsoft.com/office/powerpoint/2010/main" xmlns="" val="942277758"/>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TotalTime>
  <Words>2326</Words>
  <Application>Microsoft Office PowerPoint</Application>
  <PresentationFormat>Vlastní</PresentationFormat>
  <Paragraphs>341</Paragraphs>
  <Slides>61</Slides>
  <Notes>0</Notes>
  <HiddenSlides>0</HiddenSlides>
  <MMClips>0</MMClips>
  <ScaleCrop>false</ScaleCrop>
  <HeadingPairs>
    <vt:vector size="4" baseType="variant">
      <vt:variant>
        <vt:lpstr>Motiv</vt:lpstr>
      </vt:variant>
      <vt:variant>
        <vt:i4>1</vt:i4>
      </vt:variant>
      <vt:variant>
        <vt:lpstr>Nadpisy snímků</vt:lpstr>
      </vt:variant>
      <vt:variant>
        <vt:i4>61</vt:i4>
      </vt:variant>
    </vt:vector>
  </HeadingPairs>
  <TitlesOfParts>
    <vt:vector size="62" baseType="lpstr">
      <vt:lpstr>Motiv Office</vt:lpstr>
      <vt:lpstr>Stalinismus a 2.světová válka</vt:lpstr>
      <vt:lpstr>Situace po občanské válce</vt:lpstr>
      <vt:lpstr>Lenin a komunisté připravili plán obnovy SSSR:</vt:lpstr>
      <vt:lpstr>Elektrifikace  v Rusku</vt:lpstr>
      <vt:lpstr>Mimořádná opatření </vt:lpstr>
      <vt:lpstr>Vznik SSSR (Svaz sovětských socialistických republik )</vt:lpstr>
      <vt:lpstr>Stalin, Lenin, Kalinin</vt:lpstr>
      <vt:lpstr>Znak a vlajka SSSR</vt:lpstr>
      <vt:lpstr>Nástupnické boje 1924-1928</vt:lpstr>
      <vt:lpstr>Nikolaj Bucharin</vt:lpstr>
      <vt:lpstr>Josef Vissariovič  Džugašvili (Stalin)</vt:lpstr>
      <vt:lpstr>Snímek 12</vt:lpstr>
      <vt:lpstr>Otec a matka</vt:lpstr>
      <vt:lpstr>Mladý Stalin</vt:lpstr>
      <vt:lpstr>První manželka Jekatěrina Svanidze</vt:lpstr>
      <vt:lpstr>Snímek 16</vt:lpstr>
      <vt:lpstr>Nástup k moci</vt:lpstr>
      <vt:lpstr>Zničení chrámu  Christa Spasitele 1931</vt:lpstr>
      <vt:lpstr>1.pětiletka – 1928 – 1932 </vt:lpstr>
      <vt:lpstr>Hladomor</vt:lpstr>
      <vt:lpstr>Hladové děti</vt:lpstr>
      <vt:lpstr>2. Pětiletka (1933 -1937)</vt:lpstr>
      <vt:lpstr>3. pětiletka (1937 – 1942)</vt:lpstr>
      <vt:lpstr>1934 – počátek stalinských represí</vt:lpstr>
      <vt:lpstr>Snímek 25</vt:lpstr>
      <vt:lpstr>Snímek 26</vt:lpstr>
      <vt:lpstr>Snímek 27</vt:lpstr>
      <vt:lpstr>Snímek 28</vt:lpstr>
      <vt:lpstr>GULAG  1923 –  1967</vt:lpstr>
      <vt:lpstr>Mezinárodní vztahy před 2.světovou válkou</vt:lpstr>
      <vt:lpstr>Snímek 31</vt:lpstr>
      <vt:lpstr>Snímek 32</vt:lpstr>
      <vt:lpstr>Sovětsko – finská válka (1939 – 1940)</vt:lpstr>
      <vt:lpstr>Plán „Barbarossa“</vt:lpstr>
      <vt:lpstr>Snímek 35</vt:lpstr>
      <vt:lpstr>Snímek 36</vt:lpstr>
      <vt:lpstr>Snímek 37</vt:lpstr>
      <vt:lpstr>Snímek 38</vt:lpstr>
      <vt:lpstr>Počáteční období války</vt:lpstr>
      <vt:lpstr>Blokáda Leningradu </vt:lpstr>
      <vt:lpstr>Snímek 41</vt:lpstr>
      <vt:lpstr>Snímek 42</vt:lpstr>
      <vt:lpstr>Snímek 43</vt:lpstr>
      <vt:lpstr>Snímek 44</vt:lpstr>
      <vt:lpstr>Snímek 45</vt:lpstr>
      <vt:lpstr>Deník Tani Savičevoj</vt:lpstr>
      <vt:lpstr>Snímek 47</vt:lpstr>
      <vt:lpstr>Bitva o Moskvu – operace Tajfun</vt:lpstr>
      <vt:lpstr>Snímek 49</vt:lpstr>
      <vt:lpstr>Snímek 50</vt:lpstr>
      <vt:lpstr>Bitva u Stalingradu</vt:lpstr>
      <vt:lpstr>Snímek 52</vt:lpstr>
      <vt:lpstr>Bitva u Kursku (4. července – 23. srpna  1943)</vt:lpstr>
      <vt:lpstr>Tiger</vt:lpstr>
      <vt:lpstr>T-34</vt:lpstr>
      <vt:lpstr>1. Československý armádní sbor</vt:lpstr>
      <vt:lpstr>Snímek 57</vt:lpstr>
      <vt:lpstr>Konec války</vt:lpstr>
      <vt:lpstr>Snímek 59</vt:lpstr>
      <vt:lpstr>Osvobození Československa</vt:lpstr>
      <vt:lpstr>Zdroje</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Stalinismus a 2.světová válka</dc:title>
  <dc:creator>Hobzova</dc:creator>
  <cp:lastModifiedBy>Hobzová</cp:lastModifiedBy>
  <cp:revision>29</cp:revision>
  <dcterms:created xsi:type="dcterms:W3CDTF">2015-04-27T07:24:32Z</dcterms:created>
  <dcterms:modified xsi:type="dcterms:W3CDTF">2015-05-07T08:49:38Z</dcterms:modified>
</cp:coreProperties>
</file>