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7" r:id="rId24"/>
    <p:sldId id="278" r:id="rId25"/>
    <p:sldId id="281" r:id="rId26"/>
    <p:sldId id="279" r:id="rId27"/>
    <p:sldId id="282" r:id="rId28"/>
    <p:sldId id="283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0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FD15-75E7-40BC-935A-461D9F260E62}" type="datetimeFigureOut">
              <a:rPr lang="cs-CZ" smtClean="0"/>
              <a:t>15.3.2015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E1A-B7E8-4F63-9201-7B1A8D76C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54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FD15-75E7-40BC-935A-461D9F260E62}" type="datetimeFigureOut">
              <a:rPr lang="cs-CZ" smtClean="0"/>
              <a:t>15.3.2015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E1A-B7E8-4F63-9201-7B1A8D76C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52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FD15-75E7-40BC-935A-461D9F260E62}" type="datetimeFigureOut">
              <a:rPr lang="cs-CZ" smtClean="0"/>
              <a:t>15.3.2015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E1A-B7E8-4F63-9201-7B1A8D76C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14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FD15-75E7-40BC-935A-461D9F260E62}" type="datetimeFigureOut">
              <a:rPr lang="cs-CZ" smtClean="0"/>
              <a:t>15.3.2015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E1A-B7E8-4F63-9201-7B1A8D76C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03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FD15-75E7-40BC-935A-461D9F260E62}" type="datetimeFigureOut">
              <a:rPr lang="cs-CZ" smtClean="0"/>
              <a:t>15.3.2015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E1A-B7E8-4F63-9201-7B1A8D76C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59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FD15-75E7-40BC-935A-461D9F260E62}" type="datetimeFigureOut">
              <a:rPr lang="cs-CZ" smtClean="0"/>
              <a:t>15.3.2015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E1A-B7E8-4F63-9201-7B1A8D76C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83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FD15-75E7-40BC-935A-461D9F260E62}" type="datetimeFigureOut">
              <a:rPr lang="cs-CZ" smtClean="0"/>
              <a:t>15.3.2015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E1A-B7E8-4F63-9201-7B1A8D76C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38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FD15-75E7-40BC-935A-461D9F260E62}" type="datetimeFigureOut">
              <a:rPr lang="cs-CZ" smtClean="0"/>
              <a:t>15.3.2015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E1A-B7E8-4F63-9201-7B1A8D76C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89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FD15-75E7-40BC-935A-461D9F260E62}" type="datetimeFigureOut">
              <a:rPr lang="cs-CZ" smtClean="0"/>
              <a:t>15.3.2015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E1A-B7E8-4F63-9201-7B1A8D76C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32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FD15-75E7-40BC-935A-461D9F260E62}" type="datetimeFigureOut">
              <a:rPr lang="cs-CZ" smtClean="0"/>
              <a:t>15.3.2015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E1A-B7E8-4F63-9201-7B1A8D76C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67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FD15-75E7-40BC-935A-461D9F260E62}" type="datetimeFigureOut">
              <a:rPr lang="cs-CZ" smtClean="0"/>
              <a:t>15.3.2015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E1A-B7E8-4F63-9201-7B1A8D76C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46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BFD15-75E7-40BC-935A-461D9F260E62}" type="datetimeFigureOut">
              <a:rPr lang="cs-CZ" smtClean="0"/>
              <a:t>15.3.2015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9E1A-B7E8-4F63-9201-7B1A8D76C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99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NÁSTUP ROMANOVCŮ NA RUSKÝ TRŮN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4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micha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3390" y="0"/>
            <a:ext cx="8745220" cy="6340475"/>
          </a:xfrm>
        </p:spPr>
      </p:pic>
    </p:spTree>
    <p:extLst>
      <p:ext uri="{BB962C8B-B14F-4D97-AF65-F5344CB8AC3E}">
        <p14:creationId xmlns:p14="http://schemas.microsoft.com/office/powerpoint/2010/main" val="17476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ALEXEJ </a:t>
            </a:r>
            <a:r>
              <a:rPr lang="cs-CZ" b="1" dirty="0" smtClean="0"/>
              <a:t>I. MICHAILOVIČ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 smtClean="0"/>
              <a:t>jeho vychovateli byli bojaři - Boris </a:t>
            </a:r>
            <a:r>
              <a:rPr lang="cs-CZ" dirty="0" err="1"/>
              <a:t>Strešněv</a:t>
            </a:r>
            <a:r>
              <a:rPr lang="cs-CZ" dirty="0"/>
              <a:t> a Boris </a:t>
            </a:r>
            <a:r>
              <a:rPr lang="cs-CZ" dirty="0" err="1" smtClean="0"/>
              <a:t>Morozov</a:t>
            </a:r>
            <a:endParaRPr lang="cs-CZ" dirty="0"/>
          </a:p>
          <a:p>
            <a:pPr lvl="0"/>
            <a:r>
              <a:rPr lang="cs-CZ" dirty="0"/>
              <a:t>Boris </a:t>
            </a:r>
            <a:r>
              <a:rPr lang="cs-CZ" dirty="0" err="1"/>
              <a:t>Morozov</a:t>
            </a:r>
            <a:r>
              <a:rPr lang="cs-CZ" dirty="0"/>
              <a:t> byl člověk ovlivněný západními ideály </a:t>
            </a:r>
            <a:r>
              <a:rPr lang="cs-CZ" dirty="0" smtClean="0"/>
              <a:t>→ Alexej měl  </a:t>
            </a:r>
            <a:r>
              <a:rPr lang="cs-CZ" dirty="0"/>
              <a:t>zájem o evropskou </a:t>
            </a:r>
            <a:r>
              <a:rPr lang="cs-CZ" dirty="0" smtClean="0"/>
              <a:t>kulturu, naučil se psát </a:t>
            </a:r>
            <a:r>
              <a:rPr lang="cs-CZ" dirty="0"/>
              <a:t>a založil si vlastní malou knihovnu, </a:t>
            </a:r>
            <a:r>
              <a:rPr lang="cs-CZ" dirty="0" smtClean="0"/>
              <a:t>studoval </a:t>
            </a:r>
            <a:r>
              <a:rPr lang="cs-CZ" dirty="0"/>
              <a:t>hudby, </a:t>
            </a:r>
            <a:r>
              <a:rPr lang="cs-CZ" dirty="0" smtClean="0"/>
              <a:t>zahraniční mapy </a:t>
            </a:r>
            <a:r>
              <a:rPr lang="cs-CZ" dirty="0"/>
              <a:t>a </a:t>
            </a:r>
            <a:r>
              <a:rPr lang="cs-CZ" dirty="0" smtClean="0"/>
              <a:t>umění</a:t>
            </a:r>
          </a:p>
          <a:p>
            <a:pPr lvl="0"/>
            <a:r>
              <a:rPr lang="cs-CZ" dirty="0" smtClean="0"/>
              <a:t>1645 nastoupil na </a:t>
            </a:r>
            <a:r>
              <a:rPr lang="cs-CZ" dirty="0"/>
              <a:t>trůn </a:t>
            </a:r>
            <a:r>
              <a:rPr lang="cs-CZ" dirty="0" smtClean="0"/>
              <a:t>ve </a:t>
            </a:r>
            <a:r>
              <a:rPr lang="cs-CZ" dirty="0"/>
              <a:t>svých šestnácti </a:t>
            </a:r>
            <a:r>
              <a:rPr lang="cs-CZ" dirty="0" smtClean="0"/>
              <a:t>letech</a:t>
            </a:r>
          </a:p>
          <a:p>
            <a:pPr lvl="0"/>
            <a:r>
              <a:rPr lang="cs-CZ" dirty="0" smtClean="0"/>
              <a:t>byl </a:t>
            </a:r>
            <a:r>
              <a:rPr lang="cs-CZ" dirty="0"/>
              <a:t>znám jako "Laskavý" nebo také "Tichý". Měl dobrosrdečnou povahu, a ačkoliv se dovedl rozčílit a být přísný, byl údajně vždy spravedlivý a snažil se udobřit  s každým, kdo jej popudil. To jistě vycházelo i z jeho hluboké zbožnosti, někdy trávil celé dny na </a:t>
            </a:r>
            <a:r>
              <a:rPr lang="cs-CZ" dirty="0" smtClean="0"/>
              <a:t>modlitbách</a:t>
            </a:r>
          </a:p>
          <a:p>
            <a:r>
              <a:rPr lang="cs-CZ" dirty="0" smtClean="0"/>
              <a:t>byl </a:t>
            </a:r>
            <a:r>
              <a:rPr lang="cs-CZ" dirty="0"/>
              <a:t>otcem 16 potomků ze dvou manželství: 13 dětí měl se svou první manželkou s Marií </a:t>
            </a:r>
            <a:r>
              <a:rPr lang="cs-CZ" dirty="0" err="1"/>
              <a:t>Iljiničnou</a:t>
            </a:r>
            <a:r>
              <a:rPr lang="cs-CZ" dirty="0"/>
              <a:t> </a:t>
            </a:r>
            <a:r>
              <a:rPr lang="cs-CZ" dirty="0" err="1"/>
              <a:t>Miloslavskou</a:t>
            </a:r>
            <a:r>
              <a:rPr lang="cs-CZ" dirty="0"/>
              <a:t> a 3 děti s Natálií </a:t>
            </a:r>
            <a:r>
              <a:rPr lang="cs-CZ" dirty="0" err="1"/>
              <a:t>Kirilovnou</a:t>
            </a:r>
            <a:r>
              <a:rPr lang="cs-CZ" dirty="0"/>
              <a:t> </a:t>
            </a:r>
            <a:r>
              <a:rPr lang="cs-CZ" dirty="0" err="1"/>
              <a:t>Naryškinovou</a:t>
            </a:r>
            <a:r>
              <a:rPr lang="cs-CZ" dirty="0"/>
              <a:t>.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7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Alexej I. </a:t>
            </a:r>
            <a:r>
              <a:rPr lang="cs-CZ" dirty="0" err="1" smtClean="0"/>
              <a:t>Michailovič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ee5741e01c_63251449_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454" y="365125"/>
            <a:ext cx="5403546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Reforma církve a její rozkol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65150" indent="-45720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 smtClean="0"/>
              <a:t>Provedl patriarcha </a:t>
            </a:r>
            <a:r>
              <a:rPr lang="cs-CZ" altLang="cs-CZ" dirty="0" err="1" smtClean="0"/>
              <a:t>Nikon</a:t>
            </a:r>
            <a:r>
              <a:rPr lang="cs-CZ" altLang="cs-CZ" dirty="0" smtClean="0"/>
              <a:t>  - </a:t>
            </a:r>
            <a:r>
              <a:rPr lang="cs-CZ" altLang="cs-CZ" dirty="0" err="1" smtClean="0"/>
              <a:t>vl</a:t>
            </a:r>
            <a:r>
              <a:rPr lang="cs-CZ" altLang="cs-CZ" dirty="0"/>
              <a:t>. jménem Nikita </a:t>
            </a:r>
            <a:r>
              <a:rPr lang="cs-CZ" altLang="cs-CZ" dirty="0" err="1"/>
              <a:t>Minov</a:t>
            </a:r>
            <a:r>
              <a:rPr lang="cs-CZ" altLang="cs-CZ" dirty="0"/>
              <a:t> (*1605 – </a:t>
            </a:r>
            <a:r>
              <a:rPr lang="cs-CZ" altLang="cs-CZ" dirty="0" smtClean="0"/>
              <a:t>1681), 1652 </a:t>
            </a:r>
            <a:r>
              <a:rPr lang="cs-CZ" altLang="cs-CZ" dirty="0" err="1"/>
              <a:t>Nikon</a:t>
            </a:r>
            <a:r>
              <a:rPr lang="cs-CZ" altLang="cs-CZ" dirty="0"/>
              <a:t> zvolen patriarchou </a:t>
            </a:r>
            <a:endParaRPr lang="cs-CZ" altLang="cs-CZ" dirty="0"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buSzPct val="45000"/>
            </a:pPr>
            <a:r>
              <a:rPr lang="cs-CZ" altLang="cs-CZ" dirty="0" smtClean="0">
                <a:cs typeface="Arial" panose="020B0604020202020204" pitchFamily="34" charset="0"/>
              </a:rPr>
              <a:t>1654 zavádí reformy </a:t>
            </a:r>
            <a:r>
              <a:rPr lang="cs-CZ" altLang="cs-CZ" dirty="0">
                <a:cs typeface="Arial" panose="020B0604020202020204" pitchFamily="34" charset="0"/>
              </a:rPr>
              <a:t>církevních bohoslužebních knih, dotkl se i některých církevních zvyků, hledal základ pravoslaví v řeckých </a:t>
            </a:r>
            <a:r>
              <a:rPr lang="cs-CZ" altLang="cs-CZ" dirty="0" smtClean="0">
                <a:cs typeface="Arial" panose="020B0604020202020204" pitchFamily="34" charset="0"/>
              </a:rPr>
              <a:t>vzorech, r</a:t>
            </a:r>
            <a:r>
              <a:rPr lang="cs-CZ" altLang="cs-CZ" dirty="0" smtClean="0"/>
              <a:t>eformy </a:t>
            </a:r>
            <a:r>
              <a:rPr lang="cs-CZ" altLang="cs-CZ" dirty="0"/>
              <a:t>v církevní bohoslužbě (zvelebení zpěvu, mše</a:t>
            </a:r>
            <a:r>
              <a:rPr lang="cs-CZ" altLang="cs-CZ" dirty="0" smtClean="0"/>
              <a:t>), křižování třemi prsty místo dvou, klanění do pasu a ne až na zem </a:t>
            </a:r>
            <a:r>
              <a:rPr lang="cs-CZ" altLang="cs-CZ" dirty="0">
                <a:cs typeface="Arial" panose="020B0604020202020204" pitchFamily="34" charset="0"/>
              </a:rPr>
              <a:t>» začátek církevního </a:t>
            </a:r>
            <a:r>
              <a:rPr lang="cs-CZ" altLang="cs-CZ" dirty="0" smtClean="0">
                <a:cs typeface="Arial" panose="020B0604020202020204" pitchFamily="34" charset="0"/>
              </a:rPr>
              <a:t>rozkolu</a:t>
            </a:r>
            <a:endParaRPr lang="cs-CZ" altLang="cs-CZ" dirty="0"/>
          </a:p>
          <a:p>
            <a:pPr>
              <a:lnSpc>
                <a:spcPct val="140000"/>
              </a:lnSpc>
              <a:buSzPct val="45000"/>
            </a:pPr>
            <a:r>
              <a:rPr lang="cs-CZ" altLang="cs-CZ" dirty="0" smtClean="0">
                <a:cs typeface="Arial" panose="020B0604020202020204" pitchFamily="34" charset="0"/>
              </a:rPr>
              <a:t>směřoval </a:t>
            </a:r>
            <a:r>
              <a:rPr lang="cs-CZ" altLang="cs-CZ" dirty="0">
                <a:cs typeface="Arial" panose="020B0604020202020204" pitchFamily="34" charset="0"/>
              </a:rPr>
              <a:t>k utužování patriarchovy moci – vliv na světské </a:t>
            </a:r>
            <a:r>
              <a:rPr lang="cs-CZ" altLang="cs-CZ" dirty="0" smtClean="0">
                <a:cs typeface="Arial" panose="020B0604020202020204" pitchFamily="34" charset="0"/>
              </a:rPr>
              <a:t>věci→ spory s carem</a:t>
            </a:r>
            <a:endParaRPr lang="cs-CZ" altLang="cs-CZ" dirty="0"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buSzPct val="45000"/>
            </a:pPr>
            <a:r>
              <a:rPr lang="cs-CZ" altLang="cs-CZ" dirty="0">
                <a:cs typeface="Arial" panose="020B0604020202020204" pitchFamily="34" charset="0"/>
              </a:rPr>
              <a:t>1658 se vzdává úřadu patriarchy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131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80" y="1314061"/>
            <a:ext cx="2634933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673" y="969891"/>
            <a:ext cx="5140007" cy="520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7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Raskolniki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Někteří věřící odmítají reformu → nastává rozkol v církvi = </a:t>
            </a:r>
            <a:r>
              <a:rPr lang="cs-CZ" dirty="0" err="1" smtClean="0"/>
              <a:t>raskolniki</a:t>
            </a:r>
            <a:r>
              <a:rPr lang="cs-CZ" dirty="0" smtClean="0"/>
              <a:t>, starověrci prohlášeni za kacíře</a:t>
            </a:r>
          </a:p>
          <a:p>
            <a:r>
              <a:rPr lang="cs-CZ" dirty="0" smtClean="0"/>
              <a:t>Jsou pronásledováni a vražděni, upalováni zaživa,  mnozí emigrují, stěhují se na Sibiř</a:t>
            </a:r>
          </a:p>
          <a:p>
            <a:r>
              <a:rPr lang="cs-CZ" dirty="0"/>
              <a:t>K</a:t>
            </a:r>
            <a:r>
              <a:rPr lang="cs-CZ" dirty="0" smtClean="0"/>
              <a:t>lášter na </a:t>
            </a:r>
            <a:r>
              <a:rPr lang="cs-CZ" dirty="0" err="1" smtClean="0"/>
              <a:t>Solověckých</a:t>
            </a:r>
            <a:r>
              <a:rPr lang="cs-CZ" dirty="0" smtClean="0"/>
              <a:t> ostrovech → povstání starověrců, krutě potlačeno (400 mrtvých), povstání v Moskvě</a:t>
            </a:r>
          </a:p>
          <a:p>
            <a:r>
              <a:rPr lang="cs-CZ" dirty="0" err="1"/>
              <a:t>Protopop</a:t>
            </a:r>
            <a:r>
              <a:rPr lang="cs-CZ" dirty="0"/>
              <a:t> </a:t>
            </a:r>
            <a:r>
              <a:rPr lang="cs-CZ" dirty="0" err="1"/>
              <a:t>Avakuum</a:t>
            </a:r>
            <a:r>
              <a:rPr lang="cs-CZ" dirty="0"/>
              <a:t>  - vůdce </a:t>
            </a:r>
            <a:r>
              <a:rPr lang="cs-CZ" dirty="0" err="1"/>
              <a:t>staroobrjadců</a:t>
            </a:r>
            <a:r>
              <a:rPr lang="cs-CZ" dirty="0"/>
              <a:t>, seslán a  poté </a:t>
            </a:r>
            <a:r>
              <a:rPr lang="cs-CZ" dirty="0" smtClean="0"/>
              <a:t>upálen. Předpověděl smrt mladého cara </a:t>
            </a:r>
            <a:r>
              <a:rPr lang="cs-CZ" dirty="0" err="1" smtClean="0"/>
              <a:t>Fjodora</a:t>
            </a:r>
            <a:r>
              <a:rPr lang="cs-CZ" dirty="0" smtClean="0"/>
              <a:t> (umírá bez potomků ve 20 letech)</a:t>
            </a:r>
          </a:p>
          <a:p>
            <a:r>
              <a:rPr lang="cs-CZ" dirty="0" smtClean="0"/>
              <a:t>Pronásledování starověrců skončilo až za vlády Petra I., museli ale platit dvojnásobné daně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73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upload.wikimedia.org/wikipedia/commons/thumb/3/39/Boyaryna_Morozova_by_V.Surikov_%281884-1887%2C_Tretyakov_gallery%29.jpg/1920px-Boyaryna_Morozova_by_V.Surikov_%281884-1887%2C_Tretyakov_gallery%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474" y="365125"/>
            <a:ext cx="10345526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0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Spojení Ukrajiny a Ruska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 17. století byla většina území Ukrajiny součástí Polsko – Litevského státu →násilná katolizace obyvatelstva</a:t>
            </a:r>
          </a:p>
          <a:p>
            <a:r>
              <a:rPr lang="cs-CZ" dirty="0" err="1" smtClean="0"/>
              <a:t>Krymsko</a:t>
            </a:r>
            <a:r>
              <a:rPr lang="cs-CZ" dirty="0" smtClean="0"/>
              <a:t> – tatarský chanát, ovládnut později Turky</a:t>
            </a:r>
          </a:p>
          <a:p>
            <a:r>
              <a:rPr lang="cs-CZ" dirty="0" err="1" smtClean="0"/>
              <a:t>Zaporožskaja</a:t>
            </a:r>
            <a:r>
              <a:rPr lang="cs-CZ" dirty="0" smtClean="0"/>
              <a:t> Seč – území kozáků, hejtman Bogdan </a:t>
            </a:r>
            <a:r>
              <a:rPr lang="cs-CZ" dirty="0" err="1" smtClean="0"/>
              <a:t>Chmelnickij</a:t>
            </a:r>
            <a:endParaRPr lang="cs-CZ" dirty="0" smtClean="0"/>
          </a:p>
          <a:p>
            <a:r>
              <a:rPr lang="cs-CZ" dirty="0" err="1" smtClean="0"/>
              <a:t>Protipolské</a:t>
            </a:r>
            <a:r>
              <a:rPr lang="cs-CZ" dirty="0" smtClean="0"/>
              <a:t> povstání, spojenectví s Tatary →hlad, mor, pogromy</a:t>
            </a:r>
          </a:p>
          <a:p>
            <a:r>
              <a:rPr lang="cs-CZ" dirty="0" smtClean="0"/>
              <a:t>Ukrajina má na výběr: vládu polského krále, tureckou nebo tatarskou nadvládu nebo </a:t>
            </a:r>
            <a:r>
              <a:rPr lang="cs-CZ" dirty="0" err="1" smtClean="0"/>
              <a:t>sojení</a:t>
            </a:r>
            <a:r>
              <a:rPr lang="cs-CZ" dirty="0" smtClean="0"/>
              <a:t> s Ruskem</a:t>
            </a:r>
          </a:p>
          <a:p>
            <a:r>
              <a:rPr lang="cs-CZ" dirty="0" smtClean="0"/>
              <a:t>Bohdan Chmelnický žádá o pomoc Alexeje I. </a:t>
            </a:r>
            <a:r>
              <a:rPr lang="cs-CZ" dirty="0" err="1" smtClean="0"/>
              <a:t>Michailoviče</a:t>
            </a:r>
            <a:endParaRPr lang="cs-CZ" dirty="0" smtClean="0"/>
          </a:p>
          <a:p>
            <a:r>
              <a:rPr lang="cs-CZ" dirty="0" smtClean="0"/>
              <a:t>1654 spojení s Ruskem → válka s Polskem</a:t>
            </a:r>
          </a:p>
          <a:p>
            <a:r>
              <a:rPr lang="cs-CZ" dirty="0" smtClean="0"/>
              <a:t>Rozdělení Ukrajiny podél Dněpru na </a:t>
            </a:r>
            <a:r>
              <a:rPr lang="cs-CZ" dirty="0" err="1" smtClean="0"/>
              <a:t>Levobřežní→Rusko</a:t>
            </a:r>
            <a:r>
              <a:rPr lang="cs-CZ" dirty="0" smtClean="0"/>
              <a:t>, zbytek Pravobřežní Ukrajina →Polsko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2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s://upload.wikimedia.org/wikipedia/commons/thumb/a/ac/Denkmal_bohdan_chmelnyzkyj.jpg/256px-Denkmal_bohdan_chmelnyzkyj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897" y="0"/>
            <a:ext cx="669910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0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https://upload.wikimedia.org/wikipedia/commons/5/56/Location_of_Cossack_Hetmanat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40" y="365125"/>
            <a:ext cx="909566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1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latin typeface="Calibri" pitchFamily="34" charset="0"/>
              </a:rPr>
              <a:t/>
            </a:r>
            <a:br>
              <a:rPr lang="cs-CZ" b="1" dirty="0" smtClean="0">
                <a:latin typeface="Calibri" pitchFamily="34" charset="0"/>
              </a:rPr>
            </a:br>
            <a:r>
              <a:rPr lang="cs-CZ" b="1" dirty="0">
                <a:latin typeface="Calibri" pitchFamily="34" charset="0"/>
              </a:rPr>
              <a:t/>
            </a:r>
            <a:br>
              <a:rPr lang="cs-CZ" b="1" dirty="0">
                <a:latin typeface="Calibri" pitchFamily="34" charset="0"/>
              </a:rPr>
            </a:br>
            <a:r>
              <a:rPr lang="cs-CZ" b="1" dirty="0" smtClean="0">
                <a:latin typeface="Calibri" pitchFamily="34" charset="0"/>
              </a:rPr>
              <a:t>ROMANOVCI</a:t>
            </a:r>
            <a:r>
              <a:rPr lang="cs-CZ" b="1" dirty="0" smtClean="0"/>
              <a:t> (</a:t>
            </a:r>
            <a:r>
              <a:rPr lang="vi-VN" b="1" dirty="0" smtClean="0"/>
              <a:t>Рома́новы)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1613 – 1917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byli původně ruský bojarský rod</a:t>
            </a:r>
          </a:p>
          <a:p>
            <a:r>
              <a:rPr lang="cs-CZ" dirty="0"/>
              <a:t>po </a:t>
            </a:r>
            <a:r>
              <a:rPr lang="cs-CZ" dirty="0" err="1" smtClean="0"/>
              <a:t>Rjurikovcích</a:t>
            </a:r>
            <a:r>
              <a:rPr lang="cs-CZ" dirty="0" smtClean="0"/>
              <a:t> </a:t>
            </a:r>
            <a:r>
              <a:rPr lang="cs-CZ" dirty="0"/>
              <a:t>se stali druhou panovnickou dynastií vládnoucí v Rusku</a:t>
            </a:r>
          </a:p>
          <a:p>
            <a:r>
              <a:rPr lang="cs-CZ" dirty="0" smtClean="0"/>
              <a:t>původní </a:t>
            </a:r>
            <a:r>
              <a:rPr lang="cs-CZ" dirty="0"/>
              <a:t>rod Romanovců vymřel po meči roku </a:t>
            </a:r>
            <a:r>
              <a:rPr lang="cs-CZ" dirty="0" smtClean="0"/>
              <a:t>1730 (Petr II.)</a:t>
            </a:r>
            <a:endParaRPr lang="cs-CZ" dirty="0"/>
          </a:p>
          <a:p>
            <a:r>
              <a:rPr lang="cs-CZ" dirty="0"/>
              <a:t>roku 1762 vymřeli Romanovci také po </a:t>
            </a:r>
            <a:r>
              <a:rPr lang="cs-CZ" dirty="0" smtClean="0"/>
              <a:t>přeslici  (Alžběta I.)</a:t>
            </a:r>
            <a:endParaRPr lang="cs-CZ" dirty="0"/>
          </a:p>
          <a:p>
            <a:r>
              <a:rPr lang="cs-CZ" dirty="0" smtClean="0"/>
              <a:t> dále dynastie </a:t>
            </a:r>
            <a:r>
              <a:rPr lang="cs-CZ" dirty="0" err="1" smtClean="0"/>
              <a:t>Holstein-Gottorp-Romanov</a:t>
            </a:r>
            <a:endParaRPr lang="cs-CZ" dirty="0"/>
          </a:p>
          <a:p>
            <a:pPr lvl="0"/>
            <a:r>
              <a:rPr lang="cs-CZ" dirty="0"/>
              <a:t>vláda 304 </a:t>
            </a:r>
            <a:r>
              <a:rPr lang="cs-CZ" dirty="0" smtClean="0"/>
              <a:t>let (z </a:t>
            </a:r>
            <a:r>
              <a:rPr lang="cs-CZ" dirty="0"/>
              <a:t>dvaceti romanovských panovníků a regentů pouze 9 vstoupilo na trůn hladce, 11 přišlo k moci </a:t>
            </a:r>
            <a:r>
              <a:rPr lang="cs-CZ" dirty="0" smtClean="0"/>
              <a:t>násilím)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8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Kolonizace Sibiře a Dálného východu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27038" indent="-322263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dirty="0" smtClean="0"/>
              <a:t>Severní oblasti a Severní Ural – součást již Novgorodského knížectví</a:t>
            </a:r>
          </a:p>
          <a:p>
            <a:pPr marL="427038" indent="-322263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en-US" altLang="cs-CZ" dirty="0" err="1"/>
              <a:t>Sibiřský</a:t>
            </a:r>
            <a:r>
              <a:rPr lang="en-US" altLang="cs-CZ" dirty="0"/>
              <a:t> </a:t>
            </a:r>
            <a:r>
              <a:rPr lang="en-US" altLang="cs-CZ" dirty="0" err="1" smtClean="0"/>
              <a:t>chanát</a:t>
            </a:r>
            <a:r>
              <a:rPr lang="cs-CZ" altLang="cs-CZ" dirty="0" smtClean="0"/>
              <a:t>, samostatný po rozpadu Zlaté hordy</a:t>
            </a:r>
          </a:p>
          <a:p>
            <a:pPr marL="427038" indent="-322263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en-US" altLang="cs-CZ" dirty="0" err="1" smtClean="0"/>
              <a:t>Stroganovové</a:t>
            </a:r>
            <a:r>
              <a:rPr lang="cs-CZ" altLang="cs-CZ" dirty="0" smtClean="0"/>
              <a:t> a další kupecké rodiny pronikali za Ural, obchodovali s kožešinami, solí, kovy</a:t>
            </a:r>
          </a:p>
          <a:p>
            <a:pPr marL="427038" indent="-322263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en-US" altLang="cs-CZ" dirty="0"/>
              <a:t>1. </a:t>
            </a:r>
            <a:r>
              <a:rPr lang="en-US" altLang="cs-CZ" dirty="0" err="1"/>
              <a:t>září</a:t>
            </a:r>
            <a:r>
              <a:rPr lang="en-US" altLang="cs-CZ" dirty="0"/>
              <a:t> </a:t>
            </a:r>
            <a:r>
              <a:rPr lang="en-US" altLang="cs-CZ" dirty="0" smtClean="0"/>
              <a:t>1581</a:t>
            </a:r>
            <a:r>
              <a:rPr lang="cs-CZ" altLang="cs-CZ" dirty="0" smtClean="0"/>
              <a:t> </a:t>
            </a:r>
            <a:r>
              <a:rPr lang="en-US" altLang="cs-CZ" dirty="0" err="1" smtClean="0"/>
              <a:t>Jermak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Timofejevič</a:t>
            </a:r>
            <a:r>
              <a:rPr lang="cs-CZ" altLang="cs-CZ" dirty="0" smtClean="0"/>
              <a:t> v čele kozáckého vojska překročil Ural – boje s chánem </a:t>
            </a:r>
            <a:r>
              <a:rPr lang="cs-CZ" altLang="cs-CZ" dirty="0" err="1" smtClean="0"/>
              <a:t>Kučumem</a:t>
            </a:r>
            <a:endParaRPr lang="cs-CZ" altLang="cs-CZ" dirty="0" smtClean="0"/>
          </a:p>
          <a:p>
            <a:pPr marL="427038" indent="-322263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1582 porážka chána </a:t>
            </a:r>
            <a:r>
              <a:rPr lang="cs-CZ" dirty="0" err="1"/>
              <a:t>Kučumy</a:t>
            </a:r>
            <a:r>
              <a:rPr lang="cs-CZ" dirty="0"/>
              <a:t>, dobytí </a:t>
            </a:r>
            <a:r>
              <a:rPr lang="cs-CZ" dirty="0" err="1"/>
              <a:t>Sibirska</a:t>
            </a:r>
            <a:r>
              <a:rPr lang="cs-CZ" dirty="0"/>
              <a:t>, později se opět vrátí a porazí kozáky, </a:t>
            </a:r>
            <a:r>
              <a:rPr lang="cs-CZ" dirty="0" err="1"/>
              <a:t>Jermak</a:t>
            </a:r>
            <a:r>
              <a:rPr lang="cs-CZ" dirty="0"/>
              <a:t> se utopí v Irtyši</a:t>
            </a:r>
          </a:p>
          <a:p>
            <a:pPr marL="427038" indent="-322263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en-US" altLang="cs-CZ" dirty="0"/>
          </a:p>
          <a:p>
            <a:pPr marL="427038" indent="-322263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en-US" altLang="cs-CZ" dirty="0" smtClean="0"/>
          </a:p>
          <a:p>
            <a:pPr marL="427038" indent="-322263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85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Jermak</a:t>
            </a:r>
            <a:endParaRPr lang="cs-CZ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84" y="365124"/>
            <a:ext cx="6250276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5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Chán </a:t>
            </a:r>
            <a:r>
              <a:rPr lang="cs-CZ" dirty="0" err="1" smtClean="0"/>
              <a:t>Kučuma</a:t>
            </a:r>
            <a:endParaRPr lang="cs-CZ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254" y="1364933"/>
            <a:ext cx="8773746" cy="581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8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Kolonizace </a:t>
            </a:r>
            <a:r>
              <a:rPr lang="cs-CZ" dirty="0"/>
              <a:t>nastala až roku 1613, kdy  na trůn usedli </a:t>
            </a:r>
            <a:r>
              <a:rPr lang="cs-CZ" dirty="0" smtClean="0"/>
              <a:t>Romanovci</a:t>
            </a:r>
          </a:p>
          <a:p>
            <a:r>
              <a:rPr lang="cs-CZ" dirty="0" smtClean="0"/>
              <a:t>V </a:t>
            </a:r>
            <a:r>
              <a:rPr lang="cs-CZ" dirty="0"/>
              <a:t>roce </a:t>
            </a:r>
            <a:r>
              <a:rPr lang="cs-CZ" dirty="0" smtClean="0"/>
              <a:t>1622 </a:t>
            </a:r>
            <a:r>
              <a:rPr lang="cs-CZ" dirty="0"/>
              <a:t>byla na ostrohu Leny založena osada Jakutsk, která se stala střediskem </a:t>
            </a:r>
            <a:r>
              <a:rPr lang="cs-CZ" dirty="0" smtClean="0"/>
              <a:t>správy</a:t>
            </a:r>
            <a:r>
              <a:rPr lang="cs-CZ" dirty="0"/>
              <a:t>	pro Východní Sibiř.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roce 1640 pronikly kozáci až k Ochotskému moři, ale další </a:t>
            </a:r>
            <a:r>
              <a:rPr lang="cs-CZ" dirty="0" smtClean="0"/>
              <a:t>postup </a:t>
            </a:r>
            <a:r>
              <a:rPr lang="cs-CZ" dirty="0"/>
              <a:t>byl zastaven.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polovině 17. století dobylo Rusko většinu Sibiře a 1697 ji </a:t>
            </a:r>
            <a:r>
              <a:rPr lang="cs-CZ" dirty="0" smtClean="0"/>
              <a:t>kontrolovalo </a:t>
            </a:r>
            <a:r>
              <a:rPr lang="cs-CZ" dirty="0"/>
              <a:t>prakticky celou. </a:t>
            </a:r>
            <a:endParaRPr lang="cs-CZ" dirty="0" smtClean="0"/>
          </a:p>
          <a:p>
            <a:r>
              <a:rPr lang="cs-CZ" dirty="0" smtClean="0"/>
              <a:t>Sibiř </a:t>
            </a:r>
            <a:r>
              <a:rPr lang="cs-CZ" dirty="0"/>
              <a:t>je nejcennější imperiální kořistí, jaké se kdy </a:t>
            </a:r>
            <a:r>
              <a:rPr lang="cs-CZ" dirty="0" smtClean="0"/>
              <a:t>Rusko </a:t>
            </a:r>
            <a:r>
              <a:rPr lang="cs-CZ" dirty="0"/>
              <a:t>(vlastně i kterákoliv jiná země) zmocnilo dlouhodobě. 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899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Semjon</a:t>
            </a:r>
            <a:r>
              <a:rPr lang="cs-CZ" b="1" dirty="0"/>
              <a:t> </a:t>
            </a:r>
            <a:r>
              <a:rPr lang="cs-CZ" b="1" dirty="0" err="1"/>
              <a:t>Ivanovič</a:t>
            </a:r>
            <a:r>
              <a:rPr lang="cs-CZ" b="1" dirty="0"/>
              <a:t> </a:t>
            </a:r>
            <a:r>
              <a:rPr lang="cs-CZ" b="1" dirty="0" err="1"/>
              <a:t>Děžněv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– dobrodruh</a:t>
            </a:r>
            <a:r>
              <a:rPr lang="cs-CZ" dirty="0"/>
              <a:t>, kozák, bojovník a výběrčí 	</a:t>
            </a:r>
            <a:r>
              <a:rPr lang="cs-CZ" dirty="0" smtClean="0"/>
              <a:t>daní</a:t>
            </a:r>
            <a:r>
              <a:rPr lang="cs-CZ" dirty="0"/>
              <a:t>. Jako výběrčí daně se dostal s dalšími kozáky do Jakutska, plul </a:t>
            </a:r>
            <a:r>
              <a:rPr lang="cs-CZ" dirty="0" smtClean="0"/>
              <a:t>dokonce až </a:t>
            </a:r>
            <a:r>
              <a:rPr lang="cs-CZ" dirty="0"/>
              <a:t>za severní polární kruh.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roce 1648 se stal velitelem carské expedice k řece </a:t>
            </a:r>
            <a:r>
              <a:rPr lang="cs-CZ" dirty="0" err="1" smtClean="0"/>
              <a:t>Anadyr</a:t>
            </a:r>
            <a:r>
              <a:rPr lang="cs-CZ" dirty="0"/>
              <a:t>. Dorazil i do Severního ledového oceánu. S výpravou se vydal podél </a:t>
            </a:r>
            <a:r>
              <a:rPr lang="cs-CZ" dirty="0" smtClean="0"/>
              <a:t>břehu </a:t>
            </a:r>
            <a:r>
              <a:rPr lang="cs-CZ" dirty="0"/>
              <a:t>asijské pevniny. Když obepluli její nejvzdálenější výběžek, dnešní </a:t>
            </a:r>
            <a:r>
              <a:rPr lang="cs-CZ" dirty="0" err="1" smtClean="0"/>
              <a:t>Děžněvův</a:t>
            </a:r>
            <a:r>
              <a:rPr lang="cs-CZ" dirty="0" smtClean="0"/>
              <a:t> </a:t>
            </a:r>
            <a:r>
              <a:rPr lang="cs-CZ" dirty="0"/>
              <a:t>mys, jedna z lodí se rozbila, další ztroskotaly a </a:t>
            </a:r>
            <a:r>
              <a:rPr lang="cs-CZ" dirty="0" err="1"/>
              <a:t>Děžněv</a:t>
            </a:r>
            <a:r>
              <a:rPr lang="cs-CZ" dirty="0"/>
              <a:t> byl unášen </a:t>
            </a:r>
            <a:r>
              <a:rPr lang="cs-CZ" dirty="0" smtClean="0"/>
              <a:t>na </a:t>
            </a:r>
            <a:r>
              <a:rPr lang="cs-CZ" dirty="0"/>
              <a:t>jih a vrhnut v bouři na pevninu. To znamená, že vpluli do Tichého oceánu </a:t>
            </a:r>
            <a:r>
              <a:rPr lang="cs-CZ" dirty="0" smtClean="0"/>
              <a:t>Beringovou </a:t>
            </a:r>
            <a:r>
              <a:rPr lang="cs-CZ" dirty="0"/>
              <a:t>úžinou o 80 let dříve než Bering. Od místa ztroskotání se se svými </a:t>
            </a:r>
            <a:r>
              <a:rPr lang="cs-CZ" dirty="0" smtClean="0"/>
              <a:t>lidmi </a:t>
            </a:r>
            <a:r>
              <a:rPr lang="cs-CZ" dirty="0"/>
              <a:t>vydal na sever a za 10 týdnů těžkých pochodů se dostali k řece </a:t>
            </a:r>
            <a:r>
              <a:rPr lang="cs-CZ" dirty="0" err="1"/>
              <a:t>Anadyru</a:t>
            </a:r>
            <a:r>
              <a:rPr lang="cs-CZ" dirty="0"/>
              <a:t>. 	</a:t>
            </a:r>
            <a:r>
              <a:rPr lang="cs-CZ" dirty="0" smtClean="0"/>
              <a:t>Potkali </a:t>
            </a:r>
            <a:r>
              <a:rPr lang="cs-CZ" dirty="0"/>
              <a:t>bojovný kmen, kteří si říkali </a:t>
            </a:r>
            <a:r>
              <a:rPr lang="cs-CZ" dirty="0" err="1"/>
              <a:t>Anaulové</a:t>
            </a:r>
            <a:r>
              <a:rPr lang="cs-CZ" dirty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48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Děžněv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34" y="182880"/>
            <a:ext cx="5066665" cy="667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9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Výprava kozáka Motory</a:t>
            </a:r>
            <a:r>
              <a:rPr lang="cs-CZ" dirty="0"/>
              <a:t> </a:t>
            </a:r>
            <a:r>
              <a:rPr lang="cs-CZ" dirty="0" smtClean="0"/>
              <a:t>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 dubnu 1650 k nim dorazila výprava kozáka Motory, společně </a:t>
            </a:r>
            <a:r>
              <a:rPr lang="cs-CZ" dirty="0" smtClean="0"/>
              <a:t>postavili </a:t>
            </a:r>
            <a:r>
              <a:rPr lang="cs-CZ" dirty="0"/>
              <a:t>nové čluny a pluli na sever po </a:t>
            </a:r>
            <a:r>
              <a:rPr lang="cs-CZ" dirty="0" err="1"/>
              <a:t>Anadyru</a:t>
            </a:r>
            <a:r>
              <a:rPr lang="cs-CZ" dirty="0"/>
              <a:t> až do Beringova </a:t>
            </a:r>
            <a:r>
              <a:rPr lang="cs-CZ" dirty="0" smtClean="0"/>
              <a:t>moře.</a:t>
            </a:r>
          </a:p>
          <a:p>
            <a:r>
              <a:rPr lang="cs-CZ" dirty="0" smtClean="0"/>
              <a:t>1651 další </a:t>
            </a:r>
            <a:r>
              <a:rPr lang="cs-CZ" dirty="0"/>
              <a:t>výprava a byla objevena cesta pevninou ke Kolymě. </a:t>
            </a:r>
            <a:br>
              <a:rPr lang="cs-CZ" dirty="0"/>
            </a:br>
            <a:r>
              <a:rPr lang="cs-CZ" dirty="0"/>
              <a:t> </a:t>
            </a:r>
            <a:endParaRPr lang="cs-CZ" dirty="0" smtClean="0"/>
          </a:p>
          <a:p>
            <a:r>
              <a:rPr lang="cs-CZ" dirty="0" smtClean="0"/>
              <a:t>Od </a:t>
            </a:r>
            <a:r>
              <a:rPr lang="cs-CZ" dirty="0"/>
              <a:t>roku 1655 bylo tedy známo, že Sibiř omývá moře ze severu i na východě a že </a:t>
            </a:r>
            <a:r>
              <a:rPr lang="cs-CZ" dirty="0" smtClean="0"/>
              <a:t>pohoří, které </a:t>
            </a:r>
            <a:r>
              <a:rPr lang="cs-CZ" dirty="0"/>
              <a:t>je mělo spojovat s americkým kontinentem vlastně neexistuje</a:t>
            </a:r>
            <a:r>
              <a:rPr lang="cs-CZ" dirty="0" smtClean="0"/>
              <a:t>.</a:t>
            </a:r>
          </a:p>
          <a:p>
            <a:r>
              <a:rPr lang="cs-CZ" dirty="0"/>
              <a:t>do Petrohradu </a:t>
            </a:r>
            <a:r>
              <a:rPr lang="cs-CZ" dirty="0" smtClean="0"/>
              <a:t>se tato </a:t>
            </a:r>
            <a:r>
              <a:rPr lang="cs-CZ" dirty="0"/>
              <a:t>informace dostala až po 87 letech, kdy již byl průliv nazván Beringovým </a:t>
            </a:r>
            <a:r>
              <a:rPr lang="cs-CZ" dirty="0" smtClean="0"/>
              <a:t>jménem</a:t>
            </a:r>
            <a:r>
              <a:rPr lang="cs-CZ" dirty="0"/>
              <a:t>.</a:t>
            </a:r>
            <a:r>
              <a:rPr lang="cs-CZ" dirty="0" smtClean="0"/>
              <a:t>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811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35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" y="467360"/>
            <a:ext cx="10850880" cy="639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6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PEČENKA, Marek a Bohuslav LITERA. Dějiny Ruska v datech. 1. vyd. Praha: Dokořán, 2011, 446 s. ISBN 978-80-86569-14-7.</a:t>
            </a:r>
          </a:p>
          <a:p>
            <a:r>
              <a:rPr lang="cs-CZ" i="1" dirty="0"/>
              <a:t>Carský dvůr pod žezlem Romanovců - poklady Moskevského Kremlu: [Císařská konírna Pražského hradu] =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Court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Tsar</a:t>
            </a:r>
            <a:r>
              <a:rPr lang="cs-CZ" i="1" dirty="0"/>
              <a:t> </a:t>
            </a:r>
            <a:r>
              <a:rPr lang="cs-CZ" i="1" dirty="0" err="1"/>
              <a:t>under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Romanov</a:t>
            </a:r>
            <a:r>
              <a:rPr lang="cs-CZ" i="1" dirty="0"/>
              <a:t> Dynasty - </a:t>
            </a:r>
            <a:r>
              <a:rPr lang="cs-CZ" i="1" dirty="0" err="1"/>
              <a:t>Treasures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Moscow</a:t>
            </a:r>
            <a:r>
              <a:rPr lang="cs-CZ" i="1" dirty="0"/>
              <a:t> </a:t>
            </a:r>
            <a:r>
              <a:rPr lang="cs-CZ" i="1" dirty="0" err="1"/>
              <a:t>Kremlin</a:t>
            </a:r>
            <a:r>
              <a:rPr lang="cs-CZ" i="1" dirty="0"/>
              <a:t> : [</a:t>
            </a:r>
            <a:r>
              <a:rPr lang="cs-CZ" i="1" dirty="0" err="1"/>
              <a:t>Imperial</a:t>
            </a:r>
            <a:r>
              <a:rPr lang="cs-CZ" i="1" dirty="0"/>
              <a:t> </a:t>
            </a:r>
            <a:r>
              <a:rPr lang="cs-CZ" i="1" dirty="0" err="1"/>
              <a:t>stables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Prague </a:t>
            </a:r>
            <a:r>
              <a:rPr lang="cs-CZ" i="1" dirty="0" err="1"/>
              <a:t>castle</a:t>
            </a:r>
            <a:r>
              <a:rPr lang="cs-CZ" i="1" dirty="0"/>
              <a:t> : 12.12.2011-4.3.2012]</a:t>
            </a:r>
            <a:r>
              <a:rPr lang="cs-CZ" dirty="0"/>
              <a:t>. [Praha: Správa Pražského hradu], c2011, 223 s. ISBN 978-80-8616</a:t>
            </a:r>
            <a:endParaRPr lang="cs-CZ" altLang="cs-CZ" dirty="0" smtClean="0"/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en-US" altLang="cs-CZ" dirty="0" err="1" smtClean="0"/>
              <a:t>Sibiř</a:t>
            </a:r>
            <a:r>
              <a:rPr lang="en-US" altLang="cs-CZ" dirty="0" smtClean="0"/>
              <a:t> </a:t>
            </a:r>
            <a:r>
              <a:rPr lang="en-US" altLang="cs-CZ" dirty="0"/>
              <a:t>a </a:t>
            </a:r>
            <a:r>
              <a:rPr lang="en-US" altLang="cs-CZ" dirty="0" err="1"/>
              <a:t>ruský</a:t>
            </a:r>
            <a:r>
              <a:rPr lang="en-US" altLang="cs-CZ" dirty="0"/>
              <a:t> </a:t>
            </a:r>
            <a:r>
              <a:rPr lang="en-US" altLang="cs-CZ" dirty="0" err="1"/>
              <a:t>dálný</a:t>
            </a:r>
            <a:r>
              <a:rPr lang="en-US" altLang="cs-CZ" dirty="0"/>
              <a:t> </a:t>
            </a:r>
            <a:r>
              <a:rPr lang="en-US" altLang="cs-CZ" dirty="0" err="1"/>
              <a:t>východ</a:t>
            </a:r>
            <a:r>
              <a:rPr lang="en-US" altLang="cs-CZ" dirty="0"/>
              <a:t>. 2008. </a:t>
            </a:r>
            <a:r>
              <a:rPr lang="en-US" altLang="cs-CZ" dirty="0" err="1"/>
              <a:t>Dostupné</a:t>
            </a:r>
            <a:r>
              <a:rPr lang="en-US" altLang="cs-CZ" dirty="0"/>
              <a:t> z: http://commons.wikimedia.org/wiki/File:Siberia-FederalSubjects.png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en-US" altLang="cs-CZ" dirty="0"/>
              <a:t>ŠVANKMAJER, Milan. </a:t>
            </a:r>
            <a:r>
              <a:rPr lang="en-US" altLang="cs-CZ" dirty="0" err="1"/>
              <a:t>Dějiny</a:t>
            </a:r>
            <a:r>
              <a:rPr lang="en-US" altLang="cs-CZ" dirty="0"/>
              <a:t> Ruska. 1. </a:t>
            </a:r>
            <a:r>
              <a:rPr lang="en-US" altLang="cs-CZ" dirty="0" err="1"/>
              <a:t>vyd</a:t>
            </a:r>
            <a:r>
              <a:rPr lang="en-US" altLang="cs-CZ" dirty="0"/>
              <a:t>. Brno: </a:t>
            </a:r>
            <a:r>
              <a:rPr lang="en-US" altLang="cs-CZ" dirty="0" err="1"/>
              <a:t>Nakladatelství</a:t>
            </a:r>
            <a:r>
              <a:rPr lang="en-US" altLang="cs-CZ" dirty="0"/>
              <a:t> </a:t>
            </a:r>
            <a:r>
              <a:rPr lang="en-US" altLang="cs-CZ" dirty="0" err="1"/>
              <a:t>Lidové</a:t>
            </a:r>
            <a:r>
              <a:rPr lang="en-US" altLang="cs-CZ" dirty="0"/>
              <a:t> </a:t>
            </a:r>
            <a:r>
              <a:rPr lang="en-US" altLang="cs-CZ" dirty="0" err="1"/>
              <a:t>noviny</a:t>
            </a:r>
            <a:r>
              <a:rPr lang="en-US" altLang="cs-CZ" dirty="0"/>
              <a:t>, 2000, 558 s. ISBN 80-710-6183-2. </a:t>
            </a:r>
          </a:p>
          <a:p>
            <a: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en-US" altLang="cs-CZ" dirty="0" err="1" smtClean="0"/>
              <a:t>Восточно-Сибирский</a:t>
            </a:r>
            <a:r>
              <a:rPr lang="en-US" altLang="cs-CZ" dirty="0" smtClean="0"/>
              <a:t> </a:t>
            </a:r>
            <a:r>
              <a:rPr lang="en-US" altLang="cs-CZ" dirty="0" err="1"/>
              <a:t>район</a:t>
            </a:r>
            <a:r>
              <a:rPr lang="en-US" altLang="cs-CZ" dirty="0"/>
              <a:t>: </a:t>
            </a:r>
            <a:r>
              <a:rPr lang="en-US" altLang="cs-CZ" dirty="0" err="1"/>
              <a:t>Восточная</a:t>
            </a:r>
            <a:r>
              <a:rPr lang="en-US" altLang="cs-CZ" dirty="0"/>
              <a:t> </a:t>
            </a:r>
            <a:r>
              <a:rPr lang="en-US" altLang="cs-CZ" dirty="0" err="1"/>
              <a:t>Сибирь</a:t>
            </a:r>
            <a:r>
              <a:rPr lang="en-US" altLang="cs-CZ" dirty="0"/>
              <a:t>. </a:t>
            </a:r>
            <a:r>
              <a:rPr lang="en-US" altLang="cs-CZ" dirty="0" err="1"/>
              <a:t>Dostupné</a:t>
            </a:r>
            <a:r>
              <a:rPr lang="en-US" altLang="cs-CZ" dirty="0"/>
              <a:t> z: http://900igr.net/fotografii/geografija/Vostochno-Sibirskij-rajon/007-Vostochno-Sibirskij-rajon.html 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en-US" altLang="cs-CZ" dirty="0" err="1"/>
              <a:t>Ермак</a:t>
            </a:r>
            <a:r>
              <a:rPr lang="en-US" altLang="cs-CZ" dirty="0"/>
              <a:t> </a:t>
            </a:r>
            <a:r>
              <a:rPr lang="en-US" altLang="cs-CZ" dirty="0" err="1"/>
              <a:t>Тимофеевич</a:t>
            </a:r>
            <a:r>
              <a:rPr lang="en-US" altLang="cs-CZ" dirty="0"/>
              <a:t>: </a:t>
            </a:r>
            <a:r>
              <a:rPr lang="en-US" altLang="cs-CZ" dirty="0" err="1"/>
              <a:t>Фантастический</a:t>
            </a:r>
            <a:r>
              <a:rPr lang="en-US" altLang="cs-CZ" dirty="0"/>
              <a:t> </a:t>
            </a:r>
            <a:r>
              <a:rPr lang="en-US" altLang="cs-CZ" dirty="0" err="1"/>
              <a:t>портрет</a:t>
            </a:r>
            <a:r>
              <a:rPr lang="en-US" altLang="cs-CZ" dirty="0"/>
              <a:t>. XVII-XVIII </a:t>
            </a:r>
            <a:r>
              <a:rPr lang="en-US" altLang="cs-CZ" dirty="0" err="1"/>
              <a:t>вв</a:t>
            </a:r>
            <a:r>
              <a:rPr lang="en-US" altLang="cs-CZ" dirty="0"/>
              <a:t>. 2001. </a:t>
            </a:r>
            <a:r>
              <a:rPr lang="en-US" altLang="cs-CZ" dirty="0" err="1"/>
              <a:t>Dostupné</a:t>
            </a:r>
            <a:r>
              <a:rPr lang="en-US" altLang="cs-CZ" dirty="0"/>
              <a:t> z: http://www.museum.ru/alb/image.asp?25579 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en-US" alt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0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Znak Romanovců</a:t>
            </a:r>
            <a:endParaRPr lang="cs-CZ" dirty="0"/>
          </a:p>
        </p:txBody>
      </p:sp>
      <p:pic>
        <p:nvPicPr>
          <p:cNvPr id="4" name="Zástupný symbol pro obsah 5" descr="200px-RomanovsCoatR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6560" y="182880"/>
            <a:ext cx="5242560" cy="7091680"/>
          </a:xfrm>
        </p:spPr>
      </p:pic>
    </p:spTree>
    <p:extLst>
      <p:ext uri="{BB962C8B-B14F-4D97-AF65-F5344CB8AC3E}">
        <p14:creationId xmlns:p14="http://schemas.microsoft.com/office/powerpoint/2010/main" val="31624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003130_591876917519477_47315270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840" y="365126"/>
            <a:ext cx="593344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latin typeface="Calibri" pitchFamily="34" charset="0"/>
              </a:rPr>
              <a:t>1596 –</a:t>
            </a:r>
            <a:r>
              <a:rPr lang="cs-CZ" sz="3200" dirty="0" smtClean="0">
                <a:latin typeface="Calibri" pitchFamily="34" charset="0"/>
              </a:rPr>
              <a:t> </a:t>
            </a:r>
            <a:r>
              <a:rPr lang="fr-FR" sz="3200" dirty="0" smtClean="0">
                <a:latin typeface="Calibri" pitchFamily="34" charset="0"/>
              </a:rPr>
              <a:t>1645</a:t>
            </a:r>
            <a:endParaRPr lang="cs-CZ" sz="3200" dirty="0" smtClean="0">
              <a:latin typeface="Calibri" pitchFamily="34" charset="0"/>
            </a:endParaRPr>
          </a:p>
          <a:p>
            <a:r>
              <a:rPr lang="cs-CZ" sz="3200" dirty="0" smtClean="0">
                <a:latin typeface="Calibri" pitchFamily="34" charset="0"/>
              </a:rPr>
              <a:t>první ruský car z dynastie Romanovců</a:t>
            </a:r>
          </a:p>
          <a:p>
            <a:r>
              <a:rPr lang="cs-CZ" sz="3200" dirty="0" smtClean="0">
                <a:latin typeface="Calibri" pitchFamily="34" charset="0"/>
              </a:rPr>
              <a:t>vládl od svých šestnácti let</a:t>
            </a:r>
          </a:p>
          <a:p>
            <a:r>
              <a:rPr lang="cs-CZ" sz="3200" dirty="0" smtClean="0"/>
              <a:t>syn </a:t>
            </a:r>
            <a:r>
              <a:rPr lang="cs-CZ" sz="3200" dirty="0" err="1"/>
              <a:t>Fjodora</a:t>
            </a:r>
            <a:r>
              <a:rPr lang="cs-CZ" sz="3200" dirty="0"/>
              <a:t> </a:t>
            </a:r>
            <a:r>
              <a:rPr lang="cs-CZ" sz="3200" dirty="0" err="1"/>
              <a:t>Nikitiče</a:t>
            </a:r>
            <a:r>
              <a:rPr lang="cs-CZ" sz="3200" dirty="0"/>
              <a:t> Romanova a Xenie Ivanovny </a:t>
            </a:r>
            <a:r>
              <a:rPr lang="cs-CZ" sz="3200" dirty="0" err="1"/>
              <a:t>Šestovové</a:t>
            </a:r>
            <a:endParaRPr lang="cs-CZ" sz="3200" dirty="0"/>
          </a:p>
          <a:p>
            <a:r>
              <a:rPr lang="cs-CZ" sz="3200" dirty="0"/>
              <a:t>prasynovec posledního  ruského cara z dynastie </a:t>
            </a:r>
            <a:r>
              <a:rPr lang="cs-CZ" sz="3200" dirty="0" err="1" smtClean="0"/>
              <a:t>Rjurikovců</a:t>
            </a:r>
            <a:r>
              <a:rPr lang="cs-CZ" sz="3200" dirty="0" smtClean="0"/>
              <a:t> </a:t>
            </a:r>
            <a:r>
              <a:rPr lang="cs-CZ" sz="3200" dirty="0" err="1"/>
              <a:t>Fjodora</a:t>
            </a:r>
            <a:r>
              <a:rPr lang="cs-CZ" sz="3200" dirty="0"/>
              <a:t> I</a:t>
            </a:r>
            <a:r>
              <a:rPr lang="cs-CZ" sz="3200" dirty="0" smtClean="0"/>
              <a:t>.</a:t>
            </a:r>
          </a:p>
          <a:p>
            <a:r>
              <a:rPr lang="cs-CZ" sz="3200" dirty="0" smtClean="0">
                <a:latin typeface="Calibri" pitchFamily="34" charset="0"/>
              </a:rPr>
              <a:t>11. července 1613 korunovace </a:t>
            </a:r>
          </a:p>
          <a:p>
            <a:endParaRPr lang="cs-CZ" sz="3200" dirty="0"/>
          </a:p>
          <a:p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1828801" y="1027906"/>
            <a:ext cx="109835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smtClean="0"/>
              <a:t>MICHAIL I. FJODOROVIČ ROMANOV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803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car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8410" y="365124"/>
            <a:ext cx="6084790" cy="6492875"/>
          </a:xfrm>
        </p:spPr>
      </p:pic>
    </p:spTree>
    <p:extLst>
      <p:ext uri="{BB962C8B-B14F-4D97-AF65-F5344CB8AC3E}">
        <p14:creationId xmlns:p14="http://schemas.microsoft.com/office/powerpoint/2010/main" val="26112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Korunovace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Ugriumov_Prizva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5124"/>
            <a:ext cx="5257800" cy="621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 smtClean="0"/>
              <a:t>1617uzavřen tzv</a:t>
            </a:r>
            <a:r>
              <a:rPr lang="cs-CZ" dirty="0"/>
              <a:t>. </a:t>
            </a:r>
            <a:r>
              <a:rPr lang="cs-CZ" dirty="0" err="1"/>
              <a:t>Stolbovský</a:t>
            </a:r>
            <a:r>
              <a:rPr lang="cs-CZ" dirty="0"/>
              <a:t> </a:t>
            </a:r>
            <a:r>
              <a:rPr lang="cs-CZ" dirty="0" smtClean="0"/>
              <a:t>mír </a:t>
            </a:r>
            <a:r>
              <a:rPr lang="cs-CZ" dirty="0"/>
              <a:t>se </a:t>
            </a:r>
            <a:r>
              <a:rPr lang="cs-CZ" dirty="0" smtClean="0"/>
              <a:t>Švédy</a:t>
            </a:r>
            <a:r>
              <a:rPr lang="cs-CZ" dirty="0"/>
              <a:t>, </a:t>
            </a:r>
            <a:r>
              <a:rPr lang="cs-CZ" dirty="0" smtClean="0"/>
              <a:t>který ukončil </a:t>
            </a:r>
            <a:r>
              <a:rPr lang="cs-CZ" dirty="0"/>
              <a:t>deset let trvající konflikt mezi oběma zeměmi. Hranice stanovené </a:t>
            </a:r>
            <a:r>
              <a:rPr lang="cs-CZ" dirty="0" err="1"/>
              <a:t>Stolbovským</a:t>
            </a:r>
            <a:r>
              <a:rPr lang="cs-CZ" dirty="0"/>
              <a:t> mírem platili do roku 1700, kdy Petr. I. Veliký rozpoutal Severní </a:t>
            </a:r>
            <a:r>
              <a:rPr lang="cs-CZ" dirty="0" smtClean="0"/>
              <a:t>válku</a:t>
            </a:r>
            <a:endParaRPr lang="cs-CZ" dirty="0"/>
          </a:p>
          <a:p>
            <a:pPr lvl="0"/>
            <a:r>
              <a:rPr lang="cs-CZ" dirty="0" smtClean="0"/>
              <a:t>1633  začala Smolenská </a:t>
            </a:r>
            <a:r>
              <a:rPr lang="cs-CZ" dirty="0"/>
              <a:t>válka </a:t>
            </a:r>
            <a:r>
              <a:rPr lang="cs-CZ" dirty="0" smtClean="0"/>
              <a:t>- </a:t>
            </a:r>
            <a:r>
              <a:rPr lang="cs-CZ" dirty="0" smtClean="0"/>
              <a:t>Rusové </a:t>
            </a:r>
            <a:r>
              <a:rPr lang="cs-CZ" dirty="0"/>
              <a:t>obléhali </a:t>
            </a:r>
            <a:r>
              <a:rPr lang="cs-CZ" dirty="0" err="1" smtClean="0"/>
              <a:t>Smolensk</a:t>
            </a:r>
            <a:r>
              <a:rPr lang="cs-CZ" dirty="0" smtClean="0"/>
              <a:t>, který </a:t>
            </a:r>
            <a:r>
              <a:rPr lang="cs-CZ" dirty="0" smtClean="0"/>
              <a:t> </a:t>
            </a:r>
            <a:r>
              <a:rPr lang="cs-CZ" dirty="0"/>
              <a:t>se však stále </a:t>
            </a:r>
            <a:r>
              <a:rPr lang="cs-CZ" dirty="0" smtClean="0"/>
              <a:t>nevzdával a museli se s </a:t>
            </a:r>
            <a:r>
              <a:rPr lang="cs-CZ" dirty="0"/>
              <a:t>těžkými ztrátami stáhnout. </a:t>
            </a:r>
            <a:endParaRPr lang="cs-CZ" dirty="0" smtClean="0"/>
          </a:p>
          <a:p>
            <a:pPr lvl="0"/>
            <a:r>
              <a:rPr lang="cs-CZ" dirty="0" smtClean="0"/>
              <a:t>V </a:t>
            </a:r>
            <a:r>
              <a:rPr lang="cs-CZ" dirty="0"/>
              <a:t>září 1633 </a:t>
            </a:r>
            <a:r>
              <a:rPr lang="cs-CZ" dirty="0" smtClean="0"/>
              <a:t>pomoc Poláků →obklíčili ruské vojsko  </a:t>
            </a:r>
          </a:p>
          <a:p>
            <a:pPr lvl="0"/>
            <a:r>
              <a:rPr lang="cs-CZ" dirty="0" smtClean="0"/>
              <a:t>1</a:t>
            </a:r>
            <a:r>
              <a:rPr lang="cs-CZ" dirty="0"/>
              <a:t>. března 1634 </a:t>
            </a:r>
            <a:r>
              <a:rPr lang="cs-CZ" dirty="0" smtClean="0"/>
              <a:t>r</a:t>
            </a:r>
            <a:r>
              <a:rPr lang="cs-CZ" dirty="0" smtClean="0"/>
              <a:t>uský </a:t>
            </a:r>
            <a:r>
              <a:rPr lang="cs-CZ" dirty="0"/>
              <a:t>velitel </a:t>
            </a:r>
            <a:r>
              <a:rPr lang="cs-CZ" dirty="0" err="1"/>
              <a:t>Šein</a:t>
            </a:r>
            <a:r>
              <a:rPr lang="cs-CZ" dirty="0"/>
              <a:t> kapituloval </a:t>
            </a:r>
            <a:r>
              <a:rPr lang="cs-CZ" dirty="0"/>
              <a:t>a odtáhl </a:t>
            </a:r>
            <a:r>
              <a:rPr lang="cs-CZ" dirty="0" smtClean="0"/>
              <a:t>domů (obviněn </a:t>
            </a:r>
            <a:r>
              <a:rPr lang="cs-CZ" dirty="0"/>
              <a:t>ze zrady a neplnění povinností a </a:t>
            </a:r>
            <a:r>
              <a:rPr lang="cs-CZ" dirty="0" smtClean="0"/>
              <a:t>popraven)</a:t>
            </a:r>
            <a:endParaRPr lang="cs-CZ" dirty="0"/>
          </a:p>
          <a:p>
            <a:r>
              <a:rPr lang="cs-CZ" dirty="0" smtClean="0"/>
              <a:t>dobyvačná </a:t>
            </a:r>
            <a:r>
              <a:rPr lang="cs-CZ" dirty="0"/>
              <a:t>výprava na Sibiř pod vedením kozáka Iliji </a:t>
            </a:r>
            <a:r>
              <a:rPr lang="cs-CZ" dirty="0" err="1" smtClean="0"/>
              <a:t>Perfilijeva</a:t>
            </a:r>
            <a:endParaRPr lang="cs-CZ" dirty="0" smtClean="0"/>
          </a:p>
          <a:p>
            <a:r>
              <a:rPr lang="cs-CZ" dirty="0"/>
              <a:t>1637 </a:t>
            </a:r>
            <a:r>
              <a:rPr lang="cs-CZ" dirty="0" smtClean="0"/>
              <a:t> </a:t>
            </a:r>
            <a:r>
              <a:rPr lang="cs-CZ" dirty="0"/>
              <a:t>kozácká </a:t>
            </a:r>
            <a:r>
              <a:rPr lang="cs-CZ" dirty="0" smtClean="0"/>
              <a:t>vojska </a:t>
            </a:r>
            <a:r>
              <a:rPr lang="cs-CZ" dirty="0"/>
              <a:t>oblehla </a:t>
            </a:r>
            <a:r>
              <a:rPr lang="cs-CZ" dirty="0" smtClean="0"/>
              <a:t>a dobyla strategickou </a:t>
            </a:r>
            <a:r>
              <a:rPr lang="cs-CZ" dirty="0"/>
              <a:t>pevnost </a:t>
            </a:r>
            <a:r>
              <a:rPr lang="cs-CZ" dirty="0" smtClean="0"/>
              <a:t>Azov u Černého moře ( v roce 1642 ji opustili a vrátili Turkům)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35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Manželky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1616 se zasnoubil s Marií  Ivanovnou </a:t>
            </a:r>
            <a:r>
              <a:rPr lang="cs-CZ" sz="3200" dirty="0" err="1" smtClean="0"/>
              <a:t>Chlopovovou</a:t>
            </a:r>
            <a:r>
              <a:rPr lang="cs-CZ" sz="3200" dirty="0" smtClean="0"/>
              <a:t> – laskavá a mírná, </a:t>
            </a:r>
            <a:r>
              <a:rPr lang="cs-CZ" sz="3200" dirty="0" err="1" smtClean="0"/>
              <a:t>Michailova</a:t>
            </a:r>
            <a:r>
              <a:rPr lang="cs-CZ" sz="3200" dirty="0" smtClean="0"/>
              <a:t> matka se obává jejího vlivu na Michaila a Marie záhy náhle onemocní a je poslána do vyhnanství</a:t>
            </a:r>
          </a:p>
          <a:p>
            <a:r>
              <a:rPr lang="cs-CZ" sz="3200" dirty="0" smtClean="0"/>
              <a:t>1624 </a:t>
            </a:r>
            <a:r>
              <a:rPr lang="cs-CZ" sz="3200" dirty="0"/>
              <a:t>sňatek s Marií </a:t>
            </a:r>
            <a:r>
              <a:rPr lang="cs-CZ" sz="3200" dirty="0" err="1"/>
              <a:t>Vladimirovnou</a:t>
            </a:r>
            <a:r>
              <a:rPr lang="cs-CZ" sz="3200" dirty="0"/>
              <a:t> </a:t>
            </a:r>
            <a:r>
              <a:rPr lang="cs-CZ" sz="3200" dirty="0" err="1" smtClean="0"/>
              <a:t>Dolgorukou</a:t>
            </a:r>
            <a:r>
              <a:rPr lang="cs-CZ" sz="3200" dirty="0" smtClean="0"/>
              <a:t>, která záhy  umírá</a:t>
            </a:r>
          </a:p>
          <a:p>
            <a:pPr lvl="0"/>
            <a:r>
              <a:rPr lang="cs-CZ" sz="3200" dirty="0"/>
              <a:t>1626 si na matčin popud vybral </a:t>
            </a:r>
            <a:r>
              <a:rPr lang="cs-CZ" sz="3200" dirty="0" err="1"/>
              <a:t>Jevdokiji</a:t>
            </a:r>
            <a:r>
              <a:rPr lang="cs-CZ" sz="3200" dirty="0"/>
              <a:t> </a:t>
            </a:r>
            <a:r>
              <a:rPr lang="cs-CZ" sz="3200" dirty="0" err="1"/>
              <a:t>Lukjanovnu</a:t>
            </a:r>
            <a:r>
              <a:rPr lang="cs-CZ" sz="3200" dirty="0"/>
              <a:t> </a:t>
            </a:r>
            <a:r>
              <a:rPr lang="cs-CZ" sz="3200" dirty="0" err="1" smtClean="0"/>
              <a:t>Strešněvovou</a:t>
            </a:r>
            <a:r>
              <a:rPr lang="cs-CZ" sz="3200" dirty="0" smtClean="0"/>
              <a:t>, která mu porodila </a:t>
            </a:r>
            <a:r>
              <a:rPr lang="cs-CZ" sz="3200" dirty="0"/>
              <a:t>10 </a:t>
            </a:r>
            <a:r>
              <a:rPr lang="cs-CZ" sz="3200" dirty="0" smtClean="0"/>
              <a:t>dětí: </a:t>
            </a:r>
            <a:r>
              <a:rPr lang="cs-CZ" sz="3200" dirty="0"/>
              <a:t>3 </a:t>
            </a:r>
            <a:r>
              <a:rPr lang="cs-CZ" sz="3200" dirty="0" smtClean="0"/>
              <a:t>syny (Alexej</a:t>
            </a:r>
            <a:r>
              <a:rPr lang="cs-CZ" sz="3200" dirty="0"/>
              <a:t>, Ivan, </a:t>
            </a:r>
            <a:r>
              <a:rPr lang="cs-CZ" sz="3200" dirty="0" smtClean="0"/>
              <a:t>Vasil) a 7dcer (Irina</a:t>
            </a:r>
            <a:r>
              <a:rPr lang="cs-CZ" sz="3200" dirty="0"/>
              <a:t>, </a:t>
            </a:r>
            <a:r>
              <a:rPr lang="cs-CZ" sz="3200" dirty="0" err="1"/>
              <a:t>Pelagija</a:t>
            </a:r>
            <a:r>
              <a:rPr lang="cs-CZ" sz="3200" dirty="0"/>
              <a:t>, Anna, Marta, Sofie, </a:t>
            </a:r>
            <a:r>
              <a:rPr lang="cs-CZ" sz="3200" dirty="0" err="1"/>
              <a:t>Taťjána</a:t>
            </a:r>
            <a:r>
              <a:rPr lang="cs-CZ" sz="3200" dirty="0"/>
              <a:t>, </a:t>
            </a:r>
            <a:r>
              <a:rPr lang="cs-CZ" sz="3200" dirty="0" err="1" smtClean="0"/>
              <a:t>Jevdokije</a:t>
            </a:r>
            <a:r>
              <a:rPr lang="cs-CZ" sz="3200" dirty="0" smtClean="0"/>
              <a:t>)</a:t>
            </a:r>
            <a:endParaRPr 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415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863</Words>
  <Application>Microsoft Office PowerPoint</Application>
  <PresentationFormat>Širokoúhlá obrazovka</PresentationFormat>
  <Paragraphs>89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Motiv Office</vt:lpstr>
      <vt:lpstr>NÁSTUP ROMANOVCŮ NA RUSKÝ TRŮN</vt:lpstr>
      <vt:lpstr>  ROMANOVCI (Рома́новы) 1613 – 1917  </vt:lpstr>
      <vt:lpstr>Znak Romanovců</vt:lpstr>
      <vt:lpstr>Prezentace aplikace PowerPoint</vt:lpstr>
      <vt:lpstr>Prezentace aplikace PowerPoint</vt:lpstr>
      <vt:lpstr>Prezentace aplikace PowerPoint</vt:lpstr>
      <vt:lpstr>Korunovace</vt:lpstr>
      <vt:lpstr>POLITIKA</vt:lpstr>
      <vt:lpstr>Manželky </vt:lpstr>
      <vt:lpstr>Prezentace aplikace PowerPoint</vt:lpstr>
      <vt:lpstr>ALEXEJ I. MICHAILOVIČ </vt:lpstr>
      <vt:lpstr>Alexej I. Michailovič</vt:lpstr>
      <vt:lpstr>Reforma církve a její rozkol</vt:lpstr>
      <vt:lpstr>Prezentace aplikace PowerPoint</vt:lpstr>
      <vt:lpstr>Raskolniki</vt:lpstr>
      <vt:lpstr>Prezentace aplikace PowerPoint</vt:lpstr>
      <vt:lpstr>Spojení Ukrajiny a Ruska</vt:lpstr>
      <vt:lpstr>Prezentace aplikace PowerPoint</vt:lpstr>
      <vt:lpstr>Prezentace aplikace PowerPoint</vt:lpstr>
      <vt:lpstr>Kolonizace Sibiře a Dálného východu</vt:lpstr>
      <vt:lpstr>Jermak</vt:lpstr>
      <vt:lpstr>Chán Kučuma</vt:lpstr>
      <vt:lpstr>Prezentace aplikace PowerPoint</vt:lpstr>
      <vt:lpstr>Semjon Ivanovič Děžněv</vt:lpstr>
      <vt:lpstr>Děžněv</vt:lpstr>
      <vt:lpstr>Výprava kozáka Motory   </vt:lpstr>
      <vt:lpstr>Prezentace aplikace PowerPoint</vt:lpstr>
      <vt:lpstr>Zdroje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NÁSTUP ROMANOVCŮ NA RUSKÝ TRŮN</dc:title>
  <dc:creator>Hobzova</dc:creator>
  <cp:lastModifiedBy>Hobzova</cp:lastModifiedBy>
  <cp:revision>18</cp:revision>
  <dcterms:created xsi:type="dcterms:W3CDTF">2015-03-15T08:35:54Z</dcterms:created>
  <dcterms:modified xsi:type="dcterms:W3CDTF">2015-03-15T18:00:01Z</dcterms:modified>
</cp:coreProperties>
</file>