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314" r:id="rId13"/>
    <p:sldId id="266" r:id="rId14"/>
    <p:sldId id="267" r:id="rId15"/>
    <p:sldId id="268" r:id="rId16"/>
    <p:sldId id="273" r:id="rId17"/>
    <p:sldId id="276" r:id="rId18"/>
    <p:sldId id="274" r:id="rId19"/>
    <p:sldId id="275" r:id="rId20"/>
    <p:sldId id="277" r:id="rId21"/>
    <p:sldId id="315" r:id="rId22"/>
    <p:sldId id="279" r:id="rId23"/>
    <p:sldId id="280" r:id="rId24"/>
    <p:sldId id="284" r:id="rId25"/>
    <p:sldId id="316" r:id="rId26"/>
    <p:sldId id="281" r:id="rId27"/>
    <p:sldId id="285" r:id="rId28"/>
    <p:sldId id="286" r:id="rId29"/>
    <p:sldId id="325" r:id="rId30"/>
    <p:sldId id="321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8" r:id="rId42"/>
    <p:sldId id="297" r:id="rId43"/>
    <p:sldId id="299" r:id="rId44"/>
    <p:sldId id="301" r:id="rId45"/>
    <p:sldId id="300" r:id="rId46"/>
    <p:sldId id="305" r:id="rId47"/>
    <p:sldId id="308" r:id="rId48"/>
    <p:sldId id="307" r:id="rId49"/>
    <p:sldId id="303" r:id="rId50"/>
    <p:sldId id="302" r:id="rId51"/>
    <p:sldId id="304" r:id="rId52"/>
    <p:sldId id="309" r:id="rId53"/>
    <p:sldId id="310" r:id="rId54"/>
    <p:sldId id="311" r:id="rId55"/>
    <p:sldId id="312" r:id="rId56"/>
    <p:sldId id="319" r:id="rId57"/>
    <p:sldId id="313" r:id="rId58"/>
    <p:sldId id="317" r:id="rId59"/>
    <p:sldId id="318" r:id="rId6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35" autoAdjust="0"/>
    <p:restoredTop sz="86404" autoAdjust="0"/>
  </p:normalViewPr>
  <p:slideViewPr>
    <p:cSldViewPr snapToGrid="0">
      <p:cViewPr varScale="1">
        <p:scale>
          <a:sx n="44" d="100"/>
          <a:sy n="44" d="100"/>
        </p:scale>
        <p:origin x="-108" y="-4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485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3783B-D0DB-401C-AA1E-2350EA6F23C6}" type="datetimeFigureOut">
              <a:rPr lang="cs-CZ" smtClean="0"/>
              <a:pPr/>
              <a:t>23.3.2015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D1550-84FE-4CCD-A9A6-9FE3D43575B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89321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D1550-84FE-4CCD-A9A6-9FE3D43575B8}" type="slidenum">
              <a:rPr lang="cs-CZ" smtClean="0"/>
              <a:pPr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88306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B82-96C2-43F7-9F5C-F159905DFD49}" type="datetimeFigureOut">
              <a:rPr lang="cs-CZ" smtClean="0"/>
              <a:pPr/>
              <a:t>23.3.2015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789-B667-4E35-A304-2DB0843F44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3086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B82-96C2-43F7-9F5C-F159905DFD49}" type="datetimeFigureOut">
              <a:rPr lang="cs-CZ" smtClean="0"/>
              <a:pPr/>
              <a:t>23.3.2015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789-B667-4E35-A304-2DB0843F44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02899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B82-96C2-43F7-9F5C-F159905DFD49}" type="datetimeFigureOut">
              <a:rPr lang="cs-CZ" smtClean="0"/>
              <a:pPr/>
              <a:t>23.3.2015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789-B667-4E35-A304-2DB0843F44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85470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B82-96C2-43F7-9F5C-F159905DFD49}" type="datetimeFigureOut">
              <a:rPr lang="cs-CZ" smtClean="0"/>
              <a:pPr/>
              <a:t>23.3.2015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789-B667-4E35-A304-2DB0843F44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50678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B82-96C2-43F7-9F5C-F159905DFD49}" type="datetimeFigureOut">
              <a:rPr lang="cs-CZ" smtClean="0"/>
              <a:pPr/>
              <a:t>23.3.2015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789-B667-4E35-A304-2DB0843F44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88519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B82-96C2-43F7-9F5C-F159905DFD49}" type="datetimeFigureOut">
              <a:rPr lang="cs-CZ" smtClean="0"/>
              <a:pPr/>
              <a:t>23.3.2015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789-B667-4E35-A304-2DB0843F44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26328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B82-96C2-43F7-9F5C-F159905DFD49}" type="datetimeFigureOut">
              <a:rPr lang="cs-CZ" smtClean="0"/>
              <a:pPr/>
              <a:t>23.3.2015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789-B667-4E35-A304-2DB0843F44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18493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B82-96C2-43F7-9F5C-F159905DFD49}" type="datetimeFigureOut">
              <a:rPr lang="cs-CZ" smtClean="0"/>
              <a:pPr/>
              <a:t>23.3.2015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789-B667-4E35-A304-2DB0843F44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52909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B82-96C2-43F7-9F5C-F159905DFD49}" type="datetimeFigureOut">
              <a:rPr lang="cs-CZ" smtClean="0"/>
              <a:pPr/>
              <a:t>23.3.2015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789-B667-4E35-A304-2DB0843F44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95513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B82-96C2-43F7-9F5C-F159905DFD49}" type="datetimeFigureOut">
              <a:rPr lang="cs-CZ" smtClean="0"/>
              <a:pPr/>
              <a:t>23.3.2015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789-B667-4E35-A304-2DB0843F44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21459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B82-96C2-43F7-9F5C-F159905DFD49}" type="datetimeFigureOut">
              <a:rPr lang="cs-CZ" smtClean="0"/>
              <a:pPr/>
              <a:t>23.3.2015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789-B667-4E35-A304-2DB0843F44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2561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9CB82-96C2-43F7-9F5C-F159905DFD49}" type="datetimeFigureOut">
              <a:rPr lang="cs-CZ" smtClean="0"/>
              <a:pPr/>
              <a:t>23.3.2015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44789-B667-4E35-A304-2DB0843F44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8420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Alexej_Petrovi%C4%8D" TargetMode="External"/><Relationship Id="rId2" Type="http://schemas.openxmlformats.org/officeDocument/2006/relationships/hyperlink" Target="http://cs.wikipedia.org/wiki/171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s.wikipedia.org/wiki/Persie" TargetMode="External"/><Relationship Id="rId4" Type="http://schemas.openxmlformats.org/officeDocument/2006/relationships/hyperlink" Target="http://cs.wikipedia.org/wiki/1722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Rusko" TargetMode="External"/><Relationship Id="rId13" Type="http://schemas.openxmlformats.org/officeDocument/2006/relationships/hyperlink" Target="http://cs.wikipedia.org/wiki/1942" TargetMode="External"/><Relationship Id="rId3" Type="http://schemas.openxmlformats.org/officeDocument/2006/relationships/hyperlink" Target="http://cs.wikipedia.org/wiki/Prusko" TargetMode="External"/><Relationship Id="rId7" Type="http://schemas.openxmlformats.org/officeDocument/2006/relationships/hyperlink" Target="http://cs.wikipedia.org/wiki/Fridrich_Vil%C3%A9m_I." TargetMode="External"/><Relationship Id="rId12" Type="http://schemas.openxmlformats.org/officeDocument/2006/relationships/hyperlink" Target="http://cs.wikipedia.org/wiki/Petrohrad" TargetMode="External"/><Relationship Id="rId2" Type="http://schemas.openxmlformats.org/officeDocument/2006/relationships/hyperlink" Target="http://cs.wikipedia.org/wiki/Janta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1716" TargetMode="External"/><Relationship Id="rId11" Type="http://schemas.openxmlformats.org/officeDocument/2006/relationships/hyperlink" Target="http://cs.wikipedia.org/wiki/Carskoje_Selo" TargetMode="External"/><Relationship Id="rId5" Type="http://schemas.openxmlformats.org/officeDocument/2006/relationships/hyperlink" Target="http://cs.wikipedia.org/w/index.php?title=Berl%C3%ADnsk%C3%BD_z%C3%A1mek&amp;action=edit&amp;redlink=1" TargetMode="External"/><Relationship Id="rId15" Type="http://schemas.openxmlformats.org/officeDocument/2006/relationships/hyperlink" Target="http://cs.wikipedia.org/wiki/Druh%C3%A1_sv%C4%9Btov%C3%A1_v%C3%A1lka" TargetMode="External"/><Relationship Id="rId10" Type="http://schemas.openxmlformats.org/officeDocument/2006/relationships/hyperlink" Target="http://cs.wikipedia.org/w/index.php?title=Kate%C5%99insk%C3%BD_pal%C3%A1c&amp;action=edit&amp;redlink=1" TargetMode="External"/><Relationship Id="rId4" Type="http://schemas.openxmlformats.org/officeDocument/2006/relationships/hyperlink" Target="http://cs.wikipedia.org/wiki/Fridrich_I._Prusk%C3%BD" TargetMode="External"/><Relationship Id="rId9" Type="http://schemas.openxmlformats.org/officeDocument/2006/relationships/hyperlink" Target="http://cs.wikipedia.org/wiki/Petr_I._Velik%C3%BD" TargetMode="External"/><Relationship Id="rId14" Type="http://schemas.openxmlformats.org/officeDocument/2006/relationships/hyperlink" Target="http://cs.wikipedia.org/wiki/Kaliningrad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817563"/>
            <a:ext cx="9144000" cy="2387600"/>
          </a:xfrm>
        </p:spPr>
        <p:txBody>
          <a:bodyPr/>
          <a:lstStyle/>
          <a:p>
            <a:r>
              <a:rPr lang="cs-CZ" b="1" dirty="0" smtClean="0"/>
              <a:t>Petr I. Veliký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5484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cs-CZ" dirty="0" smtClean="0"/>
              <a:t>Jiného vzdělání se mu dostat nemohlo neboť ani vysoké ani střední školy před jeho vládou v Rusku nebyly</a:t>
            </a:r>
          </a:p>
          <a:p>
            <a:pPr lvl="0"/>
            <a:r>
              <a:rPr lang="cs-CZ" dirty="0" smtClean="0"/>
              <a:t>Nedostatky ve vzdělání však Petr dohnal praktickou činností</a:t>
            </a:r>
          </a:p>
          <a:p>
            <a:pPr lvl="0"/>
            <a:r>
              <a:rPr lang="cs-CZ" dirty="0" smtClean="0"/>
              <a:t>Když v roce 1676 zemřel car Alexej, nastoupil na trůn </a:t>
            </a:r>
            <a:r>
              <a:rPr lang="cs-CZ" dirty="0" err="1" smtClean="0"/>
              <a:t>Fjodor</a:t>
            </a:r>
            <a:r>
              <a:rPr lang="cs-CZ" dirty="0" smtClean="0"/>
              <a:t> </a:t>
            </a:r>
            <a:r>
              <a:rPr lang="cs-CZ" dirty="0" err="1" smtClean="0"/>
              <a:t>III.Alexejevič</a:t>
            </a:r>
            <a:r>
              <a:rPr lang="cs-CZ" dirty="0" smtClean="0"/>
              <a:t>, měl sice syna, ale ten zemřel v pouhých 9 dnech.</a:t>
            </a:r>
          </a:p>
          <a:p>
            <a:pPr lvl="0"/>
            <a:r>
              <a:rPr lang="cs-CZ" dirty="0" smtClean="0"/>
              <a:t>Již </a:t>
            </a:r>
            <a:r>
              <a:rPr lang="cs-CZ" dirty="0" err="1" smtClean="0"/>
              <a:t>Fjodor</a:t>
            </a:r>
            <a:r>
              <a:rPr lang="cs-CZ" dirty="0" smtClean="0"/>
              <a:t> III. Usiloval o reformy a chtěl Rusko přiblížit Evropě</a:t>
            </a:r>
          </a:p>
          <a:p>
            <a:pPr lvl="0"/>
            <a:r>
              <a:rPr lang="cs-CZ" dirty="0" smtClean="0"/>
              <a:t>1682 </a:t>
            </a:r>
            <a:r>
              <a:rPr lang="cs-CZ" dirty="0" err="1" smtClean="0"/>
              <a:t>Fjodor</a:t>
            </a:r>
            <a:r>
              <a:rPr lang="cs-CZ" dirty="0" smtClean="0"/>
              <a:t> zemřel a na trůn nastoupil jeho bratr Ivan</a:t>
            </a:r>
          </a:p>
          <a:p>
            <a:pPr lvl="0"/>
            <a:r>
              <a:rPr lang="cs-CZ" dirty="0" smtClean="0"/>
              <a:t>Ivan byl však velice nemocen (byl slepý) a proto na trůn dosedl zároveň i Petr , k velké nelibosti </a:t>
            </a:r>
            <a:r>
              <a:rPr lang="cs-CZ" dirty="0" err="1" smtClean="0"/>
              <a:t>Miloslavských</a:t>
            </a:r>
            <a:r>
              <a:rPr lang="cs-CZ" dirty="0" smtClean="0"/>
              <a:t> – příbuzných zemřelé první ženy cara Alexeje →DVOJVLÁDÍ</a:t>
            </a:r>
          </a:p>
          <a:p>
            <a:pPr lvl="0"/>
            <a:r>
              <a:rPr lang="cs-CZ" dirty="0" smtClean="0"/>
              <a:t>Jeho matka, Natálie </a:t>
            </a:r>
            <a:r>
              <a:rPr lang="cs-CZ" dirty="0" err="1" smtClean="0"/>
              <a:t>Naryšnikova</a:t>
            </a:r>
            <a:r>
              <a:rPr lang="cs-CZ" dirty="0" smtClean="0"/>
              <a:t>, byla jmenována regentkou</a:t>
            </a:r>
          </a:p>
          <a:p>
            <a:pPr lvl="0"/>
            <a:r>
              <a:rPr lang="cs-CZ" dirty="0" err="1" smtClean="0"/>
              <a:t>Miloslavští</a:t>
            </a:r>
            <a:r>
              <a:rPr lang="cs-CZ" dirty="0" smtClean="0"/>
              <a:t> zosnovali povstání střelců</a:t>
            </a:r>
          </a:p>
          <a:p>
            <a:pPr lvl="0"/>
            <a:r>
              <a:rPr lang="cs-CZ" dirty="0" smtClean="0"/>
              <a:t>Tento krutý zákrok proti jeho příbuzným desetiletého Petra doprovázel po zbytek života a otřásl jeho psychikou</a:t>
            </a:r>
          </a:p>
          <a:p>
            <a:pPr lvl="0"/>
            <a:r>
              <a:rPr lang="cs-CZ" dirty="0" smtClean="0"/>
              <a:t>Obsazení trůnu dopadlo kompromisem, regentství se ujala nevlastní sestra Sofie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4281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68000"/>
              <a:buFont typeface="Wingdings" panose="05000000000000000000" pitchFamily="2" charset="2"/>
              <a:buChar char=""/>
            </a:pPr>
            <a:r>
              <a:rPr lang="cs-CZ" altLang="cs-CZ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Sofie se snaží upevnit svou nejistou pozici úspěšnou zahraniční politikou, umí se obklopit schopnými lidmi, např. Kníže </a:t>
            </a:r>
            <a:r>
              <a:rPr lang="cs-CZ" altLang="cs-CZ" dirty="0" err="1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Golicyn</a:t>
            </a:r>
            <a:endParaRPr lang="cs-CZ" altLang="cs-CZ" dirty="0" smtClean="0"/>
          </a:p>
          <a:p>
            <a:pPr>
              <a:buSzPct val="68000"/>
              <a:buFont typeface="Wingdings" panose="05000000000000000000" pitchFamily="2" charset="2"/>
              <a:buChar char=""/>
            </a:pPr>
            <a:r>
              <a:rPr lang="cs-CZ" altLang="cs-CZ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Evropa bojuje s Turky a usiluje o spojenectví s Ruskem</a:t>
            </a:r>
            <a:endParaRPr lang="cs-CZ" altLang="cs-CZ" dirty="0" smtClean="0"/>
          </a:p>
          <a:p>
            <a:pPr>
              <a:buSzPct val="68000"/>
              <a:buFont typeface="Wingdings" panose="05000000000000000000" pitchFamily="2" charset="2"/>
              <a:buChar char=""/>
            </a:pPr>
            <a:r>
              <a:rPr lang="cs-CZ" altLang="cs-CZ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1686 podepsán „věčný mír“ s Polskem, 1. tažení na Krym</a:t>
            </a:r>
            <a:endParaRPr lang="cs-CZ" altLang="cs-CZ" dirty="0" smtClean="0"/>
          </a:p>
          <a:p>
            <a:pPr>
              <a:buSzPct val="68000"/>
              <a:buFont typeface="Wingdings" panose="05000000000000000000" pitchFamily="2" charset="2"/>
              <a:buChar char=""/>
            </a:pPr>
            <a:r>
              <a:rPr lang="cs-CZ" altLang="cs-CZ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1689 nové tažení </a:t>
            </a:r>
            <a:r>
              <a:rPr lang="cs-CZ" altLang="cs-CZ" dirty="0" err="1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Golicyna</a:t>
            </a:r>
            <a:r>
              <a:rPr lang="cs-CZ" altLang="cs-CZ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 na Krym</a:t>
            </a: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84211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1266" name="Picture 2" descr="https://upload.wikimedia.org/wikipedia/commons/b/ba/Streltsy_mutiny_in_16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6832" y="0"/>
            <a:ext cx="95051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587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altLang="cs-CZ" sz="2600" dirty="0" smtClean="0">
                <a:solidFill>
                  <a:srgbClr val="000000"/>
                </a:solidFill>
              </a:rPr>
              <a:t>1689 sňatek Petra I. s </a:t>
            </a:r>
            <a:r>
              <a:rPr lang="cs-CZ" altLang="cs-CZ" sz="2600" dirty="0" err="1" smtClean="0">
                <a:solidFill>
                  <a:srgbClr val="000000"/>
                </a:solidFill>
              </a:rPr>
              <a:t>Jevdokijí</a:t>
            </a:r>
            <a:r>
              <a:rPr lang="cs-CZ" altLang="cs-CZ" sz="2600" dirty="0" smtClean="0">
                <a:solidFill>
                  <a:srgbClr val="000000"/>
                </a:solidFill>
              </a:rPr>
              <a:t> </a:t>
            </a:r>
            <a:r>
              <a:rPr lang="cs-CZ" altLang="cs-CZ" sz="2600" dirty="0" err="1" smtClean="0">
                <a:solidFill>
                  <a:srgbClr val="000000"/>
                </a:solidFill>
              </a:rPr>
              <a:t>Lopuchinou</a:t>
            </a:r>
            <a:r>
              <a:rPr lang="cs-CZ" altLang="cs-CZ" sz="2600" dirty="0" smtClean="0">
                <a:solidFill>
                  <a:srgbClr val="000000"/>
                </a:solidFill>
              </a:rPr>
              <a:t>, konflikty se Sofií</a:t>
            </a:r>
            <a:endParaRPr lang="cs-CZ" dirty="0" smtClean="0"/>
          </a:p>
          <a:p>
            <a:pPr lvl="0"/>
            <a:r>
              <a:rPr lang="cs-CZ" dirty="0" smtClean="0"/>
              <a:t>V srpnu 1689, kdy se schylovalo k dalšímu povstání střelců, se však k Petrovi přidali věrní a část dvora</a:t>
            </a:r>
          </a:p>
          <a:p>
            <a:pPr lvl="0"/>
            <a:r>
              <a:rPr lang="cs-CZ" dirty="0" smtClean="0"/>
              <a:t>Sofie vycítila sílu bratra a nabídla smír, na který však bylo pozdě</a:t>
            </a:r>
          </a:p>
          <a:p>
            <a:pPr lvl="0"/>
            <a:r>
              <a:rPr lang="cs-CZ" dirty="0" smtClean="0"/>
              <a:t>Sofie byla vyhnána, po zbytek života byla uvězněna v </a:t>
            </a:r>
            <a:r>
              <a:rPr lang="cs-CZ" dirty="0" err="1" smtClean="0"/>
              <a:t>Novoděvičím</a:t>
            </a:r>
            <a:r>
              <a:rPr lang="cs-CZ" dirty="0" smtClean="0"/>
              <a:t> klášteře a trůnu se opět zmocnil  Petr s Ivanem</a:t>
            </a:r>
          </a:p>
          <a:p>
            <a:pPr lvl="0"/>
            <a:r>
              <a:rPr lang="cs-CZ" dirty="0" smtClean="0"/>
              <a:t>Jeho matka se tak vrátila ke dvoru a zemřela ve 42 letech jako carevna Natálie</a:t>
            </a:r>
          </a:p>
          <a:p>
            <a:pPr lvl="0"/>
            <a:r>
              <a:rPr lang="cs-CZ" dirty="0" smtClean="0"/>
              <a:t>Petr prožívá tzv. „</a:t>
            </a:r>
            <a:r>
              <a:rPr lang="cs-CZ" dirty="0" err="1" smtClean="0"/>
              <a:t>potěšná</a:t>
            </a:r>
            <a:r>
              <a:rPr lang="cs-CZ" dirty="0" smtClean="0"/>
              <a:t> léta“ – baví se tím, že vycvičil dva pluky vojáků, se kterými si hraje na vojáčky</a:t>
            </a:r>
          </a:p>
          <a:p>
            <a:pPr lvl="0"/>
            <a:r>
              <a:rPr lang="cs-CZ" dirty="0" smtClean="0"/>
              <a:t>Nechce bydlet v Kremlu, má fobii z velkých prostor</a:t>
            </a:r>
          </a:p>
          <a:p>
            <a:pPr>
              <a:buSzPct val="68000"/>
              <a:buFont typeface="Wingdings" panose="05000000000000000000" pitchFamily="2" charset="2"/>
              <a:buChar char=""/>
            </a:pPr>
            <a:r>
              <a:rPr lang="cs-CZ" altLang="cs-CZ" dirty="0" smtClean="0">
                <a:solidFill>
                  <a:srgbClr val="000000"/>
                </a:solidFill>
              </a:rPr>
              <a:t>1690 narodil se následník trůnu carevič Alexej, 1698 poslal Petr </a:t>
            </a:r>
            <a:r>
              <a:rPr lang="cs-CZ" altLang="cs-CZ" dirty="0" err="1" smtClean="0">
                <a:solidFill>
                  <a:srgbClr val="000000"/>
                </a:solidFill>
              </a:rPr>
              <a:t>Jevdokiji</a:t>
            </a:r>
            <a:r>
              <a:rPr lang="cs-CZ" altLang="cs-CZ" dirty="0" smtClean="0">
                <a:solidFill>
                  <a:srgbClr val="000000"/>
                </a:solidFill>
              </a:rPr>
              <a:t> do kláštera</a:t>
            </a:r>
            <a:endParaRPr lang="cs-CZ" altLang="cs-CZ" dirty="0" smtClean="0"/>
          </a:p>
          <a:p>
            <a:pPr lvl="0"/>
            <a:endParaRPr lang="cs-CZ" dirty="0" smtClean="0"/>
          </a:p>
          <a:p>
            <a:pPr lvl="0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8723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Carevna Sofie</a:t>
            </a:r>
            <a:endParaRPr lang="cs-CZ" b="1" dirty="0"/>
          </a:p>
        </p:txBody>
      </p:sp>
      <p:pic>
        <p:nvPicPr>
          <p:cNvPr id="4" name="Picture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48250" y="365125"/>
            <a:ext cx="6757670" cy="6492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5808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dirty="0" smtClean="0"/>
              <a:t>Ještě několikrát se pokusila Sofie zosnovat ze svého vězení povstání či dokonce převrat, která byla vždy potlačena a tak ji car Petr I. odebral výhody carevny, zemřela jako řeholní sestra </a:t>
            </a:r>
          </a:p>
          <a:p>
            <a:pPr lvl="0"/>
            <a:r>
              <a:rPr lang="cs-CZ" dirty="0" smtClean="0"/>
              <a:t>Je považována historiky za velice rozporuplnou osobu, na jedné straně měla být to nejhorší, co Rusko potkalo, jiní naopak tvrdí, že uzavřením míru s Polskem a spoustou dobrých zákonů byla přínosem pro svou zem</a:t>
            </a:r>
          </a:p>
          <a:p>
            <a:pPr lvl="0"/>
            <a:r>
              <a:rPr lang="cs-CZ" dirty="0" smtClean="0"/>
              <a:t>Byla první ženou, která se dostala z odlehlých míst paláce až na carský trůn, který do těch dob patřil jen mužům</a:t>
            </a:r>
          </a:p>
          <a:p>
            <a:pPr lvl="0"/>
            <a:r>
              <a:rPr lang="cs-CZ" dirty="0" smtClean="0"/>
              <a:t>Proto se dynastie Romanovců pyšní nejen Petrem I. ale i odhodlanou a sebevědomou, dokonce jak ji nazývali, na svou dobu  emancipovanou, carevnou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2920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Samostatná vláda 1696 - 1725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Leden 1696 umírá Ivan V. → Petr I. vládne samostatně</a:t>
            </a:r>
          </a:p>
          <a:p>
            <a:r>
              <a:rPr lang="cs-CZ" dirty="0" smtClean="0"/>
              <a:t>Ihned po nástupu na trůn zavádí nový pořádek – sleduje tím:</a:t>
            </a:r>
          </a:p>
          <a:p>
            <a:pPr>
              <a:buFontTx/>
              <a:buChar char="-"/>
            </a:pPr>
            <a:r>
              <a:rPr lang="cs-CZ" dirty="0" smtClean="0"/>
              <a:t> získání přístupu na pobřeží Baltského a Černého moře</a:t>
            </a:r>
          </a:p>
          <a:p>
            <a:pPr>
              <a:buFontTx/>
              <a:buChar char="-"/>
            </a:pPr>
            <a:r>
              <a:rPr lang="cs-CZ" dirty="0" smtClean="0"/>
              <a:t> vnitřní přeměnu Ruska</a:t>
            </a:r>
          </a:p>
          <a:p>
            <a:endParaRPr lang="cs-CZ" alt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0264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etr-veliky--1672-1725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49383" y="365124"/>
            <a:ext cx="6804417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459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Vnější politika Petra 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Azovská tažení proti Turecku</a:t>
            </a:r>
          </a:p>
          <a:p>
            <a:r>
              <a:rPr lang="cs-CZ" altLang="cs-CZ" dirty="0" smtClean="0"/>
              <a:t>První tažení v roce 1695 – neúspěšné.</a:t>
            </a:r>
          </a:p>
          <a:p>
            <a:r>
              <a:rPr lang="cs-CZ" altLang="cs-CZ" dirty="0" smtClean="0"/>
              <a:t>1696 – 2. tažení dokonalejší loďstvo a pomoc rakouských dělostřelců</a:t>
            </a:r>
          </a:p>
          <a:p>
            <a:r>
              <a:rPr lang="cs-CZ" altLang="cs-CZ" dirty="0" smtClean="0"/>
              <a:t>Turecko se vzdává – přístup k Černému moři, pouze dočasný úspěch</a:t>
            </a:r>
          </a:p>
          <a:p>
            <a:r>
              <a:rPr lang="cs-CZ" altLang="cs-CZ" dirty="0" smtClean="0"/>
              <a:t>Upevnění protiturecké „svaté ligy“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0691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Velké poselstvo po Evropě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1697 – diplomatická a obchodní výprava do Evropy</a:t>
            </a:r>
          </a:p>
          <a:p>
            <a:r>
              <a:rPr lang="cs-CZ" altLang="cs-CZ" dirty="0" smtClean="0"/>
              <a:t>Podniká ji inkognito, ne jako ruský car, ale jako </a:t>
            </a:r>
            <a:r>
              <a:rPr lang="cs-CZ" altLang="cs-CZ" dirty="0" smtClean="0"/>
              <a:t>Petr </a:t>
            </a:r>
            <a:r>
              <a:rPr lang="cs-CZ" altLang="cs-CZ" dirty="0" err="1" smtClean="0"/>
              <a:t>Michajlov</a:t>
            </a:r>
            <a:endParaRPr lang="cs-CZ" altLang="cs-CZ" dirty="0" smtClean="0"/>
          </a:p>
          <a:p>
            <a:r>
              <a:rPr lang="cs-CZ" altLang="cs-CZ" dirty="0" smtClean="0"/>
              <a:t>Navštívil Nizozemí a Anglii– střed civilizovaného světa, snaží se získat informace o stavbě lodí, sám pracuje jako tesař</a:t>
            </a:r>
          </a:p>
          <a:p>
            <a:r>
              <a:rPr lang="cs-CZ" altLang="cs-CZ" dirty="0" smtClean="0"/>
              <a:t>Navštívil i Rakousko, neúspěšná diplomatická jednání, nenašel spojence proti Turecku, naopak došlo k uzavření míru Rakouska s Tureckem – rozpad protiturecké koalice</a:t>
            </a:r>
          </a:p>
          <a:p>
            <a:r>
              <a:rPr lang="cs-CZ" altLang="cs-CZ" dirty="0" smtClean="0"/>
              <a:t>Úspěšný nákup zbraní v Amsterodamu</a:t>
            </a:r>
          </a:p>
          <a:p>
            <a:r>
              <a:rPr lang="cs-CZ" dirty="0" smtClean="0"/>
              <a:t>Najato přes 1000 cizinců – odborníků, hlavně stavitelů lodí, inženýrů</a:t>
            </a:r>
          </a:p>
          <a:p>
            <a:endParaRPr lang="cs-CZ" alt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44391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62500" y="365124"/>
            <a:ext cx="6149340" cy="6492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8255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Návrat do Moskvy 1698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Sofie vyzvala střelce k tažení na Moskvu</a:t>
            </a:r>
          </a:p>
          <a:p>
            <a:pPr>
              <a:buFontTx/>
              <a:buChar char="-"/>
            </a:pPr>
            <a:r>
              <a:rPr lang="cs-CZ" dirty="0" smtClean="0"/>
              <a:t>1698 urychlený návrat Petra Velikého do Moskvy </a:t>
            </a:r>
          </a:p>
          <a:p>
            <a:pPr>
              <a:buFontTx/>
              <a:buChar char="-"/>
            </a:pPr>
            <a:r>
              <a:rPr lang="cs-CZ" dirty="0" smtClean="0"/>
              <a:t>Povstání prozrazeno, střelci byli poraženi a krutě potrestáni</a:t>
            </a:r>
          </a:p>
          <a:p>
            <a:pPr>
              <a:buFontTx/>
              <a:buChar char="-"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1859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2290" name="Picture 2" descr="https://upload.wikimedia.org/wikipedia/commons/thumb/c/c7/Surikov_streltsi.jpg/1920px-Surikov_strelts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65124"/>
            <a:ext cx="12192000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711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Severní válka 1700 - 1721</a:t>
            </a:r>
            <a:endParaRPr lang="cs-CZ" dirty="0"/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dirty="0" smtClean="0"/>
              <a:t>snaha Petra proniknout k Baltskému moři </a:t>
            </a:r>
          </a:p>
          <a:p>
            <a:r>
              <a:rPr lang="cs-CZ" altLang="cs-CZ" dirty="0" smtClean="0"/>
              <a:t>střet Petra I. a Karla XII.</a:t>
            </a:r>
          </a:p>
          <a:p>
            <a:r>
              <a:rPr lang="cs-CZ" altLang="cs-CZ" dirty="0" smtClean="0"/>
              <a:t>účast koalicí (Dánsko, Norsko, Sasko, Polsko, Rusko) proti Švédsku s podporou Osmanské říše</a:t>
            </a:r>
          </a:p>
          <a:p>
            <a:r>
              <a:rPr lang="cs-CZ" altLang="cs-CZ" dirty="0" smtClean="0"/>
              <a:t>ruská vojska obléhají Narvu, avšak dochází k jejich drtivé porážce</a:t>
            </a:r>
          </a:p>
          <a:p>
            <a:r>
              <a:rPr lang="cs-CZ" altLang="cs-CZ" dirty="0" smtClean="0"/>
              <a:t>1701 nájezdy do </a:t>
            </a:r>
            <a:r>
              <a:rPr lang="cs-CZ" altLang="cs-CZ" dirty="0" err="1" smtClean="0"/>
              <a:t>Livonska</a:t>
            </a:r>
            <a:endParaRPr lang="cs-CZ" altLang="cs-CZ" dirty="0" smtClean="0"/>
          </a:p>
          <a:p>
            <a:r>
              <a:rPr lang="cs-CZ" altLang="cs-CZ" dirty="0" smtClean="0"/>
              <a:t>Petr I. získává Estonsko, </a:t>
            </a:r>
            <a:r>
              <a:rPr lang="cs-CZ" altLang="cs-CZ" dirty="0" err="1" smtClean="0"/>
              <a:t>Livonsko</a:t>
            </a:r>
            <a:r>
              <a:rPr lang="cs-CZ" altLang="cs-CZ" dirty="0" smtClean="0"/>
              <a:t> a </a:t>
            </a:r>
            <a:r>
              <a:rPr lang="cs-CZ" altLang="cs-CZ" dirty="0" err="1" smtClean="0"/>
              <a:t>Mitavu</a:t>
            </a:r>
            <a:r>
              <a:rPr lang="cs-CZ" altLang="cs-CZ" dirty="0" smtClean="0"/>
              <a:t> (o které později opět přichází)</a:t>
            </a:r>
          </a:p>
          <a:p>
            <a:r>
              <a:rPr lang="cs-CZ" altLang="cs-CZ" dirty="0" smtClean="0"/>
              <a:t>1703 v ústí Něvy založen Petrohrad</a:t>
            </a:r>
          </a:p>
          <a:p>
            <a:endParaRPr lang="cs-CZ" altLang="cs-CZ" dirty="0" smtClean="0"/>
          </a:p>
          <a:p>
            <a:endParaRPr lang="cs-CZ" altLang="cs-CZ" dirty="0" smtClean="0"/>
          </a:p>
          <a:p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1842682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Založení Petrohradu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Nedostatek přístavů – jediný Archangelsk na severu – přesouvání obchodu na sever</a:t>
            </a:r>
          </a:p>
          <a:p>
            <a:r>
              <a:rPr lang="cs-CZ" altLang="cs-CZ" dirty="0" smtClean="0"/>
              <a:t>1703 založení města na břehu Finského zálivu v ústí řeky Něvy → </a:t>
            </a:r>
            <a:r>
              <a:rPr lang="cs-CZ" altLang="cs-CZ" dirty="0" err="1" smtClean="0"/>
              <a:t>Sankt</a:t>
            </a:r>
            <a:r>
              <a:rPr lang="cs-CZ" altLang="cs-CZ" dirty="0" smtClean="0"/>
              <a:t> – </a:t>
            </a:r>
            <a:r>
              <a:rPr lang="cs-CZ" altLang="cs-CZ" dirty="0" err="1" smtClean="0"/>
              <a:t>Peterburg</a:t>
            </a:r>
            <a:endParaRPr lang="cs-CZ" altLang="cs-CZ" dirty="0" smtClean="0"/>
          </a:p>
          <a:p>
            <a:r>
              <a:rPr lang="cs-CZ" altLang="cs-CZ" dirty="0" smtClean="0"/>
              <a:t>Petr vypracoval přesné plány,  pozval architekty z Itálie → „Benátky severu“</a:t>
            </a:r>
          </a:p>
          <a:p>
            <a:r>
              <a:rPr lang="cs-CZ" altLang="cs-CZ" dirty="0" smtClean="0"/>
              <a:t>První postavena Petropavlovská pevnost </a:t>
            </a:r>
          </a:p>
          <a:p>
            <a:r>
              <a:rPr lang="cs-CZ" altLang="cs-CZ" dirty="0" smtClean="0"/>
              <a:t>Od roku 1712 do 1918 - hlavní město Ruska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0455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4" descr="Saint_Petersburg_In_Europ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4374" y="0"/>
            <a:ext cx="7667625" cy="668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572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3314" name="Picture 2" descr="https://upload.wikimedia.org/wikipedia/commons/thumb/8/81/%D0%9F%D0%BE_%D1%80%D0%B8%D1%81%D1%83%D0%BD%D0%BA%D1%83_%D0%9C%D0%B0%D1%85%D0%B0%D0%B5%D0%B2%D0%B0_-_%D0%92%D0%B8%D0%B4_%D0%97%D0%B8%D0%BC%D0%BD%D0%B5%D0%B3%D0%BE_%D0%B4%D0%B2%D0%BE%D1%80%D1%86%D0%B0.jpg/240px-%D0%9F%D0%BE_%D1%80%D0%B8%D1%81%D1%83%D0%BD%D0%BA%D1%83_%D0%9C%D0%B0%D1%85%D0%B0%D0%B5%D0%B2%D0%B0_-_%D0%92%D0%B8%D0%B4_%D0%97%D0%B8%D0%BC%D0%BD%D0%B5%D0%B3%D0%BE_%D0%B4%D0%B2%D0%BE%D1%80%D1%86%D0%B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5125"/>
            <a:ext cx="12192000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138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15363" name="Zástupný symbol pro text 5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altLang="cs-CZ" sz="3200"/>
              <a:t>1707 tažení Švédů na Moskvu</a:t>
            </a:r>
          </a:p>
          <a:p>
            <a:r>
              <a:rPr lang="cs-CZ" altLang="cs-CZ" sz="3200" b="1"/>
              <a:t>Bitva u Poltavy</a:t>
            </a:r>
          </a:p>
          <a:p>
            <a:r>
              <a:rPr lang="cs-CZ" altLang="cs-CZ" sz="3200" b="1"/>
              <a:t>27. 6. 1709</a:t>
            </a:r>
          </a:p>
          <a:p>
            <a:r>
              <a:rPr lang="cs-CZ" altLang="cs-CZ" sz="3200"/>
              <a:t>po 2 hodinách skončila úplnou porážkou Karla XII.</a:t>
            </a:r>
          </a:p>
          <a:p>
            <a:r>
              <a:rPr lang="cs-CZ" altLang="cs-CZ" sz="3200"/>
              <a:t>9 000 mrtvých</a:t>
            </a:r>
          </a:p>
          <a:p>
            <a:r>
              <a:rPr lang="cs-CZ" altLang="cs-CZ" sz="3200"/>
              <a:t>18 000 zajatých Švédů</a:t>
            </a:r>
          </a:p>
        </p:txBody>
      </p:sp>
      <p:sp>
        <p:nvSpPr>
          <p:cNvPr id="15364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5100" y="765175"/>
            <a:ext cx="4895850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70838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-444500"/>
            <a:ext cx="3932237" cy="1600200"/>
          </a:xfrm>
        </p:spPr>
        <p:txBody>
          <a:bodyPr>
            <a:normAutofit/>
          </a:bodyPr>
          <a:lstStyle/>
          <a:p>
            <a:r>
              <a:rPr lang="cs-CZ" sz="4800" b="1" dirty="0" err="1" smtClean="0"/>
              <a:t>Prutské</a:t>
            </a:r>
            <a:r>
              <a:rPr lang="cs-CZ" sz="4800" b="1" dirty="0" smtClean="0"/>
              <a:t> tažení</a:t>
            </a:r>
            <a:endParaRPr lang="cs-CZ" sz="4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524000"/>
            <a:ext cx="11050588" cy="5029200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sz="4000" dirty="0" smtClean="0"/>
              <a:t>Žádost o vydání Karla XII.</a:t>
            </a:r>
          </a:p>
          <a:p>
            <a:r>
              <a:rPr lang="cs-CZ" altLang="cs-CZ" sz="4000" dirty="0" smtClean="0"/>
              <a:t>Turecko vyhlašuje Rusku válku</a:t>
            </a:r>
          </a:p>
          <a:p>
            <a:r>
              <a:rPr lang="cs-CZ" altLang="cs-CZ" sz="4000" dirty="0" smtClean="0"/>
              <a:t>10.7.1711 pokus o jednání s Turky</a:t>
            </a:r>
          </a:p>
          <a:p>
            <a:r>
              <a:rPr lang="cs-CZ" altLang="cs-CZ" sz="4000" dirty="0" smtClean="0"/>
              <a:t>12.7. podepsán mír – Rusko se zavázalo vrátit Azov, zbořit pevnosti, stáhnout vojska z Polska a umožnit Karlu XII. návrat do Švédska</a:t>
            </a:r>
          </a:p>
          <a:p>
            <a:r>
              <a:rPr lang="cs-CZ" altLang="cs-CZ" sz="4000" dirty="0" smtClean="0"/>
              <a:t>Rusko obsazuje Finsko</a:t>
            </a:r>
          </a:p>
          <a:p>
            <a:r>
              <a:rPr lang="cs-CZ" altLang="cs-CZ" sz="4000" dirty="0" smtClean="0"/>
              <a:t>Spojenectví s Braniborskem-Pruskem a později i </a:t>
            </a:r>
            <a:r>
              <a:rPr lang="cs-CZ" altLang="cs-CZ" sz="4000" dirty="0" err="1" smtClean="0"/>
              <a:t>Hannoverskem</a:t>
            </a:r>
            <a:r>
              <a:rPr lang="cs-CZ" altLang="cs-CZ" sz="4000" dirty="0" smtClean="0"/>
              <a:t> – </a:t>
            </a:r>
            <a:r>
              <a:rPr lang="cs-CZ" altLang="cs-CZ" sz="4000" dirty="0" err="1" smtClean="0"/>
              <a:t>protišvédská</a:t>
            </a:r>
            <a:r>
              <a:rPr lang="cs-CZ" altLang="cs-CZ" sz="4000" dirty="0" smtClean="0"/>
              <a:t> koalice</a:t>
            </a:r>
          </a:p>
          <a:p>
            <a:r>
              <a:rPr lang="cs-CZ" altLang="cs-CZ" sz="4000" dirty="0" smtClean="0"/>
              <a:t>30.8.1721 podepsán v </a:t>
            </a:r>
            <a:r>
              <a:rPr lang="cs-CZ" altLang="cs-CZ" sz="4000" dirty="0" err="1" smtClean="0"/>
              <a:t>Nyštadtu</a:t>
            </a:r>
            <a:r>
              <a:rPr lang="cs-CZ" altLang="cs-CZ" sz="4000" dirty="0" smtClean="0"/>
              <a:t> „věčný mír“ </a:t>
            </a:r>
          </a:p>
          <a:p>
            <a:endParaRPr lang="cs-CZ" altLang="cs-CZ" sz="4000" dirty="0" smtClean="0"/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 flipV="1">
            <a:off x="839788" y="1854200"/>
            <a:ext cx="3932237" cy="203200"/>
          </a:xfrm>
        </p:spPr>
        <p:txBody>
          <a:bodyPr>
            <a:normAutofit fontScale="62500" lnSpcReduction="2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1186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-452437"/>
            <a:ext cx="3932237" cy="1600200"/>
          </a:xfrm>
        </p:spPr>
        <p:txBody>
          <a:bodyPr>
            <a:normAutofit/>
          </a:bodyPr>
          <a:lstStyle/>
          <a:p>
            <a:r>
              <a:rPr lang="cs-CZ" sz="4400" b="1" dirty="0" smtClean="0"/>
              <a:t>Důsledky války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9788" y="1147763"/>
            <a:ext cx="6172200" cy="4873625"/>
          </a:xfrm>
        </p:spPr>
        <p:txBody>
          <a:bodyPr/>
          <a:lstStyle/>
          <a:p>
            <a:r>
              <a:rPr lang="cs-CZ" altLang="cs-CZ" dirty="0" smtClean="0"/>
              <a:t>Švédsko postoupilo Rusku Estonsko, </a:t>
            </a:r>
            <a:r>
              <a:rPr lang="cs-CZ" altLang="cs-CZ" dirty="0" err="1" smtClean="0"/>
              <a:t>Livonsko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Ingrii</a:t>
            </a:r>
            <a:r>
              <a:rPr lang="cs-CZ" altLang="cs-CZ" dirty="0" smtClean="0"/>
              <a:t> a část </a:t>
            </a:r>
            <a:r>
              <a:rPr lang="cs-CZ" altLang="cs-CZ" dirty="0" err="1" smtClean="0"/>
              <a:t>Karelie</a:t>
            </a:r>
            <a:r>
              <a:rPr lang="cs-CZ" altLang="cs-CZ" dirty="0" smtClean="0"/>
              <a:t> </a:t>
            </a:r>
          </a:p>
          <a:p>
            <a:r>
              <a:rPr lang="cs-CZ" altLang="cs-CZ" dirty="0" smtClean="0"/>
              <a:t>Rusko vrátilo Švédsku Finsko a zavázalo se uhradit náhradu za odstoupená území</a:t>
            </a:r>
          </a:p>
          <a:p>
            <a:r>
              <a:rPr lang="cs-CZ" altLang="cs-CZ" dirty="0" smtClean="0"/>
              <a:t>1721 – zasedání senátu – titul Petr Veliký</a:t>
            </a:r>
          </a:p>
          <a:p>
            <a:r>
              <a:rPr lang="cs-CZ" altLang="cs-CZ" dirty="0" err="1" smtClean="0"/>
              <a:t>Санкт-Петербург</a:t>
            </a:r>
            <a:r>
              <a:rPr lang="cs-CZ" altLang="cs-CZ" dirty="0" smtClean="0"/>
              <a:t> – „okno do Evropy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1147763"/>
            <a:ext cx="9294812" cy="4721225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9810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b="1" dirty="0" smtClean="0"/>
              <a:t>Carská vlajka poprvé</a:t>
            </a:r>
            <a:br>
              <a:rPr lang="cs-CZ" b="1" dirty="0" smtClean="0"/>
            </a:br>
            <a:r>
              <a:rPr lang="cs-CZ" b="1" dirty="0" smtClean="0"/>
              <a:t> vztyčená v roce 1693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96000" y="365125"/>
            <a:ext cx="5184574" cy="5699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9791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dirty="0" smtClean="0"/>
              <a:t>narozen  9.června 1672 (dle starého ruského kalendáře se uvádí 30.května) </a:t>
            </a:r>
          </a:p>
          <a:p>
            <a:pPr lvl="0"/>
            <a:r>
              <a:rPr lang="cs-CZ" dirty="0" smtClean="0"/>
              <a:t>   a zemřel 8.února 1725 ( 28.ledna )</a:t>
            </a:r>
          </a:p>
          <a:p>
            <a:pPr lvl="0"/>
            <a:r>
              <a:rPr lang="cs-CZ" dirty="0" smtClean="0"/>
              <a:t>byl to poslední ruský car dynastie Romanovců</a:t>
            </a:r>
          </a:p>
          <a:p>
            <a:pPr lvl="0"/>
            <a:r>
              <a:rPr lang="cs-CZ" dirty="0" smtClean="0"/>
              <a:t>Přesné místo narození Petra I. není známo, hovoří se o tzv.</a:t>
            </a:r>
            <a:r>
              <a:rPr lang="ru-RU" dirty="0" smtClean="0"/>
              <a:t> </a:t>
            </a:r>
            <a:r>
              <a:rPr lang="cs-CZ" dirty="0" smtClean="0"/>
              <a:t>„</a:t>
            </a:r>
            <a:r>
              <a:rPr lang="ru-RU" dirty="0" smtClean="0"/>
              <a:t>Теремном дворец</a:t>
            </a:r>
            <a:r>
              <a:rPr lang="cs-CZ" dirty="0" smtClean="0"/>
              <a:t>e</a:t>
            </a:r>
            <a:r>
              <a:rPr lang="ru-RU" dirty="0" smtClean="0"/>
              <a:t> Кремля</a:t>
            </a:r>
            <a:r>
              <a:rPr lang="cs-CZ" dirty="0" smtClean="0"/>
              <a:t>“  (viz další obrázek ) a současně uvádějí historikové vesnici </a:t>
            </a:r>
            <a:r>
              <a:rPr lang="cs-CZ" dirty="0" err="1" smtClean="0"/>
              <a:t>Kolomenskoe</a:t>
            </a:r>
            <a:r>
              <a:rPr lang="cs-CZ" dirty="0" smtClean="0"/>
              <a:t> či místo </a:t>
            </a:r>
            <a:r>
              <a:rPr lang="cs-CZ" dirty="0" err="1" smtClean="0"/>
              <a:t>Izmajlovo</a:t>
            </a:r>
            <a:endParaRPr lang="cs-CZ" dirty="0" smtClean="0"/>
          </a:p>
          <a:p>
            <a:pPr lvl="0"/>
            <a:r>
              <a:rPr lang="cs-CZ" dirty="0" smtClean="0"/>
              <a:t>Jeho otec, car Alexej </a:t>
            </a:r>
            <a:r>
              <a:rPr lang="cs-CZ" dirty="0" err="1" smtClean="0"/>
              <a:t>Michailovič</a:t>
            </a:r>
            <a:r>
              <a:rPr lang="cs-CZ" dirty="0" smtClean="0"/>
              <a:t>, měl šestnáct dětí. Petr byl jeho čtrnácté dítě, ale prvním synem i dítětem  jeho druhé ženy, carevny Natálie </a:t>
            </a:r>
            <a:r>
              <a:rPr lang="cs-CZ" dirty="0" err="1" smtClean="0"/>
              <a:t>Kyrillovny</a:t>
            </a:r>
            <a:r>
              <a:rPr lang="cs-CZ" dirty="0" smtClean="0"/>
              <a:t> </a:t>
            </a:r>
            <a:r>
              <a:rPr lang="cs-CZ" dirty="0" err="1" smtClean="0"/>
              <a:t>Naryškinové</a:t>
            </a:r>
            <a:r>
              <a:rPr lang="cs-CZ" dirty="0" smtClean="0"/>
              <a:t>.</a:t>
            </a:r>
          </a:p>
          <a:p>
            <a:pPr lvl="0"/>
            <a:r>
              <a:rPr lang="cs-CZ" dirty="0" smtClean="0"/>
              <a:t>29. června byl carevič pokřtěn v </a:t>
            </a:r>
            <a:r>
              <a:rPr lang="ru-RU" dirty="0" smtClean="0"/>
              <a:t>Чудовом монастыре</a:t>
            </a:r>
            <a:r>
              <a:rPr lang="cs-CZ" dirty="0" smtClean="0"/>
              <a:t>, popem Andrejem </a:t>
            </a:r>
            <a:r>
              <a:rPr lang="cs-CZ" dirty="0" err="1" smtClean="0"/>
              <a:t>Savinovem</a:t>
            </a:r>
            <a:r>
              <a:rPr lang="cs-CZ" dirty="0" smtClean="0"/>
              <a:t> a pojmenován Petrem</a:t>
            </a:r>
          </a:p>
          <a:p>
            <a:pPr lvl="0"/>
            <a:r>
              <a:rPr lang="cs-CZ" dirty="0" smtClean="0"/>
              <a:t>přídomek Veliký dostal až dosednutím na trůn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00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Russian Empire (orthographic projection).sv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788" y="0"/>
            <a:ext cx="10159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450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Městská a správní reforma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Bohatá obchodní města na západě Evropy na Petra l. značně zapůsobila </a:t>
            </a:r>
          </a:p>
          <a:p>
            <a:r>
              <a:rPr lang="cs-CZ" dirty="0"/>
              <a:t>Ruští kupci se měli sdružovat v </a:t>
            </a:r>
            <a:r>
              <a:rPr lang="cs-CZ" b="1" dirty="0" err="1"/>
              <a:t>kompanie</a:t>
            </a:r>
            <a:r>
              <a:rPr lang="cs-CZ" dirty="0"/>
              <a:t>, které by byly schopné čelit cizím obchodním společnostem</a:t>
            </a:r>
          </a:p>
          <a:p>
            <a:pPr>
              <a:lnSpc>
                <a:spcPct val="110000"/>
              </a:lnSpc>
            </a:pPr>
            <a:r>
              <a:rPr lang="cs-CZ" dirty="0"/>
              <a:t>Kupci se však sdružovali do „</a:t>
            </a:r>
            <a:r>
              <a:rPr lang="cs-CZ" dirty="0" err="1"/>
              <a:t>kompanií</a:t>
            </a:r>
            <a:r>
              <a:rPr lang="cs-CZ" dirty="0"/>
              <a:t>“ nikoli proto, aby jim to přinášelo užitek a zisk, ale proto, že to  bylo nařízeno</a:t>
            </a:r>
          </a:p>
        </p:txBody>
      </p:sp>
    </p:spTree>
    <p:extLst>
      <p:ext uri="{BB962C8B-B14F-4D97-AF65-F5344CB8AC3E}">
        <p14:creationId xmlns:p14="http://schemas.microsoft.com/office/powerpoint/2010/main" xmlns="" val="216678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Carský </a:t>
            </a:r>
            <a:r>
              <a:rPr lang="cs-CZ" b="1" dirty="0" err="1"/>
              <a:t>ukaz</a:t>
            </a:r>
            <a:r>
              <a:rPr lang="cs-CZ" dirty="0"/>
              <a:t> z roku 1699:</a:t>
            </a:r>
          </a:p>
          <a:p>
            <a:pPr marL="0" indent="0">
              <a:buNone/>
            </a:pPr>
            <a:r>
              <a:rPr lang="cs-CZ" b="1" dirty="0"/>
              <a:t>města si mohou zvolit svoji samosprávu</a:t>
            </a:r>
            <a:r>
              <a:rPr lang="cs-CZ" dirty="0"/>
              <a:t>, ale musí platit dvojnásobek dosavadní daně volenými purkmistry.</a:t>
            </a:r>
          </a:p>
          <a:p>
            <a:r>
              <a:rPr lang="cs-CZ" dirty="0"/>
              <a:t>Města se proto této výsady vzdala</a:t>
            </a:r>
          </a:p>
          <a:p>
            <a:r>
              <a:rPr lang="cs-CZ" b="1" dirty="0"/>
              <a:t>Nový </a:t>
            </a:r>
            <a:r>
              <a:rPr lang="cs-CZ" b="1" dirty="0" err="1"/>
              <a:t>ukaz</a:t>
            </a:r>
            <a:r>
              <a:rPr lang="cs-CZ" dirty="0"/>
              <a:t>: </a:t>
            </a:r>
          </a:p>
          <a:p>
            <a:pPr marL="0" indent="0">
              <a:buNone/>
            </a:pPr>
            <a:r>
              <a:rPr lang="cs-CZ" dirty="0"/>
              <a:t>odpadla podmínka dvojnásobné daně</a:t>
            </a:r>
          </a:p>
          <a:p>
            <a:r>
              <a:rPr lang="cs-CZ" dirty="0"/>
              <a:t>Magistráty  se nestaly vrcholnými orgány samosprávy měst, ale kancelářemi, odpovědnými za výběr daní.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3915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Reforma soudnictví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1718 - car jmenoval zemské soudce (</a:t>
            </a:r>
            <a:r>
              <a:rPr lang="cs-CZ" dirty="0" err="1" smtClean="0"/>
              <a:t>landrichty</a:t>
            </a:r>
            <a:r>
              <a:rPr lang="cs-CZ" dirty="0" smtClean="0"/>
              <a:t>), </a:t>
            </a:r>
          </a:p>
          <a:p>
            <a:r>
              <a:rPr lang="cs-CZ" dirty="0" smtClean="0"/>
              <a:t>kteří byli  podřízeni Senátu)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2" descr="image13457823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0304" y="2953048"/>
            <a:ext cx="4734272" cy="368994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251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Reforma samoděržaví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car určuje svého nástupce</a:t>
            </a:r>
          </a:p>
          <a:p>
            <a:r>
              <a:rPr lang="cs-CZ" dirty="0" smtClean="0"/>
              <a:t>1711 - vytvoření Senátu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obsahoval 9 nejbližších spolupracovníků Petra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zabýval se především otázkami státního rozpočtu .</a:t>
            </a:r>
          </a:p>
          <a:p>
            <a:r>
              <a:rPr lang="cs-CZ" dirty="0" smtClean="0"/>
              <a:t> Bylo založeno devět „</a:t>
            </a:r>
            <a:r>
              <a:rPr lang="ru-RU" dirty="0" smtClean="0"/>
              <a:t>коллегий</a:t>
            </a:r>
            <a:r>
              <a:rPr lang="cs-CZ" dirty="0" smtClean="0"/>
              <a:t>“    (ministerstev) </a:t>
            </a:r>
          </a:p>
          <a:p>
            <a:r>
              <a:rPr lang="cs-CZ" dirty="0" smtClean="0"/>
              <a:t> Země byla rozdělena do 8 provincií . 	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V každé provincii stál v čele  guvernér, který   podléhal carovi</a:t>
            </a:r>
          </a:p>
          <a:p>
            <a:r>
              <a:rPr lang="cs-CZ" sz="3300" dirty="0" smtClean="0"/>
              <a:t>nové hlavní město – Petrohrad</a:t>
            </a:r>
            <a:endParaRPr lang="cs-CZ" sz="38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5773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Fiskální reforma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Ražba nové mince</a:t>
            </a:r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cs-CZ" b="1" dirty="0" smtClean="0"/>
              <a:t>stříbrný rubl</a:t>
            </a:r>
          </a:p>
          <a:p>
            <a:r>
              <a:rPr lang="cs-CZ" dirty="0" smtClean="0"/>
              <a:t>nové měděné mince</a:t>
            </a:r>
            <a:r>
              <a:rPr lang="cs-CZ" b="1" dirty="0" smtClean="0"/>
              <a:t>:</a:t>
            </a:r>
          </a:p>
          <a:p>
            <a:pPr marL="0" indent="0">
              <a:buNone/>
            </a:pPr>
            <a:r>
              <a:rPr lang="cs-CZ" b="1" dirty="0" err="1" smtClean="0"/>
              <a:t>Děněžka</a:t>
            </a:r>
            <a:r>
              <a:rPr lang="cs-CZ" b="1" dirty="0" smtClean="0"/>
              <a:t> - </a:t>
            </a:r>
            <a:r>
              <a:rPr lang="cs-CZ" dirty="0" smtClean="0"/>
              <a:t>měla hodnotu </a:t>
            </a:r>
            <a:r>
              <a:rPr lang="cs-CZ" dirty="0" err="1" smtClean="0"/>
              <a:t>půlkopějky</a:t>
            </a:r>
            <a:endParaRPr lang="cs-CZ" dirty="0" smtClean="0"/>
          </a:p>
          <a:p>
            <a:pPr marL="0" indent="0">
              <a:buNone/>
            </a:pPr>
            <a:r>
              <a:rPr lang="cs-CZ" b="1" dirty="0" err="1" smtClean="0"/>
              <a:t>Poluška</a:t>
            </a:r>
            <a:r>
              <a:rPr lang="cs-CZ" b="1" dirty="0" smtClean="0"/>
              <a:t> </a:t>
            </a:r>
            <a:r>
              <a:rPr lang="cs-CZ" dirty="0" smtClean="0"/>
              <a:t>- měla hodnotu </a:t>
            </a:r>
            <a:r>
              <a:rPr lang="cs-CZ" dirty="0" err="1" smtClean="0"/>
              <a:t>čtvrtkopějky</a:t>
            </a:r>
            <a:endParaRPr lang="cs-CZ" dirty="0" smtClean="0"/>
          </a:p>
          <a:p>
            <a:pPr marL="0" indent="0">
              <a:buNone/>
            </a:pPr>
            <a:r>
              <a:rPr lang="cs-CZ" b="1" dirty="0" err="1" smtClean="0"/>
              <a:t>Polupoluška</a:t>
            </a:r>
            <a:r>
              <a:rPr lang="cs-CZ" b="1" dirty="0" smtClean="0"/>
              <a:t> - </a:t>
            </a:r>
            <a:r>
              <a:rPr lang="cs-CZ" dirty="0" smtClean="0"/>
              <a:t>měla hodnotu jako 1/8 kopějky</a:t>
            </a:r>
            <a:endParaRPr lang="cs-CZ" b="1" dirty="0" smtClean="0"/>
          </a:p>
          <a:p>
            <a:r>
              <a:rPr lang="cs-CZ" dirty="0" smtClean="0"/>
              <a:t>Zavádění </a:t>
            </a:r>
            <a:r>
              <a:rPr lang="cs-CZ" b="1" dirty="0" smtClean="0"/>
              <a:t>nových</a:t>
            </a:r>
            <a:r>
              <a:rPr lang="cs-CZ" dirty="0" smtClean="0"/>
              <a:t> </a:t>
            </a:r>
            <a:r>
              <a:rPr lang="cs-CZ" b="1" dirty="0" smtClean="0"/>
              <a:t>daní </a:t>
            </a:r>
          </a:p>
          <a:p>
            <a:r>
              <a:rPr lang="cs-CZ" dirty="0" smtClean="0"/>
              <a:t>Leden 1719 – </a:t>
            </a:r>
            <a:r>
              <a:rPr lang="cs-CZ" dirty="0" err="1" smtClean="0"/>
              <a:t>ukaz</a:t>
            </a:r>
            <a:r>
              <a:rPr lang="cs-CZ" dirty="0" smtClean="0"/>
              <a:t> o revizi všech „duší“ mužského pohlaví</a:t>
            </a:r>
          </a:p>
          <a:p>
            <a:pPr marL="0" indent="0">
              <a:buNone/>
            </a:pPr>
            <a:r>
              <a:rPr lang="cs-CZ" dirty="0" smtClean="0"/>
              <a:t>→→pojem „revizní duše“ (daně z duší)</a:t>
            </a:r>
          </a:p>
          <a:p>
            <a:pPr marL="0" indent="0">
              <a:buNone/>
            </a:pPr>
            <a:r>
              <a:rPr lang="cs-CZ" dirty="0" smtClean="0"/>
              <a:t>     = PRVNÍ NOVODOBÉ SČÍTÁNÍ LIDU V RUSKU</a:t>
            </a:r>
          </a:p>
          <a:p>
            <a:pPr marL="0" indent="0">
              <a:buNone/>
            </a:pPr>
            <a:r>
              <a:rPr lang="cs-CZ" dirty="0" smtClean="0"/>
              <a:t>Důvod: více peněz do státní pokladny</a:t>
            </a:r>
          </a:p>
          <a:p>
            <a:pPr marL="0" indent="0">
              <a:buNone/>
            </a:pPr>
            <a:r>
              <a:rPr lang="cs-CZ" dirty="0" smtClean="0"/>
              <a:t>Důsledek: Rusko na konci Petrovy vlády bylo bez dluhů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1900" y="0"/>
            <a:ext cx="5880100" cy="3576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6002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Školská reforma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Zoufalý stav školství v Rusku: dosud jediná vyšší škola (duchovní akademie v Moskvě)</a:t>
            </a:r>
          </a:p>
          <a:p>
            <a:r>
              <a:rPr lang="cs-CZ" dirty="0" smtClean="0"/>
              <a:t>Petr potřeboval necírkevní odborníky </a:t>
            </a:r>
          </a:p>
          <a:p>
            <a:r>
              <a:rPr lang="cs-CZ" dirty="0" smtClean="0"/>
              <a:t>Příchod odborníků z Anglie a r.</a:t>
            </a:r>
            <a:r>
              <a:rPr lang="cs-CZ" b="1" dirty="0" smtClean="0"/>
              <a:t> 1701 </a:t>
            </a:r>
            <a:r>
              <a:rPr lang="cs-CZ" dirty="0" smtClean="0"/>
              <a:t>zřízení tzv. </a:t>
            </a:r>
            <a:r>
              <a:rPr lang="cs-CZ" b="1" dirty="0" smtClean="0"/>
              <a:t>navigátorské školy </a:t>
            </a:r>
            <a:r>
              <a:rPr lang="cs-CZ" dirty="0" smtClean="0"/>
              <a:t>(žold 15 kopějek denně)</a:t>
            </a:r>
          </a:p>
          <a:p>
            <a:r>
              <a:rPr lang="cs-CZ" dirty="0" smtClean="0"/>
              <a:t>Postupným snižováním carova zájmu se snižoval žold a počet žáků</a:t>
            </a:r>
          </a:p>
          <a:p>
            <a:r>
              <a:rPr lang="cs-CZ" dirty="0" smtClean="0"/>
              <a:t>1715 škola zanikla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5584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Kultura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Petr l. chtěl, aby se lidé dívali </a:t>
            </a:r>
          </a:p>
          <a:p>
            <a:pPr marL="0" indent="0">
              <a:buNone/>
            </a:pPr>
            <a:r>
              <a:rPr lang="cs-CZ" dirty="0" smtClean="0"/>
              <a:t>a učili se.</a:t>
            </a:r>
          </a:p>
          <a:p>
            <a:pPr marL="0" indent="0">
              <a:buNone/>
            </a:pPr>
            <a:r>
              <a:rPr lang="cs-CZ" dirty="0" smtClean="0"/>
              <a:t>- vznik prvních muzeí</a:t>
            </a:r>
          </a:p>
          <a:p>
            <a:pPr marL="0" indent="0">
              <a:buNone/>
            </a:pPr>
            <a:r>
              <a:rPr lang="cs-CZ" dirty="0" smtClean="0"/>
              <a:t>- rychlý vývoj   </a:t>
            </a:r>
          </a:p>
          <a:p>
            <a:pPr marL="0" indent="0">
              <a:buNone/>
            </a:pPr>
            <a:r>
              <a:rPr lang="cs-CZ" dirty="0" smtClean="0"/>
              <a:t>   nakladatelství    </a:t>
            </a:r>
          </a:p>
          <a:p>
            <a:pPr marL="0" indent="0">
              <a:buNone/>
            </a:pPr>
            <a:r>
              <a:rPr lang="cs-CZ" dirty="0" smtClean="0"/>
              <a:t>   (</a:t>
            </a:r>
            <a:r>
              <a:rPr lang="ru-RU" dirty="0" smtClean="0"/>
              <a:t>„Ведомости“</a:t>
            </a:r>
            <a:r>
              <a:rPr lang="cs-CZ" dirty="0" smtClean="0"/>
              <a:t>)	</a:t>
            </a:r>
          </a:p>
          <a:p>
            <a:pPr marL="0" indent="0">
              <a:buNone/>
            </a:pPr>
            <a:r>
              <a:rPr lang="cs-CZ" dirty="0" smtClean="0"/>
              <a:t>- rozvoj divadel</a:t>
            </a:r>
          </a:p>
          <a:p>
            <a:pPr marL="0" indent="0">
              <a:buNone/>
            </a:pPr>
            <a:r>
              <a:rPr lang="cs-CZ" dirty="0" smtClean="0"/>
              <a:t>- zjednodušení abecedy   </a:t>
            </a:r>
          </a:p>
          <a:p>
            <a:pPr marL="0" indent="0">
              <a:buNone/>
            </a:pPr>
            <a:r>
              <a:rPr lang="cs-CZ" dirty="0" smtClean="0"/>
              <a:t>   (</a:t>
            </a:r>
            <a:r>
              <a:rPr lang="ru-RU" dirty="0" smtClean="0"/>
              <a:t>„гражданка“</a:t>
            </a:r>
            <a:r>
              <a:rPr lang="cs-CZ" dirty="0" smtClean="0"/>
              <a:t>)</a:t>
            </a:r>
          </a:p>
        </p:txBody>
      </p:sp>
      <p:pic>
        <p:nvPicPr>
          <p:cNvPr id="4" name="Picture 2" descr="&amp;Vcy;&amp;iecy;&amp;dcy;&amp;ocy;&amp;mcy;&amp;ocy;&amp;scy;&amp;tcy;&amp;i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8432" y="163636"/>
            <a:ext cx="3810000" cy="60133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01514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Kalendář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Ukaz</a:t>
            </a:r>
            <a:r>
              <a:rPr lang="cs-CZ" dirty="0" smtClean="0"/>
              <a:t> z 20. 12. 1699 </a:t>
            </a:r>
          </a:p>
          <a:p>
            <a:r>
              <a:rPr lang="cs-CZ" dirty="0" smtClean="0"/>
              <a:t>Od roku 1700 se zavedl kalendář stejný jako v ostatním křesťanském světě: počítání let od narození Krista</a:t>
            </a:r>
          </a:p>
          <a:p>
            <a:r>
              <a:rPr lang="cs-CZ" dirty="0" smtClean="0"/>
              <a:t>Začátek nového roku se začal slavit vždy </a:t>
            </a:r>
          </a:p>
          <a:p>
            <a:pPr marL="0" indent="0">
              <a:buNone/>
            </a:pPr>
            <a:r>
              <a:rPr lang="cs-CZ" dirty="0" smtClean="0"/>
              <a:t>    1. ledna (nikoli 1. září, jako tomu bylo dříve)</a:t>
            </a:r>
          </a:p>
          <a:p>
            <a:r>
              <a:rPr lang="cs-CZ" dirty="0" smtClean="0"/>
              <a:t>Příkazy, jak se má Nový rok slavit (mše, zdobení domů, úklid ulic, ohňostroje a palba z děl)</a:t>
            </a:r>
          </a:p>
        </p:txBody>
      </p:sp>
    </p:spTree>
    <p:extLst>
      <p:ext uri="{BB962C8B-B14F-4D97-AF65-F5344CB8AC3E}">
        <p14:creationId xmlns:p14="http://schemas.microsoft.com/office/powerpoint/2010/main" xmlns="" val="224432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Reforma církve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Byly zdaněny příjmy církve</a:t>
            </a:r>
          </a:p>
          <a:p>
            <a:r>
              <a:rPr lang="cs-CZ" sz="3600" dirty="0" smtClean="0"/>
              <a:t>Nejvyšším církevním úřadem se stal „Svatý Synod“</a:t>
            </a:r>
          </a:p>
          <a:p>
            <a:r>
              <a:rPr lang="cs-CZ" sz="3600" dirty="0" smtClean="0"/>
              <a:t>Církev byla zařazena pod státní správu </a:t>
            </a:r>
          </a:p>
          <a:p>
            <a:r>
              <a:rPr lang="cs-CZ" sz="3600" dirty="0" smtClean="0"/>
              <a:t>Byl omezen počet mnichů</a:t>
            </a:r>
          </a:p>
          <a:p>
            <a:r>
              <a:rPr lang="cs-CZ" sz="3600" dirty="0" smtClean="0"/>
              <a:t>Petr uzavřel některé kláštery  a jejich majetek si přivlastnil (některými starověrci byl považován za antikrista)</a:t>
            </a:r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xmlns="" val="247849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Petrova matka, Natálie </a:t>
            </a:r>
            <a:r>
              <a:rPr lang="cs-CZ" dirty="0" err="1" smtClean="0"/>
              <a:t>Kirillovna</a:t>
            </a:r>
            <a:r>
              <a:rPr lang="cs-CZ" dirty="0" smtClean="0"/>
              <a:t> </a:t>
            </a:r>
            <a:r>
              <a:rPr lang="cs-CZ" dirty="0" err="1" smtClean="0"/>
              <a:t>Naryškinova</a:t>
            </a:r>
            <a:r>
              <a:rPr lang="cs-CZ" dirty="0" smtClean="0"/>
              <a:t>, se narodila 1.září 1651 a zemřela 4.února 1694</a:t>
            </a:r>
          </a:p>
          <a:p>
            <a:pPr lvl="0"/>
            <a:r>
              <a:rPr lang="cs-CZ" dirty="0" smtClean="0"/>
              <a:t>Vyrůstala v domě bojara </a:t>
            </a:r>
            <a:r>
              <a:rPr lang="cs-CZ" dirty="0" err="1" smtClean="0"/>
              <a:t>Artamona</a:t>
            </a:r>
            <a:r>
              <a:rPr lang="cs-CZ" dirty="0" smtClean="0"/>
              <a:t> Sergejevič </a:t>
            </a:r>
            <a:r>
              <a:rPr lang="cs-CZ" dirty="0" err="1" smtClean="0"/>
              <a:t>Matvejeva</a:t>
            </a:r>
            <a:r>
              <a:rPr lang="cs-CZ" dirty="0" smtClean="0"/>
              <a:t>  a 1. února 1671 se stala druhou manželkou cara Alexeje a s ním měla tři děti:</a:t>
            </a:r>
          </a:p>
          <a:p>
            <a:pPr lvl="0"/>
            <a:r>
              <a:rPr lang="cs-CZ" dirty="0" smtClean="0"/>
              <a:t>Petra, Natálii a Feodora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27491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Reforma armády a námořnictva</a:t>
            </a:r>
            <a:r>
              <a:rPr lang="cs-CZ" sz="4000" b="1" dirty="0" smtClean="0"/>
              <a:t/>
            </a:r>
            <a:br>
              <a:rPr lang="cs-CZ" sz="4000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4400" dirty="0" smtClean="0"/>
              <a:t>Petr I. provedl reorganizaci armády: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4400" dirty="0" smtClean="0"/>
              <a:t> zřídil stálé vojsko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4400" dirty="0" smtClean="0"/>
              <a:t> staré zbraně nahradil novými a moderními </a:t>
            </a:r>
          </a:p>
          <a:p>
            <a:pPr marL="457200" lvl="1" indent="0">
              <a:buNone/>
            </a:pPr>
            <a:r>
              <a:rPr lang="cs-CZ" sz="4400" dirty="0" smtClean="0"/>
              <a:t>(i za cenu roztavení kostelních  zvonů)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4400" dirty="0" smtClean="0"/>
              <a:t> vybudoval válečné loďstvo, vznikla baltská flotila</a:t>
            </a:r>
          </a:p>
          <a:p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xmlns="" val="345177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Hospodářská reforma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Rozvoj manufaktur (přes 200) např.: na výrobu sukna, železa, zbraní...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5400" dirty="0" smtClean="0"/>
              <a:t>  cíl: vytlačit výrobky z dovozu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5400" dirty="0" smtClean="0"/>
              <a:t>  v manufakturách pracovali nevolníci</a:t>
            </a:r>
          </a:p>
          <a:p>
            <a:pPr marL="457200" lvl="1" indent="0">
              <a:buNone/>
            </a:pPr>
            <a:endParaRPr lang="cs-CZ" sz="5400" dirty="0" smtClean="0"/>
          </a:p>
        </p:txBody>
      </p:sp>
    </p:spTree>
    <p:extLst>
      <p:ext uri="{BB962C8B-B14F-4D97-AF65-F5344CB8AC3E}">
        <p14:creationId xmlns:p14="http://schemas.microsoft.com/office/powerpoint/2010/main" xmlns="" val="192624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&amp;acy;&amp;rcy;&amp;mcy;&amp;icy;&amp;yacy;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3648" y="365125"/>
            <a:ext cx="8998351" cy="5811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588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Další reformy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i-FI" sz="3600" dirty="0"/>
              <a:t>Bojaři se musí holi</a:t>
            </a:r>
            <a:r>
              <a:rPr lang="cs-CZ" sz="3600" dirty="0"/>
              <a:t> </a:t>
            </a:r>
            <a:r>
              <a:rPr lang="fi-FI" sz="3600" dirty="0"/>
              <a:t>(pokuty)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600" dirty="0"/>
              <a:t>Oděv podle evropské módy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600" dirty="0"/>
              <a:t>Zavedení světské zábavy (tance, </a:t>
            </a:r>
            <a:r>
              <a:rPr lang="cs-CZ" sz="3600" dirty="0" smtClean="0"/>
              <a:t>hry)a </a:t>
            </a:r>
            <a:r>
              <a:rPr lang="cs-CZ" sz="3600" dirty="0"/>
              <a:t>kouření dýmky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3600" dirty="0"/>
              <a:t>Peter vytvořil řadu workshopů, představil nová řemesla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3600" dirty="0"/>
              <a:t> nastínil pravidla správného chování pro šlechtu </a:t>
            </a:r>
            <a:r>
              <a:rPr lang="cs-CZ" sz="3600" dirty="0" smtClean="0"/>
              <a:t>v</a:t>
            </a:r>
          </a:p>
          <a:p>
            <a:pPr marL="0" indent="0">
              <a:buNone/>
            </a:pPr>
            <a:r>
              <a:rPr lang="cs-CZ" sz="3600" dirty="0"/>
              <a:t>knize „</a:t>
            </a:r>
            <a:r>
              <a:rPr lang="ru-RU" sz="3600" dirty="0"/>
              <a:t>Юности честное зеркало</a:t>
            </a:r>
            <a:r>
              <a:rPr lang="cs-CZ" sz="3600" dirty="0"/>
              <a:t>“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57312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</a:t>
            </a:r>
            <a:r>
              <a:rPr lang="cs-CZ" sz="4000" dirty="0" smtClean="0"/>
              <a:t>král pozval zahraniční inženýry (asi 900 specialistů přišlo </a:t>
            </a:r>
          </a:p>
          <a:p>
            <a:pPr marL="45720" indent="0">
              <a:buNone/>
            </a:pPr>
            <a:r>
              <a:rPr lang="cs-CZ" sz="4000" dirty="0" smtClean="0"/>
              <a:t>   s Petrem z Evropy)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4000" dirty="0" smtClean="0"/>
              <a:t>  mnozí mladí Rusové odešli studovat vědu a řemeslo do zahraničí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4000" dirty="0" smtClean="0"/>
              <a:t>  ve velkých městech  vznikly nemocnice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4000" dirty="0" smtClean="0"/>
              <a:t>  v Moskvě – první útulek pro děti 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xmlns="" val="202374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http://russian7.ru/wp-content/uploads/2013/08/image4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8579" y="365125"/>
            <a:ext cx="9903421" cy="5811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881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Manželství a děti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První manželkou byla </a:t>
            </a:r>
            <a:r>
              <a:rPr lang="cs-CZ" dirty="0" err="1" smtClean="0"/>
              <a:t>Jevdokije</a:t>
            </a:r>
            <a:r>
              <a:rPr lang="cs-CZ" dirty="0" smtClean="0"/>
              <a:t> </a:t>
            </a:r>
            <a:r>
              <a:rPr lang="cs-CZ" dirty="0" err="1" smtClean="0"/>
              <a:t>Lopuchina</a:t>
            </a:r>
            <a:endParaRPr lang="cs-CZ" dirty="0" smtClean="0"/>
          </a:p>
          <a:p>
            <a:r>
              <a:rPr lang="cs-CZ" dirty="0" smtClean="0"/>
              <a:t>Měli tři syny – Alexeje (1690 -1718), Petra a Alexandra (zemřeli v dětství)</a:t>
            </a:r>
          </a:p>
          <a:p>
            <a:r>
              <a:rPr lang="cs-CZ" dirty="0" smtClean="0"/>
              <a:t>Druhou manželkou byla bývalá </a:t>
            </a:r>
            <a:r>
              <a:rPr lang="cs-CZ" dirty="0" err="1" smtClean="0"/>
              <a:t>livonská</a:t>
            </a:r>
            <a:r>
              <a:rPr lang="cs-CZ" dirty="0" smtClean="0"/>
              <a:t> otrokyně a pradlena Marta </a:t>
            </a:r>
            <a:r>
              <a:rPr lang="cs-CZ" dirty="0" err="1" smtClean="0"/>
              <a:t>Skawronská</a:t>
            </a:r>
            <a:r>
              <a:rPr lang="cs-CZ" dirty="0" smtClean="0"/>
              <a:t> – po křtu přijala jméno Kateřina Alexejevna</a:t>
            </a:r>
          </a:p>
          <a:p>
            <a:r>
              <a:rPr lang="cs-CZ" dirty="0" smtClean="0"/>
              <a:t>Měli celkem 11 dětí, přežily dvě dcery Anna a Alžběta</a:t>
            </a:r>
          </a:p>
          <a:p>
            <a:r>
              <a:rPr lang="cs-CZ" dirty="0" smtClean="0"/>
              <a:t>Po smrti Petra I. vládla jeho žena Kateřina I. (1725 – 1727)</a:t>
            </a:r>
          </a:p>
          <a:p>
            <a:r>
              <a:rPr lang="cs-CZ" dirty="0" smtClean="0"/>
              <a:t>Skutečnou moc měl kníže Alexej </a:t>
            </a:r>
            <a:r>
              <a:rPr lang="cs-CZ" dirty="0" err="1" smtClean="0"/>
              <a:t>Menšikov</a:t>
            </a:r>
            <a:r>
              <a:rPr lang="cs-CZ" dirty="0" smtClean="0"/>
              <a:t> a jeho Nejvyšší tajná rada</a:t>
            </a:r>
          </a:p>
          <a:p>
            <a:r>
              <a:rPr lang="cs-CZ" dirty="0" smtClean="0"/>
              <a:t>1725 podle záměru Petra I. otevřena Akademie věd</a:t>
            </a:r>
          </a:p>
          <a:p>
            <a:r>
              <a:rPr lang="cs-CZ" dirty="0" smtClean="0"/>
              <a:t>Zavedla Řád Alexandra Něvského jako nejvyšší vyznamenání, poprvé udělen  vévodovi </a:t>
            </a:r>
            <a:r>
              <a:rPr lang="cs-CZ" dirty="0" err="1" smtClean="0"/>
              <a:t>holštýnsko</a:t>
            </a:r>
            <a:r>
              <a:rPr lang="cs-CZ" dirty="0" smtClean="0"/>
              <a:t> –</a:t>
            </a:r>
            <a:r>
              <a:rPr lang="cs-CZ" dirty="0" err="1" smtClean="0"/>
              <a:t>gottorpskému</a:t>
            </a:r>
            <a:r>
              <a:rPr lang="cs-CZ" dirty="0" smtClean="0"/>
              <a:t> manželovi Anny </a:t>
            </a:r>
            <a:r>
              <a:rPr lang="cs-CZ" dirty="0" err="1" smtClean="0"/>
              <a:t>Petrovny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231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Jevdokija</a:t>
            </a:r>
            <a:r>
              <a:rPr lang="cs-CZ" dirty="0" smtClean="0"/>
              <a:t> </a:t>
            </a:r>
            <a:r>
              <a:rPr lang="cs-CZ" dirty="0" err="1" smtClean="0"/>
              <a:t>Lopuchina</a:t>
            </a:r>
            <a:endParaRPr lang="cs-CZ" dirty="0"/>
          </a:p>
        </p:txBody>
      </p:sp>
      <p:pic>
        <p:nvPicPr>
          <p:cNvPr id="4" name="Picture 2" descr="http://upload.wikimedia.org/wikipedia/commons/4/4f/Eudoksja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3974" y="365126"/>
            <a:ext cx="5788025" cy="649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143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 descr="Kate&amp;rcaron;ina I. Ruská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3586" y="365125"/>
            <a:ext cx="6440214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241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Poslední léta vlády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 </a:t>
            </a:r>
            <a:r>
              <a:rPr lang="cs-CZ" dirty="0" smtClean="0">
                <a:hlinkClick r:id="rId2" tooltip="1718"/>
              </a:rPr>
              <a:t>1718</a:t>
            </a:r>
            <a:r>
              <a:rPr lang="cs-CZ" dirty="0" smtClean="0"/>
              <a:t> nechal Petr Veliký umučit  a popravit svého vlastního syna </a:t>
            </a:r>
            <a:r>
              <a:rPr lang="cs-CZ" dirty="0" smtClean="0">
                <a:hlinkClick r:id="rId3" tooltip="Alexej Petrovič"/>
              </a:rPr>
              <a:t>Alexeje Petroviče</a:t>
            </a:r>
            <a:r>
              <a:rPr lang="cs-CZ" dirty="0" smtClean="0"/>
              <a:t>, který bojoval proti otci a byl ovlivňován tzv. staromilci, kteří chtěli Rusko vrátit do doby před nástupem Petra Velikého a zrušit veškeré jeho reformy. Sám Petr ho vyslýchal. </a:t>
            </a:r>
          </a:p>
          <a:p>
            <a:r>
              <a:rPr lang="cs-CZ" dirty="0" smtClean="0"/>
              <a:t>Obecně platil Petr Veliký za krutého a nemilosrdného vládce, ale on sám se tak neviděl. Považoval se za reformátora, který se nechtěl proslavit jako dobyvatel, ale jako reformátor. Petr Veliký tak tímto krokem ukázal i odvrácenou tvář velkého ruského reformátora – byl nemilosrdný k jakýmkoliv náznakům odporu vůči jeho absolutní vládě</a:t>
            </a:r>
          </a:p>
          <a:p>
            <a:r>
              <a:rPr lang="cs-CZ" dirty="0" smtClean="0">
                <a:hlinkClick r:id="rId4" tooltip="1722"/>
              </a:rPr>
              <a:t>1722</a:t>
            </a:r>
            <a:r>
              <a:rPr lang="cs-CZ" dirty="0" smtClean="0"/>
              <a:t> Petr zahájil krátkou válku s bohatou, ale </a:t>
            </a:r>
            <a:r>
              <a:rPr lang="cs-CZ" dirty="0" smtClean="0">
                <a:effectLst/>
              </a:rPr>
              <a:t>osmansk</a:t>
            </a:r>
            <a:r>
              <a:rPr lang="cs-CZ" dirty="0" smtClean="0"/>
              <a:t>ými útoky velice oslabenou </a:t>
            </a:r>
            <a:r>
              <a:rPr lang="cs-CZ" u="sng" dirty="0" smtClean="0">
                <a:hlinkClick r:id="rId5" tooltip="Persie"/>
              </a:rPr>
              <a:t>Pers</a:t>
            </a:r>
            <a:r>
              <a:rPr lang="cs-CZ" u="sng" dirty="0" smtClean="0"/>
              <a:t>ií</a:t>
            </a:r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xmlns="" val="58137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3500" y="365125"/>
            <a:ext cx="5524500" cy="6340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65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567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338" name="Picture 2" descr="https://upload.wikimedia.org/wikipedia/commons/thumb/5/50/Peter_the_Great_Interrogating_the_Tsarevich_Alexei_Petrovich.jpg/1280px-Peter_the_Great_Interrogating_the_Tsarevich_Alexei_Petrovi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991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844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Význam vlády Petra I. Velikého 1696 - 1725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600" dirty="0" smtClean="0"/>
              <a:t>Vytvořil Ruské impérium a sám se stal Imperátorem</a:t>
            </a:r>
          </a:p>
          <a:p>
            <a:r>
              <a:rPr lang="cs-CZ" sz="3600" dirty="0" smtClean="0"/>
              <a:t>Otevřel Rusku „okno do Evropy“ – získal přístup k Baltskému moři , navázal obchodní spojení s Evropou</a:t>
            </a:r>
          </a:p>
          <a:p>
            <a:r>
              <a:rPr lang="cs-CZ" sz="3600" dirty="0" smtClean="0"/>
              <a:t>Provedl modernizaci Ruska podle západních vzorů</a:t>
            </a:r>
          </a:p>
          <a:p>
            <a:r>
              <a:rPr lang="cs-CZ" sz="3600" dirty="0" smtClean="0"/>
              <a:t>Provedl celou řadu reforem: ve státní správě, hospodářství, armádě, školství apod.</a:t>
            </a:r>
          </a:p>
          <a:p>
            <a:r>
              <a:rPr lang="cs-CZ" sz="3600" dirty="0" smtClean="0"/>
              <a:t>Petr I. zemřel v lednu 1725, vládu předal své ženě Kateřině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xmlns="" val="98529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Jantarová komnata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Původní </a:t>
            </a:r>
            <a:r>
              <a:rPr lang="cs-CZ" b="1" dirty="0" smtClean="0"/>
              <a:t>jantarová komnata</a:t>
            </a:r>
            <a:r>
              <a:rPr lang="cs-CZ" dirty="0" smtClean="0"/>
              <a:t> byla místnost s bohatou nástěnnou výzdobou z </a:t>
            </a:r>
            <a:r>
              <a:rPr lang="cs-CZ" dirty="0" smtClean="0">
                <a:hlinkClick r:id="rId2" tooltip="Jantar"/>
              </a:rPr>
              <a:t>jantaru</a:t>
            </a:r>
            <a:r>
              <a:rPr lang="cs-CZ" dirty="0" smtClean="0"/>
              <a:t>. Byla zhotovena na zakázku </a:t>
            </a:r>
            <a:r>
              <a:rPr lang="cs-CZ" dirty="0" smtClean="0">
                <a:hlinkClick r:id="rId3" tooltip="Prusko"/>
              </a:rPr>
              <a:t>pruského</a:t>
            </a:r>
            <a:r>
              <a:rPr lang="cs-CZ" dirty="0" smtClean="0"/>
              <a:t> krále </a:t>
            </a:r>
            <a:r>
              <a:rPr lang="cs-CZ" dirty="0" smtClean="0">
                <a:hlinkClick r:id="rId4" tooltip="Fridrich I. Pruský"/>
              </a:rPr>
              <a:t>Fridricha I.</a:t>
            </a:r>
            <a:r>
              <a:rPr lang="cs-CZ" dirty="0" smtClean="0"/>
              <a:t> v </a:t>
            </a:r>
            <a:r>
              <a:rPr lang="cs-CZ" dirty="0" smtClean="0">
                <a:hlinkClick r:id="rId5" tooltip="Berlínský zámek (stránka neexistuje)"/>
              </a:rPr>
              <a:t>Berlínském zámku</a:t>
            </a:r>
            <a:r>
              <a:rPr lang="cs-CZ" dirty="0" smtClean="0"/>
              <a:t>.</a:t>
            </a:r>
          </a:p>
          <a:p>
            <a:r>
              <a:rPr lang="cs-CZ" dirty="0" smtClean="0"/>
              <a:t> V </a:t>
            </a:r>
            <a:r>
              <a:rPr lang="cs-CZ" dirty="0" smtClean="0">
                <a:effectLst/>
              </a:rPr>
              <a:t>roce</a:t>
            </a:r>
            <a:r>
              <a:rPr lang="cs-CZ" dirty="0" smtClean="0"/>
              <a:t> </a:t>
            </a:r>
            <a:r>
              <a:rPr lang="cs-CZ" dirty="0" smtClean="0">
                <a:hlinkClick r:id="rId6" tooltip="1716"/>
              </a:rPr>
              <a:t>1716</a:t>
            </a:r>
            <a:r>
              <a:rPr lang="cs-CZ" dirty="0" smtClean="0"/>
              <a:t> byla pruským králem </a:t>
            </a:r>
            <a:r>
              <a:rPr lang="cs-CZ" dirty="0" smtClean="0">
                <a:hlinkClick r:id="rId7" tooltip="Fridrich Vilém I."/>
              </a:rPr>
              <a:t>Fridrichem Vilémem</a:t>
            </a:r>
            <a:r>
              <a:rPr lang="cs-CZ" dirty="0" smtClean="0"/>
              <a:t> věnována </a:t>
            </a:r>
            <a:r>
              <a:rPr lang="cs-CZ" dirty="0" smtClean="0">
                <a:hlinkClick r:id="rId8" tooltip="Rusko"/>
              </a:rPr>
              <a:t>ruskému</a:t>
            </a:r>
            <a:r>
              <a:rPr lang="cs-CZ" dirty="0" smtClean="0"/>
              <a:t> caru </a:t>
            </a:r>
            <a:r>
              <a:rPr lang="cs-CZ" dirty="0" smtClean="0">
                <a:hlinkClick r:id="rId9" tooltip="Petr I. Veliký"/>
              </a:rPr>
              <a:t>Petru Velikému</a:t>
            </a:r>
            <a:r>
              <a:rPr lang="cs-CZ" dirty="0" smtClean="0"/>
              <a:t>.</a:t>
            </a:r>
          </a:p>
          <a:p>
            <a:r>
              <a:rPr lang="cs-CZ" dirty="0" smtClean="0"/>
              <a:t> Po téměř dvě stě roků se pak nacházela v </a:t>
            </a:r>
            <a:r>
              <a:rPr lang="cs-CZ" dirty="0" smtClean="0">
                <a:hlinkClick r:id="rId10" tooltip="Kateřinský palác (stránka neexistuje)"/>
              </a:rPr>
              <a:t>Kateřinském paláci</a:t>
            </a:r>
            <a:r>
              <a:rPr lang="cs-CZ" dirty="0" smtClean="0"/>
              <a:t> v </a:t>
            </a:r>
            <a:r>
              <a:rPr lang="cs-CZ" dirty="0" smtClean="0">
                <a:hlinkClick r:id="rId11" tooltip="Carskoje Selo"/>
              </a:rPr>
              <a:t>Carském Selu</a:t>
            </a:r>
            <a:r>
              <a:rPr lang="cs-CZ" dirty="0" smtClean="0"/>
              <a:t> poblíž </a:t>
            </a:r>
            <a:r>
              <a:rPr lang="cs-CZ" dirty="0" err="1" smtClean="0">
                <a:hlinkClick r:id="rId12" tooltip="Petrohrad"/>
              </a:rPr>
              <a:t>Sankt</a:t>
            </a:r>
            <a:r>
              <a:rPr lang="cs-CZ" dirty="0" smtClean="0">
                <a:hlinkClick r:id="rId12" tooltip="Petrohrad"/>
              </a:rPr>
              <a:t> </a:t>
            </a:r>
            <a:r>
              <a:rPr lang="cs-CZ" dirty="0" err="1" smtClean="0">
                <a:hlinkClick r:id="rId12" tooltip="Petrohrad"/>
              </a:rPr>
              <a:t>Petersburgu</a:t>
            </a:r>
            <a:r>
              <a:rPr lang="cs-CZ" dirty="0" smtClean="0"/>
              <a:t>. </a:t>
            </a:r>
          </a:p>
          <a:p>
            <a:r>
              <a:rPr lang="cs-CZ" dirty="0" smtClean="0"/>
              <a:t>Od roku </a:t>
            </a:r>
            <a:r>
              <a:rPr lang="cs-CZ" dirty="0" smtClean="0">
                <a:hlinkClick r:id="rId13" tooltip="1942"/>
              </a:rPr>
              <a:t>1942</a:t>
            </a:r>
            <a:r>
              <a:rPr lang="cs-CZ" dirty="0" smtClean="0"/>
              <a:t> byla vystavena v zámku v </a:t>
            </a:r>
            <a:r>
              <a:rPr lang="cs-CZ" dirty="0" smtClean="0">
                <a:hlinkClick r:id="rId14" tooltip="Kaliningrad"/>
              </a:rPr>
              <a:t>Kaliningradu</a:t>
            </a:r>
            <a:r>
              <a:rPr lang="cs-CZ" dirty="0" smtClean="0"/>
              <a:t>; od konce </a:t>
            </a:r>
            <a:r>
              <a:rPr lang="cs-CZ" dirty="0" smtClean="0">
                <a:hlinkClick r:id="rId15" tooltip="Druhá světová válka"/>
              </a:rPr>
              <a:t>druhé světové války</a:t>
            </a:r>
            <a:r>
              <a:rPr lang="cs-CZ" dirty="0" smtClean="0"/>
              <a:t> je nezvěstná.</a:t>
            </a:r>
          </a:p>
          <a:p>
            <a:r>
              <a:rPr lang="cs-CZ" dirty="0" smtClean="0"/>
              <a:t>V Kateřinském paláci se od roku 2003 nachází věrná kopie jantarové komnaty.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9922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8" name="Picture 4" descr="https://upload.wikimedia.org/wikipedia/commons/thumb/5/54/Catherine_Palace_interior_-_Amber_Room_%281%29.jpg/350px-Catherine_Palace_interior_-_Amber_Room_%281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542925"/>
            <a:ext cx="10515599" cy="563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399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Picture 2" descr="Bernsteinzimmer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800" y="1"/>
            <a:ext cx="120142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313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2" descr="Bernsteinzimmer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3200" y="847725"/>
            <a:ext cx="9372600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891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review-planet.ru/wp-content/uploads/2012/03/%D0%BC%D0%BE%D1%80%D0%B4%D0%B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65124"/>
            <a:ext cx="12192000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35458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" name="Picture 6" descr="Peter &amp; Paul fortress in SPB 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400" y="0"/>
            <a:ext cx="11715750" cy="774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554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5362" name="Picture 2" descr="https://upload.wikimedia.org/wikipedia/commons/thumb/9/9f/Bronze_Horseman002.jpg/640px-Bronze_Horseman0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1810" y="0"/>
            <a:ext cx="7728389" cy="655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837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Zdroje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Švankmajer, Milan. </a:t>
            </a:r>
            <a:r>
              <a:rPr lang="cs-CZ" i="1" dirty="0" smtClean="0"/>
              <a:t>Dějiny Ruska</a:t>
            </a:r>
            <a:r>
              <a:rPr lang="cs-CZ" dirty="0" smtClean="0"/>
              <a:t>. 4. </a:t>
            </a:r>
            <a:r>
              <a:rPr lang="cs-CZ" dirty="0" err="1" smtClean="0"/>
              <a:t>rozšíř</a:t>
            </a:r>
            <a:r>
              <a:rPr lang="cs-CZ" dirty="0" smtClean="0"/>
              <a:t>. </a:t>
            </a:r>
            <a:r>
              <a:rPr lang="it-IT" dirty="0" smtClean="0"/>
              <a:t>vyd. Praha : Lidové noviny, 2004. 574 s.</a:t>
            </a:r>
            <a:r>
              <a:rPr lang="cs-CZ" dirty="0" smtClean="0"/>
              <a:t>ISBN 80-7106-658-3</a:t>
            </a:r>
          </a:p>
          <a:p>
            <a:endParaRPr lang="cs-CZ" dirty="0" smtClean="0"/>
          </a:p>
          <a:p>
            <a:r>
              <a:rPr lang="it-IT" dirty="0" smtClean="0"/>
              <a:t>Petr I. Veliký. </a:t>
            </a:r>
            <a:r>
              <a:rPr lang="it-IT" i="1" dirty="0" smtClean="0"/>
              <a:t>PALBA.CZ</a:t>
            </a:r>
            <a:r>
              <a:rPr lang="it-IT" dirty="0" smtClean="0"/>
              <a:t> [online]. 24. 2. 2009 [cit. 2014-03-29]. Dostupné z: http://www.palba.cz/viewtopic.php?t=3256 </a:t>
            </a:r>
            <a:endParaRPr lang="cs-CZ" dirty="0" smtClean="0"/>
          </a:p>
          <a:p>
            <a:endParaRPr lang="cs-CZ" dirty="0" smtClean="0"/>
          </a:p>
          <a:p>
            <a:r>
              <a:rPr lang="pl-PL" dirty="0" smtClean="0"/>
              <a:t>Rusko za Petra I. Velikého (1689 - 1725). [online]. [cit. 2014-03-29]. Dostupné z: http://scottie.borec.cz/skhtml/dejepis/rus_p1.html </a:t>
            </a:r>
          </a:p>
          <a:p>
            <a:endParaRPr lang="cs-CZ" dirty="0" smtClean="0"/>
          </a:p>
          <a:p>
            <a:r>
              <a:rPr lang="ru-RU" dirty="0" smtClean="0"/>
              <a:t>История России: Эпоха Петра </a:t>
            </a:r>
            <a:r>
              <a:rPr lang="cs-CZ" dirty="0" smtClean="0"/>
              <a:t>I </a:t>
            </a:r>
            <a:r>
              <a:rPr lang="ru-RU" dirty="0" smtClean="0"/>
              <a:t>Великого. </a:t>
            </a:r>
            <a:r>
              <a:rPr lang="cs-CZ" dirty="0" smtClean="0"/>
              <a:t>PEŠKOVÁ, Michaela. </a:t>
            </a:r>
            <a:r>
              <a:rPr lang="cs-CZ" i="1" dirty="0" smtClean="0"/>
              <a:t>C</a:t>
            </a:r>
            <a:r>
              <a:rPr lang="ru-RU" i="1" dirty="0" err="1" smtClean="0"/>
              <a:t>трановедение</a:t>
            </a:r>
            <a:r>
              <a:rPr lang="ru-RU" i="1" dirty="0" smtClean="0"/>
              <a:t> России (</a:t>
            </a:r>
            <a:r>
              <a:rPr lang="cs-CZ" i="1" dirty="0" smtClean="0"/>
              <a:t>Reálie Ruska)</a:t>
            </a:r>
            <a:r>
              <a:rPr lang="cs-CZ" dirty="0" smtClean="0"/>
              <a:t> [online]. 2006, 2008 [cit. 2014-03-29]. Dostupné z: http://www.ruskerealie.zcu.cz/r2-3A.php</a:t>
            </a:r>
          </a:p>
          <a:p>
            <a:endParaRPr lang="cs-CZ" dirty="0" smtClean="0"/>
          </a:p>
          <a:p>
            <a:r>
              <a:rPr lang="ru-RU" dirty="0" smtClean="0"/>
              <a:t>Урок 38. РЕФОРМЫ ПЕТРА </a:t>
            </a:r>
            <a:r>
              <a:rPr lang="cs-CZ" dirty="0" smtClean="0"/>
              <a:t>I. </a:t>
            </a:r>
            <a:r>
              <a:rPr lang="cs-CZ" i="1" dirty="0" smtClean="0"/>
              <a:t>Russia-talk.com</a:t>
            </a:r>
            <a:r>
              <a:rPr lang="cs-CZ" dirty="0" smtClean="0"/>
              <a:t> [online]. [cit. 2014-03-29]. Dostupné z: http://www.russia-talk.com/history/38.htm </a:t>
            </a:r>
          </a:p>
          <a:p>
            <a:endParaRPr lang="cs-CZ" dirty="0" smtClean="0"/>
          </a:p>
          <a:p>
            <a:r>
              <a:rPr lang="ru-RU" dirty="0" smtClean="0"/>
              <a:t>7 громких реформ Петра I. </a:t>
            </a:r>
            <a:r>
              <a:rPr lang="ru-RU" i="1" dirty="0" smtClean="0"/>
              <a:t>Русская семерка</a:t>
            </a:r>
            <a:r>
              <a:rPr lang="ru-RU" dirty="0" smtClean="0"/>
              <a:t> [</a:t>
            </a:r>
            <a:r>
              <a:rPr lang="ru-RU" dirty="0" err="1" smtClean="0"/>
              <a:t>online</a:t>
            </a:r>
            <a:r>
              <a:rPr lang="ru-RU" dirty="0" smtClean="0"/>
              <a:t>]. 18. 8. 2013 [</a:t>
            </a:r>
            <a:r>
              <a:rPr lang="ru-RU" dirty="0" err="1" smtClean="0"/>
              <a:t>cit</a:t>
            </a:r>
            <a:r>
              <a:rPr lang="ru-RU" dirty="0" smtClean="0"/>
              <a:t>. 2014-03-29]. </a:t>
            </a:r>
            <a:r>
              <a:rPr lang="ru-RU" dirty="0" err="1" smtClean="0"/>
              <a:t>Dostupné</a:t>
            </a:r>
            <a:r>
              <a:rPr lang="ru-RU" dirty="0" smtClean="0"/>
              <a:t> z: http://russian7.ru/2013/08/7-gromkix-reform-petra-</a:t>
            </a:r>
            <a:r>
              <a:rPr lang="cs-CZ" dirty="0" smtClean="0"/>
              <a:t>i</a:t>
            </a:r>
            <a:r>
              <a:rPr lang="ru-RU" dirty="0" smtClean="0"/>
              <a:t>/ 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45253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cs-CZ" dirty="0" smtClean="0"/>
              <a:t>Petrův otec, Alexej Michajlovič (rusky </a:t>
            </a:r>
            <a:r>
              <a:rPr lang="ru-RU" dirty="0" smtClean="0"/>
              <a:t>Алексей Михайлович Тишайший</a:t>
            </a:r>
            <a:r>
              <a:rPr lang="cs-CZ" dirty="0" smtClean="0"/>
              <a:t>) se narodil 19. března 1629 v Moskvě a zemřel 29.ledna 1676, jako syn Michaila III. </a:t>
            </a:r>
            <a:r>
              <a:rPr lang="cs-CZ" dirty="0" err="1" smtClean="0"/>
              <a:t>Fjodoroviče</a:t>
            </a:r>
            <a:r>
              <a:rPr lang="cs-CZ" dirty="0" smtClean="0"/>
              <a:t> z dynastie Romanovců a carem byl od roku  1645 do roku 1676</a:t>
            </a:r>
          </a:p>
          <a:p>
            <a:pPr lvl="0"/>
            <a:r>
              <a:rPr lang="cs-CZ" dirty="0" smtClean="0"/>
              <a:t>Vládl od svých 16-ti let</a:t>
            </a:r>
          </a:p>
          <a:p>
            <a:pPr lvl="0"/>
            <a:r>
              <a:rPr lang="cs-CZ" dirty="0" smtClean="0"/>
              <a:t>Nevěděl si rady s ekonomickou záležitostí své země</a:t>
            </a:r>
          </a:p>
          <a:p>
            <a:pPr lvl="0"/>
            <a:r>
              <a:rPr lang="cs-CZ" dirty="0" smtClean="0"/>
              <a:t>Uděloval úlevy bohatým, na druhu stranu žádal vysoké tresty za nejmenší provinění, což mělo za následek spoustu nejen rolnických povstání</a:t>
            </a:r>
          </a:p>
          <a:p>
            <a:pPr lvl="0"/>
            <a:r>
              <a:rPr lang="cs-CZ" dirty="0" smtClean="0"/>
              <a:t>Nejhorší povstání  bylo po zavedení tzv. daně ze soli- celní poplatek za sůl, po něm musel car některá rozhodnutí stáhnout</a:t>
            </a:r>
          </a:p>
          <a:p>
            <a:pPr lvl="0"/>
            <a:r>
              <a:rPr lang="cs-CZ" dirty="0" smtClean="0"/>
              <a:t>1654 uzavření smlouvy s Ukrajinou</a:t>
            </a:r>
          </a:p>
          <a:p>
            <a:pPr lvl="0"/>
            <a:r>
              <a:rPr lang="cs-CZ" dirty="0" smtClean="0"/>
              <a:t>V letech 1668-1671 následovala celá řada povstání mužiků, největší pod vedením </a:t>
            </a:r>
            <a:r>
              <a:rPr lang="cs-CZ" dirty="0" err="1" smtClean="0"/>
              <a:t>Stěpana</a:t>
            </a:r>
            <a:r>
              <a:rPr lang="cs-CZ" dirty="0" smtClean="0"/>
              <a:t> </a:t>
            </a:r>
            <a:r>
              <a:rPr lang="cs-CZ" dirty="0" err="1" smtClean="0"/>
              <a:t>Razina</a:t>
            </a:r>
            <a:r>
              <a:rPr lang="cs-CZ" dirty="0" smtClean="0"/>
              <a:t> trvalo  dva roky, nakonec jej však  tvrdý zásah carského vojska porazil</a:t>
            </a:r>
          </a:p>
          <a:p>
            <a:pPr lvl="0"/>
            <a:r>
              <a:rPr lang="cs-CZ" dirty="0" smtClean="0"/>
              <a:t>Zemřel 29.ledna 1676 a vládu po něm převzal syn </a:t>
            </a:r>
            <a:r>
              <a:rPr lang="cs-CZ" dirty="0" err="1" smtClean="0"/>
              <a:t>Fjodor</a:t>
            </a:r>
            <a:r>
              <a:rPr lang="cs-CZ" dirty="0" smtClean="0"/>
              <a:t> </a:t>
            </a:r>
            <a:r>
              <a:rPr lang="cs-CZ" dirty="0" err="1" smtClean="0"/>
              <a:t>III.Aleksejevič</a:t>
            </a:r>
            <a:r>
              <a:rPr lang="cs-CZ" dirty="0" smtClean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8942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05374" y="0"/>
            <a:ext cx="5213985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9753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Dětství Petra I.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dirty="0" smtClean="0"/>
              <a:t>Petr Veliký se narodil jako čtrnácté dítě a pátý syn ruského cara  Alexeje I., ale jako první syn  v jeho druhém manželství</a:t>
            </a:r>
          </a:p>
          <a:p>
            <a:pPr lvl="0"/>
            <a:r>
              <a:rPr lang="cs-CZ" dirty="0" smtClean="0"/>
              <a:t>Proč  Petr I.  dostal jméno Petr není známo, snad jen z hlediska libozvučnosti ke jménu </a:t>
            </a:r>
            <a:r>
              <a:rPr lang="cs-CZ" dirty="0" err="1" smtClean="0"/>
              <a:t>Fjodor</a:t>
            </a:r>
            <a:r>
              <a:rPr lang="cs-CZ" dirty="0" smtClean="0"/>
              <a:t>, jak se jmenoval jeho starší bratr - z prvního manželství cara Alexeje,  který se narodil ve stejný den</a:t>
            </a:r>
          </a:p>
          <a:p>
            <a:pPr lvl="0"/>
            <a:r>
              <a:rPr lang="cs-CZ" dirty="0" smtClean="0"/>
              <a:t>Toto jméno se neobjevilo ani u Romanovců ani u </a:t>
            </a:r>
            <a:r>
              <a:rPr lang="cs-CZ" dirty="0" err="1" smtClean="0"/>
              <a:t>Naryšnikovců</a:t>
            </a:r>
            <a:endParaRPr lang="cs-CZ" dirty="0" smtClean="0"/>
          </a:p>
          <a:p>
            <a:pPr lvl="0"/>
            <a:r>
              <a:rPr lang="cs-CZ" dirty="0" smtClean="0"/>
              <a:t>Od pěti let Petra vzdělávali, nejdříve pod dozorem staršího bratra </a:t>
            </a:r>
            <a:r>
              <a:rPr lang="cs-CZ" dirty="0" err="1" smtClean="0"/>
              <a:t>Fjodora</a:t>
            </a:r>
            <a:r>
              <a:rPr lang="cs-CZ" dirty="0" smtClean="0"/>
              <a:t>, který pro něj vybral učitele Nikitu </a:t>
            </a:r>
            <a:r>
              <a:rPr lang="cs-CZ" dirty="0" err="1" smtClean="0"/>
              <a:t>Zotova</a:t>
            </a:r>
            <a:r>
              <a:rPr lang="cs-CZ" dirty="0" smtClean="0"/>
              <a:t>, státního sloužícího</a:t>
            </a:r>
          </a:p>
          <a:p>
            <a:pPr lvl="0"/>
            <a:r>
              <a:rPr lang="cs-CZ" dirty="0" smtClean="0"/>
              <a:t>Petr rád naslouchal vyprávěním a listoval ve vědeckých knihách, na příkaz carevny ho nechali listovat v historických spisech</a:t>
            </a:r>
          </a:p>
          <a:p>
            <a:pPr lvl="0"/>
            <a:r>
              <a:rPr lang="cs-CZ" dirty="0" smtClean="0"/>
              <a:t>Bohužel jeho učitel nebyl žádný vzdělanec a tak se Petrovi nedostalo velkého vzdělání, psal do konce života s chybami a měl nevelkou slovní zásobu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8722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86374" y="365124"/>
            <a:ext cx="4751705" cy="6492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3159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2494</Words>
  <Application>Microsoft Office PowerPoint</Application>
  <PresentationFormat>Vlastní</PresentationFormat>
  <Paragraphs>236</Paragraphs>
  <Slides>59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59</vt:i4>
      </vt:variant>
    </vt:vector>
  </HeadingPairs>
  <TitlesOfParts>
    <vt:vector size="60" baseType="lpstr">
      <vt:lpstr>Motiv Office</vt:lpstr>
      <vt:lpstr>Petr I. Veliký</vt:lpstr>
      <vt:lpstr>Snímek 2</vt:lpstr>
      <vt:lpstr>Snímek 3</vt:lpstr>
      <vt:lpstr>Snímek 4</vt:lpstr>
      <vt:lpstr>Snímek 5</vt:lpstr>
      <vt:lpstr>Snímek 6</vt:lpstr>
      <vt:lpstr>Snímek 7</vt:lpstr>
      <vt:lpstr>Dětství Petra I.</vt:lpstr>
      <vt:lpstr>Snímek 9</vt:lpstr>
      <vt:lpstr>Snímek 10</vt:lpstr>
      <vt:lpstr>Snímek 11</vt:lpstr>
      <vt:lpstr>Snímek 12</vt:lpstr>
      <vt:lpstr>Snímek 13</vt:lpstr>
      <vt:lpstr>Carevna Sofie</vt:lpstr>
      <vt:lpstr>Snímek 15</vt:lpstr>
      <vt:lpstr>Samostatná vláda 1696 - 1725</vt:lpstr>
      <vt:lpstr>Snímek 17</vt:lpstr>
      <vt:lpstr>Vnější politika Petra I</vt:lpstr>
      <vt:lpstr>Velké poselstvo po Evropě</vt:lpstr>
      <vt:lpstr>Návrat do Moskvy 1698</vt:lpstr>
      <vt:lpstr>Snímek 21</vt:lpstr>
      <vt:lpstr>Severní válka 1700 - 1721</vt:lpstr>
      <vt:lpstr>Založení Petrohradu</vt:lpstr>
      <vt:lpstr>Snímek 24</vt:lpstr>
      <vt:lpstr>Snímek 25</vt:lpstr>
      <vt:lpstr>Snímek 26</vt:lpstr>
      <vt:lpstr>Prutské tažení</vt:lpstr>
      <vt:lpstr>Důsledky války</vt:lpstr>
      <vt:lpstr>Carská vlajka poprvé  vztyčená v roce 1693 </vt:lpstr>
      <vt:lpstr>Snímek 30</vt:lpstr>
      <vt:lpstr>Městská a správní reforma </vt:lpstr>
      <vt:lpstr>Snímek 32</vt:lpstr>
      <vt:lpstr>Reforma soudnictví </vt:lpstr>
      <vt:lpstr>Reforma samoděržaví</vt:lpstr>
      <vt:lpstr>Fiskální reforma</vt:lpstr>
      <vt:lpstr>Školská reforma</vt:lpstr>
      <vt:lpstr>Kultura</vt:lpstr>
      <vt:lpstr>Kalendář</vt:lpstr>
      <vt:lpstr>Reforma církve</vt:lpstr>
      <vt:lpstr>Reforma armády a námořnictva </vt:lpstr>
      <vt:lpstr>Hospodářská reforma</vt:lpstr>
      <vt:lpstr>Snímek 42</vt:lpstr>
      <vt:lpstr>Další reformy </vt:lpstr>
      <vt:lpstr>Snímek 44</vt:lpstr>
      <vt:lpstr>Snímek 45</vt:lpstr>
      <vt:lpstr>Manželství a děti</vt:lpstr>
      <vt:lpstr>Jevdokija Lopuchina</vt:lpstr>
      <vt:lpstr>Snímek 48</vt:lpstr>
      <vt:lpstr>Poslední léta vlády</vt:lpstr>
      <vt:lpstr>Snímek 50</vt:lpstr>
      <vt:lpstr>Význam vlády Petra I. Velikého 1696 - 1725</vt:lpstr>
      <vt:lpstr>Jantarová komnata</vt:lpstr>
      <vt:lpstr>Snímek 53</vt:lpstr>
      <vt:lpstr>Snímek 54</vt:lpstr>
      <vt:lpstr>Snímek 55</vt:lpstr>
      <vt:lpstr>Snímek 56</vt:lpstr>
      <vt:lpstr>Snímek 57</vt:lpstr>
      <vt:lpstr>Snímek 58</vt:lpstr>
      <vt:lpstr>Zdroje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Petr I. Veliký</dc:title>
  <dc:creator>Hobzova</dc:creator>
  <cp:lastModifiedBy>Hobzová</cp:lastModifiedBy>
  <cp:revision>26</cp:revision>
  <dcterms:created xsi:type="dcterms:W3CDTF">2015-03-21T08:43:26Z</dcterms:created>
  <dcterms:modified xsi:type="dcterms:W3CDTF">2015-03-23T12:46:07Z</dcterms:modified>
</cp:coreProperties>
</file>