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Klikněte pro úpravu formátu komentářů</a:t>
            </a:r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&lt;záhlaví&gt;</a:t>
            </a:r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cs-CZ"/>
              <a:t>&lt;datum/čas&gt;</a:t>
            </a:r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cs-CZ"/>
              <a:t>&lt;zápatí&gt;</a:t>
            </a:r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9560E34-184E-4600-B6D0-A30973D765E3}" type="slidenum">
              <a:rPr lang="cs-CZ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69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cs-CZ"/>
              <a:t>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74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52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Ivan_III_of_Russia_3.jpg" TargetMode="External"/><Relationship Id="rId2" Type="http://schemas.openxmlformats.org/officeDocument/2006/relationships/hyperlink" Target="https://www.google.cz/search?q=ivan+3&amp;rlz=1C1SKPL_enCZ431CZ431&amp;espv=210&amp;es_sm=122&amp;tbm=isch&amp;tbo=u&amp;source=univ&amp;sa=X&amp;ei=Hf4JU5i8LpGV7AbdkoHwBQ&amp;ved=0CD0QsAQ&amp;biw=1280&amp;bih=899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ropolita" TargetMode="External"/><Relationship Id="rId2" Type="http://schemas.openxmlformats.org/officeDocument/2006/relationships/hyperlink" Target="http://cs.wikipedia.org/wiki/Dmitrij_Donsk&#253;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.wikipedia.org/w/index.php?title=Alexij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alibri Light"/>
              </a:rPr>
              <a:t>Moskevská Rus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35" name="Obrázek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8000" y="216000"/>
            <a:ext cx="7992000" cy="618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38" name="Obrázek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000" y="-15120"/>
            <a:ext cx="85302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2066760" y="65880"/>
            <a:ext cx="9597240" cy="1362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 dirty="0"/>
              <a:t>
</a:t>
            </a:r>
            <a:endParaRPr dirty="0"/>
          </a:p>
        </p:txBody>
      </p:sp>
      <p:sp>
        <p:nvSpPr>
          <p:cNvPr id="141" name="CustomShape 3"/>
          <p:cNvSpPr/>
          <p:nvPr/>
        </p:nvSpPr>
        <p:spPr>
          <a:xfrm>
            <a:off x="395280" y="1484640"/>
            <a:ext cx="8137440" cy="4753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FFFFFF"/>
                </a:solidFill>
                <a:latin typeface="Calibri"/>
                <a:ea typeface="Microsoft YaHei"/>
              </a:rPr>
              <a:t>Ivan IV. se narodil 25.8. 1530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FFFFFF"/>
                </a:solidFill>
                <a:latin typeface="Calibri"/>
                <a:ea typeface="Microsoft YaHei"/>
              </a:rPr>
              <a:t>Do dějin se zapsal jako Ivan Hrozný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FFFFFF"/>
                </a:solidFill>
                <a:latin typeface="Calibri"/>
                <a:ea typeface="Microsoft YaHei"/>
              </a:rPr>
              <a:t>30.11.1532 se narodil bratr Jurij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FFFFFF"/>
                </a:solidFill>
                <a:latin typeface="Calibri"/>
                <a:ea typeface="Microsoft YaHei"/>
              </a:rPr>
              <a:t>3.12. 1533 zemřel Vasilij III.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FFFFFF"/>
                </a:solidFill>
                <a:latin typeface="Calibri"/>
                <a:ea typeface="Microsoft YaHei"/>
              </a:rPr>
              <a:t> Rusko postrádá pevnou vládu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  <p:sp>
        <p:nvSpPr>
          <p:cNvPr id="143" name="CustomShape 5"/>
          <p:cNvSpPr/>
          <p:nvPr/>
        </p:nvSpPr>
        <p:spPr>
          <a:xfrm>
            <a:off x="1510560" y="1152000"/>
            <a:ext cx="8137440" cy="4753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FFFFFF"/>
                </a:solidFill>
                <a:latin typeface="Calibri"/>
                <a:ea typeface="Microsoft YaHei"/>
              </a:rPr>
              <a:t>Ivan IV. se narodil 25.8. 1530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FFFFFF"/>
                </a:solidFill>
                <a:latin typeface="Calibri"/>
                <a:ea typeface="Microsoft YaHei"/>
              </a:rPr>
              <a:t>Do dějin se zapsal jako Ivan Hrozný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FFFFFF"/>
                </a:solidFill>
                <a:latin typeface="Calibri"/>
                <a:ea typeface="Microsoft YaHei"/>
              </a:rPr>
              <a:t>30.11.1532 se narodil bratr Jurij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FFFFFF"/>
                </a:solidFill>
                <a:latin typeface="Calibri"/>
                <a:ea typeface="Microsoft YaHei"/>
              </a:rPr>
              <a:t>3.12. 1533 zemřel Vasilij III. 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dirty="0">
                <a:solidFill>
                  <a:srgbClr val="FFFFFF"/>
                </a:solidFill>
                <a:latin typeface="Calibri"/>
                <a:ea typeface="Microsoft YaHei"/>
              </a:rPr>
              <a:t> Rusko postrádá pevnou vládu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  <p:sp>
        <p:nvSpPr>
          <p:cNvPr id="144" name="TextShape 6"/>
          <p:cNvSpPr txBox="1"/>
          <p:nvPr/>
        </p:nvSpPr>
        <p:spPr>
          <a:xfrm>
            <a:off x="1806480" y="1509480"/>
            <a:ext cx="9353520" cy="4970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25000"/>
              <a:buFont typeface="StarSymbol"/>
              <a:buChar char=""/>
            </a:pPr>
            <a:r>
              <a:rPr lang="cs-CZ" sz="2200"/>
              <a:t>1462 – 1505  vláda </a:t>
            </a:r>
            <a:r>
              <a:rPr lang="cs-CZ" sz="2200" b="1"/>
              <a:t>Ivana III.</a:t>
            </a:r>
            <a:endParaRPr/>
          </a:p>
          <a:p>
            <a:pPr algn="ctr"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/>
              <a:t>1472  velký kníže Ivan III. přijal titul „car vší Rusi“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/>
              <a:t>1476  odmítnutí Moskvy platit daně Hordě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/>
              <a:t>1478  připojení Novgorodu k Moskvě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/>
              <a:t>1478 sňatek Ivana III. se Sofií Paleologovnou, neteří posledního byzantského císaře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 b="1"/>
              <a:t>1480</a:t>
            </a:r>
            <a:r>
              <a:rPr lang="cs-CZ" sz="2200"/>
              <a:t> konec ruské podřízenosti Zlaté Hordě, k bitvě ani nedošlo, jelikož chán utekl před bojem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cs-CZ" sz="2200">
                <a:latin typeface="Times New Roman"/>
              </a:rPr>
              <a:t>1485 připojení Tveru k Moskvě</a:t>
            </a:r>
            <a:endParaRPr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Upevnění moskevského státu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984680" y="220680"/>
            <a:ext cx="9597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2000" dirty="0"/>
              <a:t>Ivan III. trhá chánův dopis a nechá popravit jeho poselstvo (1478)</a:t>
            </a:r>
            <a:endParaRPr sz="2000" dirty="0"/>
          </a:p>
        </p:txBody>
      </p:sp>
      <p:pic>
        <p:nvPicPr>
          <p:cNvPr id="146" name="Obrázek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0" y="1604520"/>
            <a:ext cx="6943320" cy="525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5400">
                <a:latin typeface="Times New Roman"/>
              </a:rPr>
              <a:t>Důsledky mongolského jha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1734480" y="1418040"/>
            <a:ext cx="9353520" cy="54399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Násilné přerušení a zpřetrhání kulturních, politických i obchodních styků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  Rusi s Evropou ve 13. a 14. stol.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izolace Ruska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Odlišný  vývoj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</a:t>
            </a: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Rusko – středověk, Evropa – renesance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Hospodářský a kulturní úpadek Ruska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</a:t>
            </a: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 zaostává za Evropou o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  téměř 250 let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Rozšíření Moskevské Rusi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1984680" y="1422360"/>
            <a:ext cx="9178200" cy="5435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dirty="0" smtClean="0">
                <a:latin typeface="Times New Roman"/>
              </a:rPr>
              <a:t>1505 – 1533 vláda </a:t>
            </a:r>
            <a:r>
              <a:rPr lang="cs-CZ" b="1" dirty="0" smtClean="0">
                <a:latin typeface="Times New Roman"/>
              </a:rPr>
              <a:t>Vasilije III.</a:t>
            </a:r>
            <a:endParaRPr lang="cs-CZ" dirty="0" smtClean="0"/>
          </a:p>
          <a:p>
            <a:pPr>
              <a:buSzPct val="25000"/>
              <a:buFont typeface="StarSymbol"/>
              <a:buChar char=""/>
            </a:pPr>
            <a:r>
              <a:rPr lang="cs-CZ" dirty="0" smtClean="0">
                <a:latin typeface="Times New Roman"/>
              </a:rPr>
              <a:t>1510 připojení Pskova k Moskvě</a:t>
            </a:r>
            <a:endParaRPr lang="cs-CZ" dirty="0" smtClean="0"/>
          </a:p>
          <a:p>
            <a:pPr>
              <a:buSzPct val="25000"/>
              <a:buFont typeface="StarSymbol"/>
              <a:buChar char=""/>
            </a:pPr>
            <a:r>
              <a:rPr lang="cs-CZ" dirty="0" smtClean="0">
                <a:latin typeface="Times New Roman"/>
              </a:rPr>
              <a:t>1521 připojení Rjazaně k Moskvě</a:t>
            </a:r>
            <a:endParaRPr lang="cs-CZ" dirty="0" smtClean="0"/>
          </a:p>
          <a:p>
            <a:pPr algn="just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Za vlády Ivana III. a Vasilije III. sjednoceny všechny ruské oblasti </a:t>
            </a:r>
            <a:endParaRPr lang="cs-CZ" dirty="0" smtClean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Vznikl národní stát Velkorusů (pod žezlem moskevských panovníků)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→ </a:t>
            </a:r>
            <a:endParaRPr lang="cs-CZ" dirty="0" smtClean="0">
              <a:solidFill>
                <a:srgbClr val="000000"/>
              </a:solidFill>
              <a:latin typeface="Times New Roman"/>
              <a:ea typeface="Lucida Sans Unicode"/>
            </a:endParaRP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Moskevská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Lucida Sans Unicode"/>
              </a:rPr>
              <a:t>Rus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3" name="Zástupný symbol pro obsah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680" y="504000"/>
            <a:ext cx="3737160" cy="5184000"/>
          </a:xfrm>
          <a:prstGeom prst="rect">
            <a:avLst/>
          </a:prstGeom>
        </p:spPr>
      </p:pic>
      <p:pic>
        <p:nvPicPr>
          <p:cNvPr id="15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2000" y="310320"/>
            <a:ext cx="3809160" cy="5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Moskevská Rus v 16. st.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7" name="Obrázek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000" y="1604520"/>
            <a:ext cx="7128000" cy="501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60" name="Obrázek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0" y="-6840"/>
            <a:ext cx="8712000" cy="699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>
                <a:latin typeface="Times New Roman"/>
              </a:rPr>
              <a:t>Kultura Moskevské Rusi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1984680" y="1224000"/>
            <a:ext cx="9353520" cy="576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sz="3600" b="1" dirty="0" smtClean="0">
                <a:latin typeface="Times New Roman"/>
              </a:rPr>
              <a:t>Literatura</a:t>
            </a:r>
            <a:endParaRPr lang="cs-CZ" dirty="0" smtClean="0"/>
          </a:p>
          <a:p>
            <a:r>
              <a:rPr lang="cs-CZ" sz="2000" dirty="0" smtClean="0"/>
              <a:t>Potřeba úředních záznamů, letopisy v Novgorodu a Moskvě,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papír místo pergamenu, jednodušší písmo (ustav a </a:t>
            </a:r>
            <a:r>
              <a:rPr lang="cs-CZ" sz="2000" dirty="0" err="1" smtClean="0"/>
              <a:t>poluustav</a:t>
            </a:r>
            <a:r>
              <a:rPr lang="cs-CZ" sz="2000" dirty="0" smtClean="0"/>
              <a:t>)</a:t>
            </a:r>
          </a:p>
          <a:p>
            <a:r>
              <a:rPr lang="cs-CZ" sz="2400" dirty="0" smtClean="0">
                <a:latin typeface="Times New Roman"/>
              </a:rPr>
              <a:t>Letopisy:</a:t>
            </a:r>
            <a:endParaRPr lang="cs-CZ" sz="2400" dirty="0" smtClean="0"/>
          </a:p>
          <a:p>
            <a:r>
              <a:rPr lang="cs-CZ" sz="2000" dirty="0" smtClean="0"/>
              <a:t>«</a:t>
            </a:r>
            <a:r>
              <a:rPr lang="ru-RU" sz="2000" dirty="0" smtClean="0"/>
              <a:t>Троицкая летопись» – </a:t>
            </a:r>
            <a:r>
              <a:rPr lang="cs-CZ" sz="2000" dirty="0" smtClean="0"/>
              <a:t>Trojický letopis, Moskevský letopisný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svod (sbírka, kodex) v r. 1479</a:t>
            </a:r>
          </a:p>
          <a:p>
            <a:r>
              <a:rPr lang="cs-CZ" sz="2000" dirty="0" smtClean="0"/>
              <a:t>«</a:t>
            </a:r>
            <a:r>
              <a:rPr lang="ru-RU" sz="2000" dirty="0" smtClean="0"/>
              <a:t>Хронограф» – </a:t>
            </a:r>
            <a:r>
              <a:rPr lang="cs-CZ" sz="2000" dirty="0" smtClean="0"/>
              <a:t>první ruský chronograf v r. 1442</a:t>
            </a:r>
          </a:p>
          <a:p>
            <a:endParaRPr lang="cs-CZ" sz="2000" dirty="0" smtClean="0"/>
          </a:p>
          <a:p>
            <a:r>
              <a:rPr lang="cs-CZ" sz="2000" dirty="0" smtClean="0"/>
              <a:t>Pověsti:  «</a:t>
            </a:r>
            <a:r>
              <a:rPr lang="ru-RU" sz="2000" dirty="0" smtClean="0"/>
              <a:t>О битве на Калке», «Повесть о разорении Рязани Батыем», повести о Александре </a:t>
            </a:r>
          </a:p>
          <a:p>
            <a:r>
              <a:rPr lang="ru-RU" sz="2000" dirty="0" smtClean="0"/>
              <a:t>Невском, </a:t>
            </a:r>
            <a:r>
              <a:rPr lang="cs-CZ" sz="2000" dirty="0" smtClean="0"/>
              <a:t>např. «</a:t>
            </a:r>
            <a:r>
              <a:rPr lang="ru-RU" sz="2000" dirty="0" smtClean="0"/>
              <a:t>Житие Александра </a:t>
            </a:r>
            <a:r>
              <a:rPr lang="ru-RU" sz="2000" dirty="0" err="1" smtClean="0"/>
              <a:t>Невского»,«Сказание</a:t>
            </a:r>
            <a:r>
              <a:rPr lang="ru-RU" sz="2000" dirty="0" smtClean="0"/>
              <a:t> о Мамаевом побоище»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Založení Moskvy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Původně nevelká osada Kučkovo na břehu Moskvy,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 součást Vladimirsko –suzdalského knížectví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>
                <a:solidFill>
                  <a:srgbClr val="000000"/>
                </a:solidFill>
                <a:latin typeface="Calibri"/>
              </a:rPr>
              <a:t>1147</a:t>
            </a:r>
            <a:r>
              <a:rPr lang="cs-CZ" sz="2800">
                <a:solidFill>
                  <a:srgbClr val="000000"/>
                </a:solidFill>
                <a:latin typeface="Calibri"/>
              </a:rPr>
              <a:t> první písemná zmínka – kníže </a:t>
            </a:r>
            <a:r>
              <a:rPr lang="cs-CZ" sz="2800" b="1">
                <a:solidFill>
                  <a:srgbClr val="000000"/>
                </a:solidFill>
                <a:latin typeface="Calibri"/>
              </a:rPr>
              <a:t>Jurij Dolgorukij</a:t>
            </a:r>
            <a:r>
              <a:rPr lang="cs-CZ" sz="2800">
                <a:solidFill>
                  <a:srgbClr val="000000"/>
                </a:solidFill>
                <a:latin typeface="Calibri"/>
              </a:rPr>
              <a:t>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Kníže vladimirsko-suzdalský, sem zve svého spojence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knížete novgorodsko-severského Svjatoslava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1156 budování palisád a opevnění kolem Moskvy, tj. </a:t>
            </a:r>
            <a:endParaRPr/>
          </a:p>
          <a:p>
            <a:pPr>
              <a:lnSpc>
                <a:spcPct val="100000"/>
              </a:lnSpc>
            </a:pPr>
            <a:r>
              <a:rPr lang="cs-CZ" sz="2800">
                <a:solidFill>
                  <a:srgbClr val="000000"/>
                </a:solidFill>
                <a:latin typeface="Calibri"/>
              </a:rPr>
              <a:t>    vybudování hradu Moskva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Přesídlení představitelů ruské církve – stavba chrámů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Moskevské knížectví vzniklo podle závěti Alexandra </a:t>
            </a:r>
            <a:endParaRPr/>
          </a:p>
          <a:p>
            <a:pPr>
              <a:lnSpc>
                <a:spcPct val="100000"/>
              </a:lnSpc>
            </a:pPr>
            <a:r>
              <a:rPr lang="cs-CZ" sz="2800">
                <a:solidFill>
                  <a:srgbClr val="000000"/>
                </a:solidFill>
                <a:latin typeface="Calibri"/>
              </a:rPr>
              <a:t>   Něvského  v 70.letech 13. st.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Vzniká tak nové centrum na severovýchodě Rusi,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postupně roste jeho význam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11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1960" y="365040"/>
            <a:ext cx="3169080" cy="625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29704" y="1027620"/>
            <a:ext cx="9641520" cy="5184000"/>
          </a:xfrm>
          <a:prstGeom prst="rect">
            <a:avLst/>
          </a:prstGeom>
        </p:spPr>
        <p:txBody>
          <a:bodyPr wrap="none"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Poema: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– 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Zadonština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Životopisy: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метрополита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Житие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Сергия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Радонежского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Cestopisy: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Афанасия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Никитина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Legendy: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Сказание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невидимом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граде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Китеже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Historické písně: «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Песня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Щелкане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Дудентьевиче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Suděbnik 1497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1984680" y="1604520"/>
            <a:ext cx="9607320" cy="53074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Nejvýznamnější ruský právní kodex z období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s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jednocování severovýchodní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Rusi</a:t>
            </a:r>
            <a:endParaRPr sz="2800" dirty="0"/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Věnoval pozornost centrální správě a soudnictví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aby soudce nepřijímal úplatky)</a:t>
            </a:r>
            <a:endParaRPr sz="2800" dirty="0"/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Votčiníci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zbaveni soudní pravomoci</a:t>
            </a:r>
            <a:endParaRPr sz="2800" dirty="0"/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Činnost soudnictví podřízena kontrole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velkoknížecích</a:t>
            </a: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zástupců</a:t>
            </a:r>
            <a:endParaRPr sz="2800" dirty="0"/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Uzákonil zrušení svobodného odchodu ruského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cholopa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–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svobodný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odchod omezen na dva týdny v roce, týden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před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a po sv. Jiří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26. listopadu po skončení všech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polních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prací = tzv.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Jurjev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děň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)</a:t>
            </a:r>
            <a:endParaRPr sz="2800" dirty="0"/>
          </a:p>
          <a:p>
            <a:pPr algn="just">
              <a:lnSpc>
                <a:spcPct val="100000"/>
              </a:lnSpc>
              <a:buSzPct val="25000"/>
              <a:buFont typeface="Arial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Platil pro všechny vrstvy a třídy ruské společnosti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800" b="1" dirty="0" smtClean="0">
                <a:solidFill>
                  <a:srgbClr val="000000"/>
                </a:solidFill>
                <a:latin typeface="Lucida Sans Unicode"/>
              </a:rPr>
              <a:t>MALÍŘSTVÍ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Řada fresek v byzantském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slohu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Ikony – náboženské obrazy na dubové desce,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zobrazují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Ježíše, svaté a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Bohorodičku</a:t>
            </a:r>
          </a:p>
          <a:p>
            <a:pPr>
              <a:lnSpc>
                <a:spcPct val="100000"/>
              </a:lnSpc>
              <a:buSzPct val="25000"/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Umělci: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Theofan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Grek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Andrej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Rubljov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1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6000" y="1728000"/>
            <a:ext cx="3142080" cy="3854160"/>
          </a:xfrm>
          <a:prstGeom prst="rect">
            <a:avLst/>
          </a:prstGeom>
        </p:spPr>
      </p:pic>
      <p:pic>
        <p:nvPicPr>
          <p:cNvPr id="172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2000" y="1728000"/>
            <a:ext cx="3168000" cy="38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75" name="Obrázek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4000" y="0"/>
            <a:ext cx="453600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rgbClr val="000000"/>
                </a:solidFill>
                <a:latin typeface="Lucida Sans Unicode"/>
              </a:rPr>
              <a:t>ARCHITEKTURA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Moskva:  Kreml, kostely (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Vozněsenija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Simeonov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Andronnikov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Uspenskij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Novgorod: chrámy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Blagověščenija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Gorodišči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endParaRPr lang="cs-CZ" sz="2800" dirty="0" smtClean="0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</a:pP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Kovalevě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cs-CZ" sz="2800" dirty="0" err="1" smtClean="0">
                <a:solidFill>
                  <a:srgbClr val="000000"/>
                </a:solidFill>
                <a:latin typeface="Lucida Sans Unicode"/>
              </a:rPr>
              <a:t>Uspenija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v Bolotově, </a:t>
            </a:r>
            <a:r>
              <a:rPr lang="cs-CZ" sz="2800" dirty="0" err="1">
                <a:solidFill>
                  <a:srgbClr val="000000"/>
                </a:solidFill>
                <a:latin typeface="Lucida Sans Unicode"/>
              </a:rPr>
              <a:t>Spasa</a:t>
            </a: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 na Iljově </a:t>
            </a:r>
            <a:r>
              <a:rPr lang="cs-CZ" sz="2800" dirty="0" smtClean="0">
                <a:solidFill>
                  <a:srgbClr val="000000"/>
                </a:solidFill>
                <a:latin typeface="Lucida Sans Unicode"/>
              </a:rPr>
              <a:t>ulici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Lucida Sans Unicode"/>
              </a:rPr>
              <a:t>Dále v Pskově, Tveru, Nižním Novgorodu, Rjazani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984680" y="220680"/>
            <a:ext cx="9597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400"/>
              <a:t>Spasskij sobor Andronnikova monastyra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0" name="Obrázek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0" y="1142640"/>
            <a:ext cx="5578200" cy="59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Chrám v Kovalěvě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00" y="1080000"/>
            <a:ext cx="5688000" cy="572616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4400"/>
              <a:t>Uspenskij chram v Kremlu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6" name="Obrázek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000" y="1224000"/>
            <a:ext cx="5333040" cy="558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Kreml při Ivaně Kalitě (14.st.)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89" name="Obrázek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739" y="1418040"/>
            <a:ext cx="8356461" cy="543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>
                <a:solidFill>
                  <a:srgbClr val="000000"/>
                </a:solidFill>
                <a:latin typeface="Calibri Light"/>
              </a:rPr>
              <a:t>Nejstarší moskevská knížata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>
                <a:solidFill>
                  <a:srgbClr val="000000"/>
                </a:solidFill>
                <a:latin typeface="Calibri"/>
              </a:rPr>
              <a:t>Daniil Alexandrovič </a:t>
            </a:r>
            <a:r>
              <a:rPr lang="cs-CZ" sz="2800">
                <a:solidFill>
                  <a:srgbClr val="000000"/>
                </a:solidFill>
                <a:latin typeface="Calibri"/>
              </a:rPr>
              <a:t>(1276 – 1303)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Jurij Daniilovič (1303 – 1305)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 ve 14. st. nastává ekonomický a  politický rozvoj knížectví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Rozšiřování území – počátek 14. století – ztrojnásobení území, připojení Kolomny, Možajska a Perejaslavľa Zalesského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Roste  hospodářský a strategický význam Moskvy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Calibri"/>
              </a:rPr>
              <a:t>Boje s Mongoly o nezávislost, byli součástí Zlaté hordy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Zdroje</a:t>
            </a:r>
            <a:endParaRPr/>
          </a:p>
        </p:txBody>
      </p:sp>
      <p:sp>
        <p:nvSpPr>
          <p:cNvPr id="191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TextShape 3"/>
          <p:cNvSpPr txBox="1"/>
          <p:nvPr/>
        </p:nvSpPr>
        <p:spPr>
          <a:xfrm>
            <a:off x="576000" y="2088000"/>
            <a:ext cx="11113920" cy="378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ŠVANKMAJER, Milan. </a:t>
            </a: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Dějiny Ruska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3.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rozšíř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. vyd. Praha: Lidové noviny, 1999. 886 s.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ISBN 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80-7106-216-2.</a:t>
            </a:r>
            <a:endParaRPr dirty="0"/>
          </a:p>
          <a:p>
            <a:pPr>
              <a:lnSpc>
                <a:spcPct val="95000"/>
              </a:lnSpc>
            </a:pPr>
            <a:r>
              <a:rPr lang="cs-CZ" sz="2200" i="1" dirty="0">
                <a:solidFill>
                  <a:srgbClr val="000000"/>
                </a:solidFill>
                <a:latin typeface="Times New Roman"/>
              </a:rPr>
              <a:t>Kapesní atlas světových dějin. </a:t>
            </a:r>
            <a:r>
              <a:rPr lang="cs-CZ" sz="2200" dirty="0" err="1">
                <a:solidFill>
                  <a:srgbClr val="000000"/>
                </a:solidFill>
                <a:latin typeface="Times New Roman"/>
              </a:rPr>
              <a:t>Edited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 by Jindřich Švestka - Petr Cafourek. 2. vyd. </a:t>
            </a:r>
            <a:endParaRPr lang="cs-CZ" sz="22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95000"/>
              </a:lnSpc>
            </a:pPr>
            <a:r>
              <a:rPr lang="cs-CZ" sz="2200" dirty="0" smtClean="0">
                <a:solidFill>
                  <a:srgbClr val="000000"/>
                </a:solidFill>
                <a:latin typeface="Times New Roman"/>
              </a:rPr>
              <a:t>Praha</a:t>
            </a:r>
            <a:r>
              <a:rPr lang="cs-CZ" sz="2200" dirty="0">
                <a:solidFill>
                  <a:srgbClr val="000000"/>
                </a:solidFill>
                <a:latin typeface="Times New Roman"/>
              </a:rPr>
              <a:t>: Geodetický a kartografický podnik, 1989. 172, 69 s. ISBN 80-7011-011-2.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OBRÁZKY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2"/>
              </a:rPr>
              <a:t>http://upload.wikimedia.org/wikipedia/commons/1/1d/GoldenHorde1300.png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u="sng" dirty="0">
                <a:solidFill>
                  <a:srgbClr val="000000"/>
                </a:solidFill>
                <a:latin typeface="Times New Roman"/>
                <a:hlinkClick r:id="rId3"/>
              </a:rPr>
              <a:t>http://upload.wikimedia.org/wikipedia/commons/7/7f/Ivan_III_of_Russia_3.jpg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200" b="1" dirty="0">
                <a:solidFill>
                  <a:srgbClr val="000000"/>
                </a:solidFill>
                <a:latin typeface="Times New Roman"/>
              </a:rPr>
              <a:t>INTERNETOVÉ ZDROJE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Times New Roman"/>
              </a:rPr>
              <a:t>Šilhán, Vladimír. Ivan III. – stavitel Moskvy [online]. Vystaveno 17. 01. 2005 cit. [ 23. 2. 2014].  </a:t>
            </a:r>
            <a:endParaRPr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984244" y="144000"/>
            <a:ext cx="10514880" cy="13248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cs-CZ" sz="4400" b="1" dirty="0">
                <a:solidFill>
                  <a:srgbClr val="000000"/>
                </a:solidFill>
                <a:latin typeface="Calibri Light"/>
              </a:rPr>
              <a:t>Zlatá horda</a:t>
            </a:r>
            <a:endParaRPr b="1" dirty="0"/>
          </a:p>
        </p:txBody>
      </p:sp>
      <p:sp>
        <p:nvSpPr>
          <p:cNvPr id="11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</p:spPr>
      </p:sp>
      <p:sp>
        <p:nvSpPr>
          <p:cNvPr id="119" name="TextShape 3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Zlatá horda –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 – 2. </a:t>
            </a:r>
            <a:r>
              <a:rPr lang="cs-CZ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15. stol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mongolský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v čele s chánem, hlavní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město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Povolží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Saraj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Bátů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st. až 1. pol. 14. st. období rozkvětu Zlaté Hordy za chánů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Jedigeje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Uzbeka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(přijetí islámu) a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Džanibeka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Ovládala východoruské státy včetně Moskevského knížectví – knížata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musela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platit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daně a skládat slib věrnosti chánovi, za to získávala tzv. jarlyk= jmenovací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dekret pro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ruského knížete na příslušné knížectví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Pravoslavná církev zůstala relativně nezávislá, nemusela platit daně, musela se 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modlit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chána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Zástupný symbol pro obsah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080" y="1481040"/>
            <a:ext cx="7521480" cy="4525200"/>
          </a:xfrm>
          <a:prstGeom prst="rect">
            <a:avLst/>
          </a:prstGeom>
        </p:spPr>
      </p:pic>
      <p:sp>
        <p:nvSpPr>
          <p:cNvPr id="121" name="TextShape 1"/>
          <p:cNvSpPr txBox="1"/>
          <p:nvPr/>
        </p:nvSpPr>
        <p:spPr>
          <a:xfrm>
            <a:off x="1984680" y="273240"/>
            <a:ext cx="9597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/>
              <a:t>Zlatá horda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Rozšíření moskevského státu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2088000" y="207036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lnSpc>
                <a:spcPct val="95000"/>
              </a:lnSpc>
              <a:buSzPct val="25000"/>
              <a:buFont typeface="StarSymbol"/>
              <a:buChar char=""/>
            </a:pPr>
            <a:endParaRPr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lnSpc>
                <a:spcPct val="95000"/>
              </a:lnSpc>
              <a:buSzPct val="25000"/>
              <a:buFont typeface="StarSymbol"/>
              <a:buChar char=""/>
            </a:pPr>
            <a:r>
              <a:rPr lang="cs-CZ" dirty="0">
                <a:solidFill>
                  <a:srgbClr val="000000"/>
                </a:solidFill>
                <a:latin typeface="Times New Roman"/>
              </a:rPr>
              <a:t>Soupeření s Tverským knížectvím o jarlyk 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Calibri"/>
              </a:rPr>
              <a:t> na titul velikého knížete </a:t>
            </a:r>
            <a:endParaRPr lang="cs-CZ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>
              <a:lnSpc>
                <a:spcPct val="95000"/>
              </a:lnSpc>
              <a:buSzPct val="25000"/>
              <a:buNone/>
            </a:pPr>
            <a:r>
              <a:rPr lang="cs-CZ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Calibri"/>
              </a:rPr>
              <a:t>  vladimirského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Times New Roman"/>
              </a:rPr>
              <a:t>, jenž v sobě zahrnoval jistý nárok na vládu nad celou Rusí</a:t>
            </a:r>
            <a:endParaRPr lang="cs-CZ" dirty="0" smtClean="0"/>
          </a:p>
          <a:p>
            <a:pPr>
              <a:lnSpc>
                <a:spcPct val="95000"/>
              </a:lnSpc>
              <a:buSzPct val="25000"/>
              <a:buFont typeface="StarSymbol"/>
              <a:buChar char=""/>
            </a:pPr>
            <a:endParaRPr lang="cs-CZ" dirty="0" smtClean="0"/>
          </a:p>
          <a:p>
            <a:pPr>
              <a:buSzPct val="25000"/>
              <a:buFont typeface="StarSymbol"/>
              <a:buChar char=""/>
            </a:pPr>
            <a:r>
              <a:rPr lang="cs-CZ" dirty="0">
                <a:solidFill>
                  <a:srgbClr val="000000"/>
                </a:solidFill>
                <a:latin typeface="Times New Roman"/>
              </a:rPr>
              <a:t>→ boje mezi tverským knížetem Michailem </a:t>
            </a:r>
            <a:r>
              <a:rPr lang="cs-CZ" dirty="0" err="1">
                <a:solidFill>
                  <a:srgbClr val="000000"/>
                </a:solidFill>
                <a:latin typeface="Times New Roman"/>
              </a:rPr>
              <a:t>Jaroslavovičem</a:t>
            </a:r>
            <a:r>
              <a:rPr lang="cs-CZ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Calibri"/>
              </a:rPr>
              <a:t> (1271-1318</a:t>
            </a:r>
            <a:r>
              <a:rPr lang="cs-CZ" dirty="0" smtClean="0">
                <a:solidFill>
                  <a:srgbClr val="000000"/>
                </a:solidFill>
                <a:latin typeface="Times New Roman"/>
                <a:ea typeface="Calibri"/>
              </a:rPr>
              <a:t>,</a:t>
            </a:r>
          </a:p>
          <a:p>
            <a:pPr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  <a:ea typeface="Calibri"/>
              </a:rPr>
              <a:t>od 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Calibri"/>
              </a:rPr>
              <a:t>1304 veliký kníže vladimirský)</a:t>
            </a:r>
            <a:r>
              <a:rPr lang="cs-CZ" sz="11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/>
              </a:rPr>
              <a:t> a moskevským knížetem </a:t>
            </a:r>
            <a:endParaRPr lang="cs-CZ" dirty="0" smtClean="0">
              <a:solidFill>
                <a:srgbClr val="000000"/>
              </a:solidFill>
              <a:latin typeface="Times New Roman"/>
            </a:endParaRPr>
          </a:p>
          <a:p>
            <a:pPr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Jurijem </a:t>
            </a:r>
            <a:r>
              <a:rPr lang="cs-CZ" dirty="0" err="1">
                <a:solidFill>
                  <a:srgbClr val="000000"/>
                </a:solidFill>
                <a:latin typeface="Times New Roman"/>
              </a:rPr>
              <a:t>Danilovičem</a:t>
            </a:r>
            <a:r>
              <a:rPr lang="cs-CZ" dirty="0">
                <a:solidFill>
                  <a:srgbClr val="000000"/>
                </a:solidFill>
                <a:latin typeface="Times New Roman"/>
                <a:ea typeface="Calibri"/>
              </a:rPr>
              <a:t>(1303-1325, veliký kníže vladimirský 1317-1322) </a:t>
            </a:r>
            <a:r>
              <a:rPr lang="cs-CZ" dirty="0">
                <a:solidFill>
                  <a:srgbClr val="000000"/>
                </a:solidFill>
                <a:latin typeface="Times New Roman"/>
              </a:rPr>
              <a:t> </a:t>
            </a:r>
            <a:endParaRPr lang="cs-CZ" dirty="0" smtClean="0">
              <a:solidFill>
                <a:srgbClr val="000000"/>
              </a:solidFill>
              <a:latin typeface="Times New Roman"/>
            </a:endParaRPr>
          </a:p>
          <a:p>
            <a:pPr>
              <a:buSzPct val="25000"/>
              <a:buFont typeface="StarSymbol"/>
              <a:buChar char=""/>
            </a:pPr>
            <a:r>
              <a:rPr lang="cs-CZ" dirty="0" smtClean="0">
                <a:solidFill>
                  <a:srgbClr val="000000"/>
                </a:solidFill>
                <a:latin typeface="Times New Roman"/>
              </a:rPr>
              <a:t>→ </a:t>
            </a:r>
            <a:r>
              <a:rPr lang="cs-CZ" dirty="0">
                <a:solidFill>
                  <a:srgbClr val="000000"/>
                </a:solidFill>
                <a:latin typeface="Times New Roman"/>
              </a:rPr>
              <a:t>smrt obou</a:t>
            </a:r>
            <a:endParaRPr lang="cs-CZ" dirty="0" smtClean="0"/>
          </a:p>
          <a:p>
            <a:pPr marL="0" indent="0">
              <a:lnSpc>
                <a:spcPts val="508"/>
              </a:lnSpc>
              <a:buNone/>
            </a:pPr>
            <a:r>
              <a:rPr lang="cs-CZ" dirty="0">
                <a:solidFill>
                  <a:srgbClr val="000000"/>
                </a:solidFill>
                <a:latin typeface="Times New Roman"/>
              </a:rPr>
              <a:t> 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Vláda Ivana I. </a:t>
            </a:r>
            <a:r>
              <a:rPr lang="cs-CZ" dirty="0" err="1" smtClean="0"/>
              <a:t>Kality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cs-CZ" sz="2400" dirty="0" smtClean="0"/>
              <a:t>1325 – 1341 (veliký kníže vladimirský od 1328) </a:t>
            </a:r>
          </a:p>
          <a:p>
            <a:r>
              <a:rPr lang="cs-CZ" sz="2400" dirty="0" smtClean="0"/>
              <a:t>schopný, velmi pragmatickým vládce</a:t>
            </a:r>
          </a:p>
          <a:p>
            <a:r>
              <a:rPr lang="cs-CZ" sz="2400" dirty="0" smtClean="0"/>
              <a:t>získal </a:t>
            </a:r>
            <a:r>
              <a:rPr lang="cs-CZ" sz="2400" dirty="0"/>
              <a:t>jarlyk a vybíral daně (hlavně platil Novgorod</a:t>
            </a:r>
            <a:r>
              <a:rPr lang="cs-CZ" sz="2400" dirty="0" smtClean="0"/>
              <a:t>) </a:t>
            </a:r>
          </a:p>
          <a:p>
            <a:r>
              <a:rPr lang="cs-CZ" sz="2400" dirty="0" smtClean="0"/>
              <a:t>shromáždil </a:t>
            </a:r>
            <a:r>
              <a:rPr lang="cs-CZ" sz="2400" dirty="0"/>
              <a:t>značné finanční prostředky tím, že si velkou část daní ponechával</a:t>
            </a:r>
          </a:p>
          <a:p>
            <a:r>
              <a:rPr lang="cs-CZ" sz="2400" dirty="0" smtClean="0"/>
              <a:t>použil </a:t>
            </a:r>
            <a:r>
              <a:rPr lang="cs-CZ" sz="2400" dirty="0"/>
              <a:t>je na další rozšiřování území moskevského knížectví,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okázalou </a:t>
            </a:r>
            <a:r>
              <a:rPr lang="cs-CZ" sz="2400" dirty="0"/>
              <a:t>výstavbu v sídelní Moskvě, ale také k podplácení představitelů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Zlaté </a:t>
            </a:r>
            <a:r>
              <a:rPr lang="cs-CZ" sz="2400" dirty="0"/>
              <a:t>hordy, aby je přiměl jednat ve svém zájmu</a:t>
            </a:r>
          </a:p>
          <a:p>
            <a:r>
              <a:rPr lang="cs-CZ" sz="2400" dirty="0"/>
              <a:t>1340 – 1353 vládne jeho syn Simeon Hrdý → boje Novgorodem a </a:t>
            </a:r>
            <a:r>
              <a:rPr lang="cs-CZ" sz="2400" dirty="0" smtClean="0"/>
              <a:t>Litvou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99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cs-CZ" sz="4800"/>
              <a:t>Boj za nezávislost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Calibri"/>
                <a:ea typeface="Microsoft YaHei"/>
              </a:rPr>
              <a:t>Ivan I. Kalita (1325-1341) – za jeho vlády země zbohatla,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Calibri"/>
                <a:ea typeface="Microsoft YaHei"/>
              </a:rPr>
              <a:t>v závěti rozdělil území mezi tři syny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Calibri"/>
                <a:ea typeface="Microsoft YaHei"/>
              </a:rPr>
              <a:t>Semjona Hrdého, Ivana a Andreje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Calibri"/>
                <a:ea typeface="Microsoft YaHei"/>
              </a:rPr>
              <a:t>Simeon Hrdý (1341- 1353) – války s Novgorodem a Litvou</a:t>
            </a:r>
            <a:endParaRPr/>
          </a:p>
          <a:p>
            <a:pPr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Calibri"/>
                <a:ea typeface="Microsoft YaHei"/>
              </a:rPr>
              <a:t>Ivan II. (1353- 1359) – morová epidemie</a:t>
            </a:r>
            <a:endParaRPr/>
          </a:p>
        </p:txBody>
      </p:sp>
      <p:sp>
        <p:nvSpPr>
          <p:cNvPr id="129" name="TextShape 3"/>
          <p:cNvSpPr txBox="1"/>
          <p:nvPr/>
        </p:nvSpPr>
        <p:spPr>
          <a:xfrm>
            <a:off x="2088000" y="1468800"/>
            <a:ext cx="9265320" cy="5060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>
              <a:buSzPct val="25000"/>
            </a:pPr>
            <a:r>
              <a:rPr lang="cs-CZ" sz="2400" dirty="0" smtClean="0">
                <a:latin typeface="Times New Roman"/>
              </a:rPr>
              <a:t>Zasloužil se nejen kníže </a:t>
            </a:r>
            <a:r>
              <a:rPr lang="cs-CZ" sz="2400" b="1" dirty="0" err="1" smtClean="0">
                <a:latin typeface="Times New Roman"/>
                <a:hlinkClick r:id="rId2"/>
              </a:rPr>
              <a:t>Dmitrij</a:t>
            </a:r>
            <a:r>
              <a:rPr lang="cs-CZ" sz="2400" b="1" dirty="0" smtClean="0">
                <a:latin typeface="Times New Roman"/>
                <a:hlinkClick r:id="rId2"/>
              </a:rPr>
              <a:t> Donský</a:t>
            </a:r>
            <a:r>
              <a:rPr lang="cs-CZ" sz="2400" dirty="0" smtClean="0">
                <a:latin typeface="Times New Roman"/>
              </a:rPr>
              <a:t>, ale především hlavní regent </a:t>
            </a:r>
          </a:p>
          <a:p>
            <a:pPr marL="0" indent="0">
              <a:buSzPct val="25000"/>
              <a:buNone/>
            </a:pPr>
            <a:r>
              <a:rPr lang="cs-CZ" sz="2400" dirty="0" smtClean="0">
                <a:latin typeface="Times New Roman"/>
              </a:rPr>
              <a:t>  v době jeho nezletilosti </a:t>
            </a:r>
            <a:r>
              <a:rPr lang="cs-CZ" sz="2400" dirty="0" smtClean="0">
                <a:latin typeface="Times New Roman"/>
                <a:hlinkClick r:id="rId3"/>
              </a:rPr>
              <a:t>metropolita</a:t>
            </a:r>
            <a:r>
              <a:rPr lang="cs-CZ" sz="2400" dirty="0" smtClean="0">
                <a:latin typeface="Times New Roman"/>
              </a:rPr>
              <a:t> celé Rusi </a:t>
            </a:r>
            <a:r>
              <a:rPr lang="cs-CZ" sz="2400" dirty="0" err="1" smtClean="0">
                <a:latin typeface="Times New Roman"/>
                <a:hlinkClick r:id="rId4"/>
              </a:rPr>
              <a:t>Alexij</a:t>
            </a:r>
            <a:r>
              <a:rPr lang="cs-CZ" sz="2400" dirty="0" smtClean="0">
                <a:latin typeface="Times New Roman"/>
              </a:rPr>
              <a:t>, který usiloval o </a:t>
            </a:r>
          </a:p>
          <a:p>
            <a:pPr>
              <a:buSzPct val="25000"/>
            </a:pPr>
            <a:r>
              <a:rPr lang="cs-CZ" sz="2400" dirty="0" smtClean="0">
                <a:latin typeface="Times New Roman"/>
              </a:rPr>
              <a:t>povznesení Moskvy do role představitele ruských "národních" i </a:t>
            </a:r>
          </a:p>
          <a:p>
            <a:pPr marL="0" indent="0">
              <a:buSzPct val="25000"/>
              <a:buNone/>
            </a:pPr>
            <a:r>
              <a:rPr lang="cs-CZ" sz="2400" dirty="0" smtClean="0">
                <a:latin typeface="Times New Roman"/>
              </a:rPr>
              <a:t>   církevních zájmů. </a:t>
            </a:r>
            <a:endParaRPr lang="cs-CZ" sz="2400" dirty="0" smtClean="0"/>
          </a:p>
          <a:p>
            <a:pPr>
              <a:buSzPct val="25000"/>
            </a:pPr>
            <a:r>
              <a:rPr lang="cs-CZ" sz="2400" b="1" dirty="0" smtClean="0">
                <a:latin typeface="Times New Roman"/>
              </a:rPr>
              <a:t>Bitva na </a:t>
            </a:r>
            <a:r>
              <a:rPr lang="cs-CZ" sz="2400" b="1" dirty="0" err="1" smtClean="0">
                <a:latin typeface="Times New Roman"/>
              </a:rPr>
              <a:t>Kulikovském</a:t>
            </a:r>
            <a:r>
              <a:rPr lang="cs-CZ" sz="2400" b="1" dirty="0" smtClean="0">
                <a:latin typeface="Times New Roman"/>
              </a:rPr>
              <a:t> poli 7. září 1380</a:t>
            </a:r>
            <a:r>
              <a:rPr lang="cs-CZ" sz="2400" dirty="0" smtClean="0">
                <a:latin typeface="Times New Roman"/>
              </a:rPr>
              <a:t> </a:t>
            </a:r>
            <a:r>
              <a:rPr lang="cs-CZ" sz="2400" dirty="0" smtClean="0">
                <a:latin typeface="Times New Roman"/>
                <a:ea typeface="Arial"/>
              </a:rPr>
              <a:t>→ ruské vojsko (150 000 mužů) </a:t>
            </a:r>
          </a:p>
          <a:p>
            <a:pPr marL="0" indent="0">
              <a:buSzPct val="25000"/>
              <a:buNone/>
            </a:pPr>
            <a:r>
              <a:rPr lang="cs-CZ" sz="2400" dirty="0" smtClean="0">
                <a:latin typeface="Times New Roman"/>
                <a:ea typeface="Arial"/>
              </a:rPr>
              <a:t>   proti chánovi </a:t>
            </a:r>
            <a:r>
              <a:rPr lang="cs-CZ" sz="2400" dirty="0" err="1" smtClean="0">
                <a:latin typeface="Times New Roman"/>
                <a:ea typeface="Arial"/>
              </a:rPr>
              <a:t>Mamajevovi</a:t>
            </a:r>
            <a:r>
              <a:rPr lang="cs-CZ" sz="2400" dirty="0" smtClean="0">
                <a:latin typeface="Times New Roman"/>
                <a:ea typeface="Arial"/>
              </a:rPr>
              <a:t> a jeho spojenci litevskému knížeti </a:t>
            </a:r>
            <a:r>
              <a:rPr lang="cs-CZ" sz="2400" dirty="0" err="1" smtClean="0">
                <a:latin typeface="Times New Roman"/>
                <a:ea typeface="Arial"/>
              </a:rPr>
              <a:t>Jagellovi</a:t>
            </a:r>
            <a:r>
              <a:rPr lang="cs-CZ" sz="2400" dirty="0" smtClean="0">
                <a:latin typeface="Times New Roman"/>
                <a:ea typeface="Arial"/>
              </a:rPr>
              <a:t> </a:t>
            </a:r>
          </a:p>
          <a:p>
            <a:pPr marL="0" indent="0">
              <a:buSzPct val="25000"/>
              <a:buNone/>
            </a:pPr>
            <a:r>
              <a:rPr lang="cs-CZ" sz="2400" dirty="0">
                <a:latin typeface="Times New Roman"/>
                <a:ea typeface="Arial"/>
              </a:rPr>
              <a:t> </a:t>
            </a:r>
            <a:r>
              <a:rPr lang="cs-CZ" sz="2400" dirty="0" smtClean="0">
                <a:latin typeface="Times New Roman"/>
                <a:ea typeface="Arial"/>
              </a:rPr>
              <a:t>  (nestihl se dostavit) </a:t>
            </a:r>
            <a:endParaRPr lang="cs-CZ" sz="2400" dirty="0" smtClean="0"/>
          </a:p>
          <a:p>
            <a:pPr>
              <a:buSzPct val="25000"/>
            </a:pPr>
            <a:r>
              <a:rPr lang="cs-CZ" sz="2400" dirty="0" smtClean="0">
                <a:latin typeface="Times New Roman"/>
                <a:ea typeface="Arial"/>
              </a:rPr>
              <a:t>Velmi krvavá bitva (padlo asi 200 000 mužů) → vítězství Rusů</a:t>
            </a:r>
            <a:endParaRPr lang="cs-CZ" sz="2400" dirty="0" smtClean="0"/>
          </a:p>
          <a:p>
            <a:pPr>
              <a:buSzPct val="25000"/>
            </a:pPr>
            <a:r>
              <a:rPr lang="cs-CZ" sz="2400" dirty="0" smtClean="0">
                <a:latin typeface="Times New Roman"/>
                <a:ea typeface="Arial"/>
              </a:rPr>
              <a:t>Nepodařilo se zbavit mongolské nadvlády, dále musí platit daně</a:t>
            </a:r>
            <a:endParaRPr lang="cs-CZ" sz="2400" dirty="0" smtClean="0"/>
          </a:p>
          <a:p>
            <a:pPr>
              <a:buSzPct val="25000"/>
            </a:pPr>
            <a:r>
              <a:rPr lang="cs-CZ" sz="2400" dirty="0" smtClean="0">
                <a:solidFill>
                  <a:srgbClr val="000000"/>
                </a:solidFill>
                <a:latin typeface="Times New Roman"/>
                <a:ea typeface="Arial"/>
              </a:rPr>
              <a:t> Roku 1382 - odvetný vpád Mongolů a vypálení Moskvy chánem </a:t>
            </a:r>
          </a:p>
          <a:p>
            <a:pPr marL="0" indent="0">
              <a:buSzPct val="25000"/>
              <a:buNone/>
            </a:pPr>
            <a:r>
              <a:rPr lang="cs-CZ" sz="2400" dirty="0" smtClean="0">
                <a:solidFill>
                  <a:srgbClr val="000000"/>
                </a:solidFill>
                <a:latin typeface="Times New Roman"/>
                <a:ea typeface="Arial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Times New Roman"/>
                <a:ea typeface="Arial"/>
              </a:rPr>
              <a:t>Tochtamyšem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1984680" y="1604520"/>
            <a:ext cx="93535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32" name="Obrázek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4000" y="0"/>
            <a:ext cx="7959240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1009</Words>
  <Application>Microsoft Office PowerPoint</Application>
  <PresentationFormat>Vlastní</PresentationFormat>
  <Paragraphs>176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Vláda Ivana I. Kality</vt:lpstr>
      <vt:lpstr>Snímek 8</vt:lpstr>
      <vt:lpstr>Snímek 9</vt:lpstr>
      <vt:lpstr>Snímek 10</vt:lpstr>
      <vt:lpstr>Snímek 11</vt:lpstr>
      <vt:lpstr>Upevnění moskevského státu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Hobzová</dc:creator>
  <cp:lastModifiedBy>Hobzová</cp:lastModifiedBy>
  <cp:revision>14</cp:revision>
  <dcterms:modified xsi:type="dcterms:W3CDTF">2015-03-02T12:04:09Z</dcterms:modified>
</cp:coreProperties>
</file>