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D4FEE-D8D5-458A-8112-558E96C2E4B0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660C-3E43-4608-9D1B-E78536D50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858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8EAFF-CD0C-4309-B140-F00596E97AD9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06CA7-852B-43A8-A0A4-D6A9B9B855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94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06CA7-852B-43A8-A0A4-D6A9B9B855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79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6A0C79D-AE82-4384-8AD9-A3B3BBE6E297}" type="datetimeFigureOut">
              <a:rPr lang="cs-CZ" smtClean="0"/>
              <a:t>14. 5. 2015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D01EC43-CFB1-431D-BDBB-8C8E1658E12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22804"/>
            <a:ext cx="7772400" cy="4267200"/>
          </a:xfrm>
        </p:spPr>
        <p:txBody>
          <a:bodyPr/>
          <a:lstStyle/>
          <a:p>
            <a:r>
              <a:rPr lang="vi-VN" dirty="0" smtClean="0"/>
              <a:t>Анто́н Па́влович Че́хов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latin typeface="Calibri" panose="020F0502020204030204" pitchFamily="34" charset="0"/>
              </a:rPr>
              <a:t>Человек </a:t>
            </a:r>
            <a:r>
              <a:rPr lang="ru-RU" b="1" dirty="0">
                <a:latin typeface="Calibri" panose="020F0502020204030204" pitchFamily="34" charset="0"/>
              </a:rPr>
              <a:t>в </a:t>
            </a:r>
            <a:r>
              <a:rPr lang="ru-RU" b="1" dirty="0" smtClean="0">
                <a:latin typeface="Calibri" panose="020F0502020204030204" pitchFamily="34" charset="0"/>
              </a:rPr>
              <a:t>футляре, Крыжовник, О любви</a:t>
            </a:r>
            <a:endParaRPr lang="cs-CZ" b="1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Michaela Pawlasová, UČO: 425832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Маленькая трилогия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000" dirty="0">
                <a:latin typeface="Calibri" panose="020F0502020204030204" pitchFamily="34" charset="0"/>
              </a:rPr>
              <a:t>Трилогия – три </a:t>
            </a:r>
            <a:r>
              <a:rPr lang="ru-RU" sz="3000" dirty="0">
                <a:latin typeface="Calibri" panose="020F0502020204030204" pitchFamily="34" charset="0"/>
                <a:cs typeface="Calibri" panose="020F0502020204030204" pitchFamily="34" charset="0"/>
              </a:rPr>
              <a:t>рассказы Человек в футляре Крыжовник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3000" dirty="0">
                <a:latin typeface="Calibri" panose="020F0502020204030204" pitchFamily="34" charset="0"/>
                <a:cs typeface="Calibri" panose="020F0502020204030204" pitchFamily="34" charset="0"/>
              </a:rPr>
              <a:t>О </a:t>
            </a:r>
            <a:r>
              <a:rPr lang="ru-RU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любви</a:t>
            </a:r>
            <a:r>
              <a:rPr lang="cs-CZ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рассказанные друзьями друг другу на охоте. </a:t>
            </a:r>
            <a:endParaRPr lang="ru-RU" sz="3000" dirty="0" smtClean="0">
              <a:latin typeface="Calibri" panose="020F0502020204030204" pitchFamily="34" charset="0"/>
            </a:endParaRPr>
          </a:p>
          <a:p>
            <a:r>
              <a:rPr lang="ru-RU" sz="3000" dirty="0">
                <a:latin typeface="Calibri" panose="020F0502020204030204" pitchFamily="34" charset="0"/>
              </a:rPr>
              <a:t>Написанная в 1898 </a:t>
            </a:r>
            <a:r>
              <a:rPr lang="ru-RU" sz="3000" dirty="0" smtClean="0">
                <a:latin typeface="Calibri" panose="020F0502020204030204" pitchFamily="34" charset="0"/>
              </a:rPr>
              <a:t>году</a:t>
            </a:r>
            <a:endParaRPr lang="cs-CZ" sz="3000" dirty="0" smtClean="0">
              <a:latin typeface="Calibri" panose="020F0502020204030204" pitchFamily="34" charset="0"/>
            </a:endParaRPr>
          </a:p>
          <a:p>
            <a:r>
              <a:rPr lang="ru-RU" sz="3000" dirty="0"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az-Cyrl-AZ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ассказы</a:t>
            </a:r>
            <a:r>
              <a:rPr lang="cs-CZ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az-Cyrl-AZ" sz="3000" dirty="0">
                <a:latin typeface="Calibri" panose="020F0502020204030204" pitchFamily="34" charset="0"/>
                <a:cs typeface="Calibri" panose="020F0502020204030204" pitchFamily="34" charset="0"/>
              </a:rPr>
              <a:t> высоко оценены </a:t>
            </a:r>
            <a:r>
              <a:rPr lang="az-Cyrl-AZ" sz="3000" dirty="0" smtClean="0">
                <a:latin typeface="Calibri" panose="020F0502020204030204" pitchFamily="34" charset="0"/>
                <a:cs typeface="Calibri" panose="020F0502020204030204" pitchFamily="34" charset="0"/>
              </a:rPr>
              <a:t>критиками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000" dirty="0" smtClean="0">
                <a:latin typeface="Calibri" panose="020F0502020204030204" pitchFamily="34" charset="0"/>
              </a:rPr>
              <a:t>Человек </a:t>
            </a:r>
            <a:r>
              <a:rPr lang="ru-RU" sz="3000" dirty="0">
                <a:latin typeface="Calibri" panose="020F0502020204030204" pitchFamily="34" charset="0"/>
              </a:rPr>
              <a:t>в </a:t>
            </a:r>
            <a:r>
              <a:rPr lang="ru-RU" sz="3000" dirty="0" smtClean="0">
                <a:latin typeface="Calibri" panose="020F0502020204030204" pitchFamily="34" charset="0"/>
              </a:rPr>
              <a:t>футляре – первый рассказ</a:t>
            </a:r>
            <a:r>
              <a:rPr lang="cs-CZ" sz="3000" dirty="0" smtClean="0">
                <a:latin typeface="Calibri" panose="020F0502020204030204" pitchFamily="34" charset="0"/>
              </a:rPr>
              <a:t>, </a:t>
            </a:r>
            <a:r>
              <a:rPr lang="ru-RU" sz="3000" dirty="0" smtClean="0">
                <a:latin typeface="Calibri" panose="020F0502020204030204" pitchFamily="34" charset="0"/>
              </a:rPr>
              <a:t>открывает  трилогию А.П. Чехова</a:t>
            </a:r>
          </a:p>
          <a:p>
            <a:r>
              <a:rPr lang="ru-RU" sz="3000" dirty="0">
                <a:latin typeface="Calibri" panose="020F0502020204030204" pitchFamily="34" charset="0"/>
              </a:rPr>
              <a:t>Впервые </a:t>
            </a:r>
            <a:r>
              <a:rPr lang="ru-RU" sz="3000" dirty="0" smtClean="0">
                <a:latin typeface="Calibri" panose="020F0502020204030204" pitchFamily="34" charset="0"/>
              </a:rPr>
              <a:t>был опубликован </a:t>
            </a:r>
            <a:r>
              <a:rPr lang="ru-RU" sz="3000" dirty="0">
                <a:latin typeface="Calibri" panose="020F0502020204030204" pitchFamily="34" charset="0"/>
              </a:rPr>
              <a:t>в журнале «Русская мысль</a:t>
            </a:r>
            <a:r>
              <a:rPr lang="ru-RU" sz="3000" dirty="0" smtClean="0">
                <a:latin typeface="Calibri" panose="020F0502020204030204" pitchFamily="34" charset="0"/>
              </a:rPr>
              <a:t>»</a:t>
            </a:r>
            <a:endParaRPr lang="cs-CZ" sz="3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3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alibri" panose="020F0502020204030204" pitchFamily="34" charset="0"/>
              </a:rPr>
              <a:t>Человек в футляре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Calibri" panose="020F0502020204030204" pitchFamily="34" charset="0"/>
              </a:rPr>
              <a:t>выражение «Человек в футляре» стало нарицательным в русском </a:t>
            </a:r>
            <a:r>
              <a:rPr lang="ru-RU" dirty="0" smtClean="0">
                <a:latin typeface="Calibri" panose="020F0502020204030204" pitchFamily="34" charset="0"/>
              </a:rPr>
              <a:t>языке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Человек - который </a:t>
            </a:r>
            <a:r>
              <a:rPr lang="ru-RU" dirty="0">
                <a:latin typeface="Calibri" panose="020F0502020204030204" pitchFamily="34" charset="0"/>
              </a:rPr>
              <a:t>закрывается от всего мира, создаёт</a:t>
            </a: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вокруг себя оболочку, «футляр</a:t>
            </a:r>
            <a:r>
              <a:rPr lang="ru-RU" dirty="0" smtClean="0">
                <a:latin typeface="Calibri" panose="020F0502020204030204" pitchFamily="34" charset="0"/>
              </a:rPr>
              <a:t>».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Важную </a:t>
            </a:r>
            <a:r>
              <a:rPr lang="ru-RU" dirty="0">
                <a:latin typeface="Calibri" panose="020F0502020204030204" pitchFamily="34" charset="0"/>
              </a:rPr>
              <a:t>роль в рассказе играет прием ,,рассказа в рассказе</a:t>
            </a:r>
            <a:r>
              <a:rPr lang="cs-CZ" dirty="0">
                <a:latin typeface="Calibri" panose="020F0502020204030204" pitchFamily="34" charset="0"/>
              </a:rPr>
              <a:t>“</a:t>
            </a:r>
            <a:r>
              <a:rPr lang="ru-RU" dirty="0">
                <a:latin typeface="Calibri" panose="020F0502020204030204" pitchFamily="34" charset="0"/>
              </a:rPr>
              <a:t> – рассказ рассказывает главный герой и остальные герои его </a:t>
            </a:r>
            <a:r>
              <a:rPr lang="ru-RU" dirty="0" smtClean="0">
                <a:latin typeface="Calibri" panose="020F0502020204030204" pitchFamily="34" charset="0"/>
              </a:rPr>
              <a:t>комментируют</a:t>
            </a:r>
          </a:p>
          <a:p>
            <a:r>
              <a:rPr lang="ru-RU" dirty="0">
                <a:latin typeface="Calibri" panose="020F0502020204030204" pitchFamily="34" charset="0"/>
              </a:rPr>
              <a:t>Точный прототип Беликова </a:t>
            </a:r>
            <a:r>
              <a:rPr lang="ru-RU" dirty="0" smtClean="0">
                <a:latin typeface="Calibri" panose="020F0502020204030204" pitchFamily="34" charset="0"/>
              </a:rPr>
              <a:t>(человек в футляре) неизвестен</a:t>
            </a:r>
            <a:r>
              <a:rPr lang="ru-RU" dirty="0">
                <a:latin typeface="Calibri" panose="020F0502020204030204" pitchFamily="34" charset="0"/>
              </a:rPr>
              <a:t>. Некоторые </a:t>
            </a:r>
            <a:r>
              <a:rPr lang="ru-RU" dirty="0" smtClean="0">
                <a:latin typeface="Calibri" panose="020F0502020204030204" pitchFamily="34" charset="0"/>
              </a:rPr>
              <a:t>современники </a:t>
            </a:r>
            <a:r>
              <a:rPr lang="ru-RU" dirty="0">
                <a:latin typeface="Calibri" panose="020F0502020204030204" pitchFamily="34" charset="0"/>
              </a:rPr>
              <a:t>считали, что прототипом </a:t>
            </a:r>
            <a:r>
              <a:rPr lang="ru-RU" dirty="0" smtClean="0">
                <a:latin typeface="Calibri" panose="020F0502020204030204" pitchFamily="34" charset="0"/>
              </a:rPr>
              <a:t>стал </a:t>
            </a:r>
            <a:r>
              <a:rPr lang="ru-RU" dirty="0">
                <a:latin typeface="Calibri" panose="020F0502020204030204" pitchFamily="34" charset="0"/>
              </a:rPr>
              <a:t>инспектор таганрогской </a:t>
            </a:r>
            <a:r>
              <a:rPr lang="ru-RU" dirty="0" smtClean="0">
                <a:latin typeface="Calibri" panose="020F0502020204030204" pitchFamily="34" charset="0"/>
              </a:rPr>
              <a:t>гимназии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8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548680"/>
            <a:ext cx="4923624" cy="5866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2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1412776"/>
          </a:xfrm>
        </p:spPr>
        <p:txBody>
          <a:bodyPr/>
          <a:lstStyle/>
          <a:p>
            <a:r>
              <a:rPr lang="ru-RU" dirty="0" smtClean="0">
                <a:effectLst/>
              </a:rPr>
              <a:t>Главные Персонажи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100" dirty="0" smtClean="0">
                <a:latin typeface="Calibri" panose="020F0502020204030204" pitchFamily="34" charset="0"/>
              </a:rPr>
              <a:t>повествователь </a:t>
            </a:r>
            <a:r>
              <a:rPr lang="ru-RU" sz="2100" dirty="0">
                <a:latin typeface="Calibri" panose="020F0502020204030204" pitchFamily="34" charset="0"/>
              </a:rPr>
              <a:t>Человека в футляре </a:t>
            </a:r>
            <a:r>
              <a:rPr lang="ru-RU" sz="2100" dirty="0" smtClean="0">
                <a:latin typeface="Calibri" panose="020F0502020204030204" pitchFamily="34" charset="0"/>
              </a:rPr>
              <a:t>– </a:t>
            </a:r>
            <a:r>
              <a:rPr lang="ru-RU" sz="2100" b="1" dirty="0" smtClean="0">
                <a:latin typeface="Calibri" panose="020F0502020204030204" pitchFamily="34" charset="0"/>
              </a:rPr>
              <a:t>Буркин</a:t>
            </a:r>
            <a:r>
              <a:rPr lang="ru-RU" sz="2100" dirty="0" smtClean="0">
                <a:latin typeface="Calibri" panose="020F0502020204030204" pitchFamily="34" charset="0"/>
              </a:rPr>
              <a:t> </a:t>
            </a:r>
            <a:r>
              <a:rPr lang="ru-RU" sz="2100" dirty="0">
                <a:latin typeface="Calibri" panose="020F0502020204030204" pitchFamily="34" charset="0"/>
              </a:rPr>
              <a:t>–  учитель </a:t>
            </a:r>
            <a:r>
              <a:rPr lang="ru-RU" sz="2100" dirty="0" smtClean="0">
                <a:latin typeface="Calibri" panose="020F0502020204030204" pitchFamily="34" charset="0"/>
              </a:rPr>
              <a:t>гимназии</a:t>
            </a:r>
          </a:p>
          <a:p>
            <a:r>
              <a:rPr lang="ru-RU" sz="2100" b="1" dirty="0">
                <a:latin typeface="Calibri" panose="020F0502020204030204" pitchFamily="34" charset="0"/>
              </a:rPr>
              <a:t>Беликов</a:t>
            </a:r>
            <a:r>
              <a:rPr lang="ru-RU" sz="2100" dirty="0">
                <a:latin typeface="Calibri" panose="020F0502020204030204" pitchFamily="34" charset="0"/>
              </a:rPr>
              <a:t>  — учитель греческого языка. Работал </a:t>
            </a:r>
            <a:r>
              <a:rPr lang="ru-RU" sz="2100" dirty="0" smtClean="0">
                <a:latin typeface="Calibri" panose="020F0502020204030204" pitchFamily="34" charset="0"/>
              </a:rPr>
              <a:t>в гимназии, человек в футляре</a:t>
            </a:r>
          </a:p>
          <a:p>
            <a:r>
              <a:rPr lang="ru-RU" sz="2100" dirty="0">
                <a:latin typeface="Calibri" panose="020F0502020204030204" pitchFamily="34" charset="0"/>
              </a:rPr>
              <a:t>о</a:t>
            </a:r>
            <a:r>
              <a:rPr lang="ru-RU" sz="2100" dirty="0" smtClean="0">
                <a:latin typeface="Calibri" panose="020F0502020204030204" pitchFamily="34" charset="0"/>
              </a:rPr>
              <a:t>н </a:t>
            </a:r>
            <a:r>
              <a:rPr lang="ru-RU" sz="2100" dirty="0">
                <a:latin typeface="Calibri" panose="020F0502020204030204" pitchFamily="34" charset="0"/>
              </a:rPr>
              <a:t>даже </a:t>
            </a:r>
            <a:r>
              <a:rPr lang="ru-RU" sz="2100" dirty="0" smtClean="0">
                <a:latin typeface="Calibri" panose="020F0502020204030204" pitchFamily="34" charset="0"/>
              </a:rPr>
              <a:t>в </a:t>
            </a:r>
            <a:r>
              <a:rPr lang="ru-RU" sz="2100" dirty="0">
                <a:latin typeface="Calibri" panose="020F0502020204030204" pitchFamily="34" charset="0"/>
              </a:rPr>
              <a:t>теплую погоду выходил в пальто, в галошах и с зонтиком</a:t>
            </a:r>
            <a:r>
              <a:rPr lang="ru-RU" sz="2100" dirty="0" smtClean="0">
                <a:latin typeface="Calibri" panose="020F0502020204030204" pitchFamily="34" charset="0"/>
              </a:rPr>
              <a:t>. </a:t>
            </a:r>
          </a:p>
          <a:p>
            <a:r>
              <a:rPr lang="ru-RU" sz="2100" dirty="0">
                <a:latin typeface="Calibri" panose="020F0502020204030204" pitchFamily="34" charset="0"/>
              </a:rPr>
              <a:t>у зонтика его был футляр, и у часов, и </a:t>
            </a:r>
            <a:r>
              <a:rPr lang="ru-RU" sz="2100" dirty="0" smtClean="0">
                <a:latin typeface="Calibri" panose="020F0502020204030204" pitchFamily="34" charset="0"/>
              </a:rPr>
              <a:t>у ножика</a:t>
            </a:r>
          </a:p>
          <a:p>
            <a:r>
              <a:rPr lang="ru-RU" sz="2100" dirty="0">
                <a:latin typeface="Calibri" panose="020F0502020204030204" pitchFamily="34" charset="0"/>
              </a:rPr>
              <a:t>о</a:t>
            </a:r>
            <a:r>
              <a:rPr lang="ru-RU" sz="2100" dirty="0" smtClean="0">
                <a:latin typeface="Calibri" panose="020F0502020204030204" pitchFamily="34" charset="0"/>
              </a:rPr>
              <a:t>н хотел </a:t>
            </a:r>
            <a:r>
              <a:rPr lang="ru-RU" sz="2100" dirty="0">
                <a:latin typeface="Calibri" panose="020F0502020204030204" pitchFamily="34" charset="0"/>
              </a:rPr>
              <a:t>создать себе оболочку, за которой он бы спрятался от </a:t>
            </a:r>
            <a:r>
              <a:rPr lang="ru-RU" sz="2100" dirty="0" smtClean="0">
                <a:latin typeface="Calibri" panose="020F0502020204030204" pitchFamily="34" charset="0"/>
              </a:rPr>
              <a:t>реальности</a:t>
            </a:r>
          </a:p>
          <a:p>
            <a:r>
              <a:rPr lang="ru-RU" sz="2100" dirty="0" smtClean="0">
                <a:latin typeface="Calibri" panose="020F0502020204030204" pitchFamily="34" charset="0"/>
              </a:rPr>
              <a:t>Он боязливый человек, но все </a:t>
            </a:r>
            <a:r>
              <a:rPr lang="ru-RU" sz="2100" dirty="0">
                <a:latin typeface="Calibri" panose="020F0502020204030204" pitchFamily="34" charset="0"/>
              </a:rPr>
              <a:t>ему </a:t>
            </a:r>
            <a:r>
              <a:rPr lang="ru-RU" sz="2100" dirty="0" smtClean="0">
                <a:latin typeface="Calibri" panose="020F0502020204030204" pitchFamily="34" charset="0"/>
              </a:rPr>
              <a:t>уступали, все </a:t>
            </a:r>
            <a:r>
              <a:rPr lang="ru-RU" sz="2100" dirty="0">
                <a:latin typeface="Calibri" panose="020F0502020204030204" pitchFamily="34" charset="0"/>
              </a:rPr>
              <a:t>его </a:t>
            </a:r>
            <a:r>
              <a:rPr lang="ru-RU" sz="2100" dirty="0" smtClean="0">
                <a:latin typeface="Calibri" panose="020F0502020204030204" pitchFamily="34" charset="0"/>
              </a:rPr>
              <a:t>боялись </a:t>
            </a:r>
          </a:p>
          <a:p>
            <a:r>
              <a:rPr lang="ru-RU" sz="2100" dirty="0" smtClean="0">
                <a:latin typeface="Calibri" panose="020F0502020204030204" pitchFamily="34" charset="0"/>
              </a:rPr>
              <a:t>Его любимая </a:t>
            </a:r>
            <a:r>
              <a:rPr lang="ru-RU" sz="2100" dirty="0">
                <a:latin typeface="Calibri" panose="020F0502020204030204" pitchFamily="34" charset="0"/>
              </a:rPr>
              <a:t>фраза: «Кабы чего не вышло»</a:t>
            </a:r>
            <a:endParaRPr lang="ru-RU" sz="2100" dirty="0" smtClean="0">
              <a:latin typeface="Calibri" panose="020F0502020204030204" pitchFamily="34" charset="0"/>
            </a:endParaRPr>
          </a:p>
          <a:p>
            <a:r>
              <a:rPr lang="ru-RU" sz="2100" dirty="0" smtClean="0">
                <a:latin typeface="Calibri" panose="020F0502020204030204" pitchFamily="34" charset="0"/>
              </a:rPr>
              <a:t>У него привычка - </a:t>
            </a:r>
            <a:r>
              <a:rPr lang="ru-RU" sz="2100" dirty="0">
                <a:latin typeface="Calibri" panose="020F0502020204030204" pitchFamily="34" charset="0"/>
              </a:rPr>
              <a:t> ходить по </a:t>
            </a:r>
            <a:r>
              <a:rPr lang="ru-RU" sz="2100" dirty="0" smtClean="0">
                <a:latin typeface="Calibri" panose="020F0502020204030204" pitchFamily="34" charset="0"/>
              </a:rPr>
              <a:t>квартирам сослуживцев</a:t>
            </a:r>
            <a:r>
              <a:rPr lang="cs-CZ" sz="2100" dirty="0" smtClean="0">
                <a:latin typeface="Calibri" panose="020F0502020204030204" pitchFamily="34" charset="0"/>
              </a:rPr>
              <a:t> (</a:t>
            </a:r>
            <a:r>
              <a:rPr lang="ru-RU" sz="2100" dirty="0">
                <a:latin typeface="Calibri" panose="020F0502020204030204" pitchFamily="34" charset="0"/>
              </a:rPr>
              <a:t>учителей</a:t>
            </a:r>
            <a:r>
              <a:rPr lang="cs-CZ" sz="2100" dirty="0" smtClean="0">
                <a:latin typeface="Calibri" panose="020F0502020204030204" pitchFamily="34" charset="0"/>
              </a:rPr>
              <a:t>)</a:t>
            </a:r>
          </a:p>
          <a:p>
            <a:r>
              <a:rPr lang="ru-RU" sz="2100" dirty="0" smtClean="0">
                <a:latin typeface="Calibri" panose="020F0502020204030204" pitchFamily="34" charset="0"/>
              </a:rPr>
              <a:t>Беликов приходил</a:t>
            </a:r>
            <a:r>
              <a:rPr lang="ru-RU" sz="2100" dirty="0">
                <a:latin typeface="Calibri" panose="020F0502020204030204" pitchFamily="34" charset="0"/>
              </a:rPr>
              <a:t>, садился и </a:t>
            </a:r>
            <a:r>
              <a:rPr lang="ru-RU" sz="2100" dirty="0" smtClean="0">
                <a:latin typeface="Calibri" panose="020F0502020204030204" pitchFamily="34" charset="0"/>
              </a:rPr>
              <a:t>молчал, и потом уходил - он таким образом представлял себе</a:t>
            </a:r>
            <a:r>
              <a:rPr lang="cs-CZ" sz="2100" dirty="0" smtClean="0">
                <a:latin typeface="Calibri" panose="020F0502020204030204" pitchFamily="34" charset="0"/>
              </a:rPr>
              <a:t>, </a:t>
            </a:r>
            <a:r>
              <a:rPr lang="ru-RU" sz="2100" dirty="0" smtClean="0">
                <a:latin typeface="Calibri" panose="020F0502020204030204" pitchFamily="34" charset="0"/>
              </a:rPr>
              <a:t>что он поддерживает </a:t>
            </a:r>
            <a:r>
              <a:rPr lang="ru-RU" sz="2100" dirty="0">
                <a:latin typeface="Calibri" panose="020F0502020204030204" pitchFamily="34" charset="0"/>
              </a:rPr>
              <a:t>добрые отношения с </a:t>
            </a:r>
            <a:r>
              <a:rPr lang="ru-RU" sz="2100" dirty="0" smtClean="0">
                <a:latin typeface="Calibri" panose="020F0502020204030204" pitchFamily="34" charset="0"/>
              </a:rPr>
              <a:t>товарищами (неприя́тно)</a:t>
            </a:r>
            <a:endParaRPr lang="ru-RU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9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600200"/>
          </a:xfrm>
        </p:spPr>
        <p:txBody>
          <a:bodyPr/>
          <a:lstStyle/>
          <a:p>
            <a:r>
              <a:rPr lang="ru-RU" dirty="0">
                <a:effectLst/>
              </a:rPr>
              <a:t>Сюжет</a:t>
            </a:r>
            <a:br>
              <a:rPr lang="ru-RU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>В гимназию приехал новый учитель (истории и географии) - с сестрой Варенькой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Она очаровала всех и все решили поженить её и Беликова.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Б. Только говорил о семейной жизни и о том, что брак - это серьёзный шаг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Брат Вареньки Беликова с первого дня их знакомства возненавидел и произошёл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спор – брат Вареньки спускает Беликова с лестницы – Варенька это видит и думает, что он упал с лестницы сам, и начинает хохотать</a:t>
            </a:r>
          </a:p>
          <a:p>
            <a:r>
              <a:rPr lang="ru-RU" dirty="0" smtClean="0">
                <a:latin typeface="Calibri" panose="020F0502020204030204" pitchFamily="34" charset="0"/>
              </a:rPr>
              <a:t>Этим смехом всё завершилось - Беликов уходит к себе домой, ложится и больше не встает.</a:t>
            </a:r>
          </a:p>
          <a:p>
            <a:r>
              <a:rPr lang="ru-RU" dirty="0">
                <a:latin typeface="Calibri" panose="020F0502020204030204" pitchFamily="34" charset="0"/>
              </a:rPr>
              <a:t>ч</a:t>
            </a:r>
            <a:r>
              <a:rPr lang="ru-RU" dirty="0" smtClean="0">
                <a:latin typeface="Calibri" panose="020F0502020204030204" pitchFamily="34" charset="0"/>
              </a:rPr>
              <a:t>ерез месяц умирает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0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600200"/>
          </a:xfrm>
        </p:spPr>
        <p:txBody>
          <a:bodyPr/>
          <a:lstStyle/>
          <a:p>
            <a:r>
              <a:rPr lang="ru-RU" dirty="0">
                <a:effectLst/>
              </a:rPr>
              <a:t>Крыжовник</a:t>
            </a:r>
            <a:br>
              <a:rPr lang="ru-RU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Второй рассказ трилогии о футлярных люгях</a:t>
            </a:r>
          </a:p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опубликованный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в журнале 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Русская мысль в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1898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году</a:t>
            </a:r>
          </a:p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,,рассказ в рассказе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</a:p>
          <a:p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Иван </a:t>
            </a:r>
            <a:r>
              <a:rPr lang="ru-RU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Иваныч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(друг Буркина) рассказывает о своем брате Николае, который стал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,,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похожим на свинью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Рассказ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говорит о человеке, который всю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жизнь подчинил материальной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идее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- мечтал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иметь усадьбу с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кустами крыжовника</a:t>
            </a:r>
          </a:p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Для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этого он всю жизнь копил деньги и даже недоедал, чтобы скопить как можно больше. Потом женился на богатой вдове и продолжал морить ее голодом, пока она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не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z-Cyrl-AZ" sz="2600" dirty="0">
                <a:latin typeface="Calibri" panose="020F0502020204030204" pitchFamily="34" charset="0"/>
                <a:cs typeface="Calibri" panose="020F0502020204030204" pitchFamily="34" charset="0"/>
              </a:rPr>
              <a:t>умерла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А деньги Николай Иванович еще при жизни жены вложил на свое имя в банк. Наконец-то мечта сбылась и имение было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приобретено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2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Николай – уморил жену голодом, утратил молодость, здоровье, но достиг своей цели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az-Cyrl-AZ" dirty="0" smtClean="0">
                <a:latin typeface="Calibri" panose="020F0502020204030204" pitchFamily="34" charset="0"/>
                <a:cs typeface="Calibri" panose="020F0502020204030204" pitchFamily="34" charset="0"/>
              </a:rPr>
              <a:t>Но </a:t>
            </a:r>
            <a:r>
              <a:rPr lang="az-Cyrl-AZ" dirty="0">
                <a:latin typeface="Calibri" panose="020F0502020204030204" pitchFamily="34" charset="0"/>
                <a:cs typeface="Calibri" panose="020F0502020204030204" pitchFamily="34" charset="0"/>
              </a:rPr>
              <a:t>какими средствами</a:t>
            </a:r>
            <a:r>
              <a:rPr lang="az-Cyrl-AZ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доволен своей судьбой</a:t>
            </a:r>
            <a:r>
              <a:rPr lang="cs-CZ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9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О любви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Рассказ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завершает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чеховскую 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Маленькую трилогию.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Рассказ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был впервые опубликован в августе 1898 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года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 в журнале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Русская мысль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az-Cyrl-AZ" sz="1600" dirty="0">
                <a:latin typeface="Calibri" panose="020F0502020204030204" pitchFamily="34" charset="0"/>
                <a:cs typeface="Calibri" panose="020F0502020204030204" pitchFamily="34" charset="0"/>
              </a:rPr>
              <a:t>Как и другие </a:t>
            </a:r>
            <a:r>
              <a:rPr lang="az-Cyrl-A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рассказы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az-Cyrl-AZ" sz="1600" dirty="0">
                <a:latin typeface="Calibri" panose="020F0502020204030204" pitchFamily="34" charset="0"/>
                <a:cs typeface="Calibri" panose="020F0502020204030204" pitchFamily="34" charset="0"/>
              </a:rPr>
              <a:t> высоко оценен </a:t>
            </a:r>
            <a:r>
              <a:rPr lang="az-Cyrl-A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критиками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При жизни Чехова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переведен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на болгарский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язык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В этом рассказе мы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читаем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историю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любви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Алёхина 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одного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из героев 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трилогии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ru-RU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тец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героя много задолжал, в частности, чтобы заплатить за обучение сына. Алехин, вернувшись на родину, решил частично вернуть долг. Для этого ему пришлось много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работать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первый же год он был выбран на 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место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мирового судьи. Алехина ждало немало встреч и знакомств, среди которых особое место в его жизни заняло знакомство с председателем окружного суда по фамилии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Луганович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. В тот же день Алехин знакомится с его женой, Анной Алексеевной, в которую влюбляется с первого взгляда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Герой чувствовал невероятную близость чувств, но боялся признаться</a:t>
            </a:r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Однажды Анна Алексеевна уезжала лечиться в Крым, и герой понял, что, возможно, это их последняя встреча. Он решил признаться, но было слишком поздно. 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Алёхин </a:t>
            </a:r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и Анна Алексеевна признаются друг другу в любви и после этого расстаются навсегда.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герои произведений закрылись от своих настоящих чувств, вместо того, чтобы дать волю эмоциям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 </a:t>
            </a:r>
            <a:r>
              <a:rPr lang="ru-RU" b="1" dirty="0">
                <a:effectLst/>
              </a:rPr>
              <a:t>И</a:t>
            </a:r>
            <a:r>
              <a:rPr lang="vi-VN" b="1" dirty="0" smtClean="0">
                <a:effectLst/>
              </a:rPr>
              <a:t>сто́чник </a:t>
            </a:r>
            <a:r>
              <a:rPr lang="vi-VN" b="1" dirty="0">
                <a:effectLst/>
              </a:rPr>
              <a:t>информа́ции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http://www.a4format.ru</a:t>
            </a:r>
            <a:r>
              <a:rPr lang="cs-CZ" dirty="0" smtClean="0"/>
              <a:t>/</a:t>
            </a:r>
            <a:endParaRPr lang="cs-CZ" dirty="0"/>
          </a:p>
          <a:p>
            <a:r>
              <a:rPr lang="ru-RU" dirty="0" smtClean="0"/>
              <a:t>Картина</a:t>
            </a:r>
            <a:r>
              <a:rPr lang="cs-CZ" dirty="0" smtClean="0"/>
              <a:t> – www.google.com</a:t>
            </a:r>
          </a:p>
        </p:txBody>
      </p:sp>
    </p:spTree>
    <p:extLst>
      <p:ext uri="{BB962C8B-B14F-4D97-AF65-F5344CB8AC3E}">
        <p14:creationId xmlns:p14="http://schemas.microsoft.com/office/powerpoint/2010/main" val="403932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166</TotalTime>
  <Words>254</Words>
  <Application>Microsoft Office PowerPoint</Application>
  <PresentationFormat>Předvádění na obrazovce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Анто́н Па́влович Че́хов</vt:lpstr>
      <vt:lpstr>Маленькая трилогия</vt:lpstr>
      <vt:lpstr>Человек в футляре</vt:lpstr>
      <vt:lpstr>Prezentace aplikace PowerPoint</vt:lpstr>
      <vt:lpstr>Главные Персонажи </vt:lpstr>
      <vt:lpstr>Сюжет </vt:lpstr>
      <vt:lpstr>Крыжовник </vt:lpstr>
      <vt:lpstr>О любви</vt:lpstr>
      <vt:lpstr> Исто́чник информа́ции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Анто́н Па́влович Че́хов</dc:title>
  <dc:creator>Míša</dc:creator>
  <cp:lastModifiedBy>Míša</cp:lastModifiedBy>
  <cp:revision>20</cp:revision>
  <cp:lastPrinted>2015-05-14T08:39:33Z</cp:lastPrinted>
  <dcterms:created xsi:type="dcterms:W3CDTF">2015-05-07T03:12:40Z</dcterms:created>
  <dcterms:modified xsi:type="dcterms:W3CDTF">2015-05-14T19:40:41Z</dcterms:modified>
</cp:coreProperties>
</file>