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012193-B287-412E-B626-717DF7EE5B19}" type="datetimeFigureOut">
              <a:rPr lang="cs-CZ" smtClean="0"/>
              <a:pPr/>
              <a:t>22. 4. 2015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49846E-E87A-4892-9D2E-29C4589B17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836713"/>
            <a:ext cx="8458200" cy="3035200"/>
          </a:xfrm>
        </p:spPr>
        <p:txBody>
          <a:bodyPr>
            <a:normAutofit fontScale="90000"/>
          </a:bodyPr>
          <a:lstStyle/>
          <a:p>
            <a:pPr algn="ctr"/>
            <a:r>
              <a:rPr lang="az-Cyrl-A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Достоевский Федор Михайлович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az-Cyrl-A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az-Cyrl-A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az-Cyrl-A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Идиот</a:t>
            </a:r>
            <a:r>
              <a:rPr lang="az-Cyrl-AZ" b="1" dirty="0" smtClean="0"/>
              <a:t/>
            </a:r>
            <a:br>
              <a:rPr lang="az-Cyrl-A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76942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Morcová</a:t>
            </a:r>
            <a:r>
              <a:rPr lang="cs-CZ" dirty="0" smtClean="0"/>
              <a:t> Petra</a:t>
            </a:r>
          </a:p>
          <a:p>
            <a:r>
              <a:rPr lang="cs-CZ" dirty="0" smtClean="0"/>
              <a:t>425986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az-Cyrl-A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История создания</a:t>
            </a:r>
            <a:r>
              <a:rPr lang="az-Cyrl-AZ" b="1" dirty="0" smtClean="0"/>
              <a:t> </a:t>
            </a:r>
            <a:br>
              <a:rPr lang="az-Cyrl-AZ" b="1" dirty="0" smtClean="0"/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r>
              <a:rPr lang="ru-RU" dirty="0" smtClean="0"/>
              <a:t>Первого января </a:t>
            </a:r>
            <a:r>
              <a:rPr lang="ru-RU" b="1" dirty="0" smtClean="0"/>
              <a:t>1868</a:t>
            </a:r>
            <a:r>
              <a:rPr lang="ru-RU" dirty="0" smtClean="0"/>
              <a:t> года Федор Михайлович Достоевский писал из </a:t>
            </a:r>
            <a:r>
              <a:rPr lang="ru-RU" b="1" dirty="0" smtClean="0"/>
              <a:t>Женевы</a:t>
            </a:r>
            <a:r>
              <a:rPr lang="ru-RU" dirty="0" smtClean="0"/>
              <a:t> в Москву своей племяннице Софье Александровне Ивановой о замысле романа "Идиот".</a:t>
            </a:r>
            <a:endParaRPr lang="cs-CZ" dirty="0" smtClean="0"/>
          </a:p>
          <a:p>
            <a:r>
              <a:rPr lang="ru-RU" b="1" dirty="0" smtClean="0"/>
              <a:t>Первые главы </a:t>
            </a:r>
            <a:r>
              <a:rPr lang="ru-RU" dirty="0" smtClean="0"/>
              <a:t>"Идиота" Достоевский отправил по почте в Москву всего за неделю до этого письма, а над созданием плана романа, стремительно изобретая и тут же отвергая один за другим разные его варианты, работал он с осени </a:t>
            </a:r>
            <a:r>
              <a:rPr lang="ru-RU" b="1" dirty="0" smtClean="0"/>
              <a:t>1867 года.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r>
              <a:rPr lang="ru-RU" sz="3000" dirty="0" smtClean="0"/>
              <a:t>Достоевский пишет "Идиота" в течение 1868 года, отсылая несмотря ни на что, главу за главой, часть за частью, в журнал</a:t>
            </a:r>
            <a:r>
              <a:rPr lang="cs-CZ" sz="3000" dirty="0" smtClean="0"/>
              <a:t>            </a:t>
            </a:r>
            <a:r>
              <a:rPr lang="ru-RU" sz="3000" dirty="0" smtClean="0"/>
              <a:t>"</a:t>
            </a:r>
            <a:r>
              <a:rPr lang="ru-RU" sz="3000" b="1" dirty="0" smtClean="0"/>
              <a:t>Русский вестник" </a:t>
            </a:r>
            <a:r>
              <a:rPr lang="ru-RU" sz="3000" dirty="0" smtClean="0"/>
              <a:t>- все сорок два листа за один год! </a:t>
            </a:r>
            <a:endParaRPr lang="cs-CZ" sz="3000" dirty="0" smtClean="0"/>
          </a:p>
          <a:p>
            <a:r>
              <a:rPr lang="ru-RU" sz="3000" dirty="0" smtClean="0"/>
              <a:t>Он </a:t>
            </a:r>
            <a:r>
              <a:rPr lang="ru-RU" sz="3000" b="1" dirty="0" smtClean="0"/>
              <a:t>закончил</a:t>
            </a:r>
            <a:r>
              <a:rPr lang="ru-RU" sz="3000" dirty="0" smtClean="0"/>
              <a:t> "Идиота" во Флоренции в январе</a:t>
            </a:r>
            <a:r>
              <a:rPr lang="ru-RU" sz="3000" b="1" dirty="0" smtClean="0"/>
              <a:t> 1869 года</a:t>
            </a:r>
            <a:r>
              <a:rPr lang="ru-RU" sz="3000" dirty="0" smtClean="0"/>
              <a:t>. </a:t>
            </a:r>
            <a:endParaRPr lang="cs-CZ" sz="3000" dirty="0" smtClean="0"/>
          </a:p>
          <a:p>
            <a:r>
              <a:rPr lang="ru-RU" sz="3000" dirty="0" smtClean="0"/>
              <a:t>А 6 февраля напишет "доброму, милому и многоуважаемому другу Сонечке", то есть все той же С. А. Ивановой, которой и </a:t>
            </a:r>
            <a:r>
              <a:rPr lang="ru-RU" sz="3000" b="1" dirty="0" smtClean="0"/>
              <a:t>посвятит</a:t>
            </a:r>
            <a:r>
              <a:rPr lang="ru-RU" sz="3000" dirty="0" smtClean="0"/>
              <a:t> "Идиота".</a:t>
            </a:r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</a:t>
            </a:r>
            <a:r>
              <a:rPr lang="ru-RU" sz="3200" b="1" dirty="0" smtClean="0"/>
              <a:t>"Идиоте" </a:t>
            </a:r>
            <a:r>
              <a:rPr lang="ru-RU" sz="3200" dirty="0" smtClean="0"/>
              <a:t>действительно </a:t>
            </a:r>
            <a:r>
              <a:rPr lang="ru-RU" sz="3200" b="1" dirty="0" smtClean="0"/>
              <a:t>"все есть", </a:t>
            </a:r>
            <a:r>
              <a:rPr lang="ru-RU" sz="3200" dirty="0" smtClean="0"/>
              <a:t>что сделало Достоевского писателем </a:t>
            </a:r>
            <a:r>
              <a:rPr lang="ru-RU" sz="3200" b="1" dirty="0" smtClean="0"/>
              <a:t>всемирного значения</a:t>
            </a:r>
            <a:r>
              <a:rPr lang="ru-RU" sz="3200" dirty="0" smtClean="0"/>
              <a:t>. Роман этот вобрал в себя громадный объем животрепещущих впечатлений русской и европейской современности, к которым был так внимателен и чуток его автор и которыми живут </a:t>
            </a:r>
            <a:r>
              <a:rPr lang="ru-RU" sz="3200" b="1" dirty="0" smtClean="0"/>
              <a:t>его герои</a:t>
            </a:r>
            <a:r>
              <a:rPr lang="ru-RU" sz="3200" dirty="0" smtClean="0"/>
              <a:t>.</a:t>
            </a:r>
            <a:endParaRPr lang="cs-CZ" sz="32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az-Cyrl-A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Персонажи и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az-Cyrl-A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смысл названия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главный герой – князь </a:t>
            </a:r>
            <a:r>
              <a:rPr lang="ru-RU" b="1" dirty="0" smtClean="0"/>
              <a:t>Лев Николаевич Мышкин</a:t>
            </a:r>
            <a:r>
              <a:rPr lang="ru-RU" dirty="0" smtClean="0"/>
              <a:t>, по авторскому суждению является «по-настоящему прекрасной личностью», он воплощение добра и христианской морали. И именно за его бескорыстие, доброту и честность, необычайнейшее человеколюбие в мире денег и лицемерия окружение называет Мышкина </a:t>
            </a:r>
            <a:r>
              <a:rPr lang="ru-RU" b="1" dirty="0" smtClean="0"/>
              <a:t>«идиотом».</a:t>
            </a:r>
            <a:endParaRPr lang="cs-CZ" b="1" dirty="0" smtClean="0"/>
          </a:p>
          <a:p>
            <a:r>
              <a:rPr lang="ru-RU" dirty="0" smtClean="0"/>
              <a:t>Образ князя Мышкина является центром композиции романа, с ним связаны все сюжетные линии и герои: семья генерала </a:t>
            </a:r>
            <a:r>
              <a:rPr lang="ru-RU" b="1" dirty="0" smtClean="0"/>
              <a:t>Епанчина</a:t>
            </a:r>
            <a:r>
              <a:rPr lang="ru-RU" dirty="0" smtClean="0"/>
              <a:t>, купец </a:t>
            </a:r>
            <a:r>
              <a:rPr lang="ru-RU" b="1" dirty="0" smtClean="0"/>
              <a:t>Рогожин</a:t>
            </a:r>
            <a:r>
              <a:rPr lang="ru-RU" dirty="0" smtClean="0"/>
              <a:t>, </a:t>
            </a:r>
            <a:r>
              <a:rPr lang="ru-RU" b="1" dirty="0" smtClean="0"/>
              <a:t>Настасья Филипповна</a:t>
            </a:r>
            <a:r>
              <a:rPr lang="ru-RU" dirty="0" smtClean="0"/>
              <a:t>, </a:t>
            </a:r>
            <a:r>
              <a:rPr lang="ru-RU" b="1" dirty="0" smtClean="0"/>
              <a:t>Ганя Иволгин </a:t>
            </a:r>
            <a:r>
              <a:rPr lang="ru-RU" dirty="0" smtClean="0"/>
              <a:t>и др</a:t>
            </a:r>
            <a:r>
              <a:rPr lang="cs-CZ" dirty="0" smtClean="0"/>
              <a:t>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440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системе персонажей романа образ </a:t>
            </a:r>
            <a:r>
              <a:rPr lang="ru-RU" b="1" dirty="0" smtClean="0"/>
              <a:t>Настасьи Филипповны</a:t>
            </a:r>
            <a:r>
              <a:rPr lang="ru-RU" dirty="0" smtClean="0"/>
              <a:t> занимает одно из </a:t>
            </a:r>
            <a:r>
              <a:rPr lang="ru-RU" b="1" dirty="0" smtClean="0"/>
              <a:t>центральных </a:t>
            </a:r>
            <a:r>
              <a:rPr lang="ru-RU" b="1" dirty="0" smtClean="0"/>
              <a:t>мест</a:t>
            </a:r>
            <a:r>
              <a:rPr lang="ru-RU" dirty="0" smtClean="0"/>
              <a:t>. </a:t>
            </a:r>
            <a:endParaRPr lang="cs-CZ" dirty="0" smtClean="0"/>
          </a:p>
          <a:p>
            <a:r>
              <a:rPr lang="ru-RU" dirty="0" smtClean="0"/>
              <a:t>Эта </a:t>
            </a:r>
            <a:r>
              <a:rPr lang="ru-RU" dirty="0" smtClean="0"/>
              <a:t>женщина </a:t>
            </a:r>
            <a:r>
              <a:rPr lang="ru-RU" b="1" dirty="0" smtClean="0"/>
              <a:t>«дьявольски красива», </a:t>
            </a:r>
            <a:r>
              <a:rPr lang="ru-RU" dirty="0" smtClean="0"/>
              <a:t>она способна околдовать и очаровать любого мужчину. Мужчины относятся к ней либо резко отрицательно, либо влюбляются в неё на всю жизнь. </a:t>
            </a:r>
            <a:endParaRPr lang="cs-CZ" dirty="0" smtClean="0"/>
          </a:p>
          <a:p>
            <a:r>
              <a:rPr lang="ru-RU" dirty="0" smtClean="0"/>
              <a:t>Их </a:t>
            </a:r>
            <a:r>
              <a:rPr lang="ru-RU" dirty="0" smtClean="0"/>
              <a:t>любовь зачастую – это </a:t>
            </a:r>
            <a:r>
              <a:rPr lang="ru-RU" b="1" dirty="0" smtClean="0"/>
              <a:t>любовь-страсть</a:t>
            </a:r>
            <a:r>
              <a:rPr lang="ru-RU" dirty="0" smtClean="0"/>
              <a:t> (например, Парфён Рогожин). </a:t>
            </a:r>
            <a:endParaRPr lang="cs-CZ" dirty="0" smtClean="0"/>
          </a:p>
          <a:p>
            <a:r>
              <a:rPr lang="ru-RU" dirty="0" smtClean="0"/>
              <a:t>Сама </a:t>
            </a:r>
            <a:r>
              <a:rPr lang="ru-RU" b="1" dirty="0" smtClean="0"/>
              <a:t>Настасья Филипповна </a:t>
            </a:r>
            <a:r>
              <a:rPr lang="ru-RU" dirty="0" smtClean="0"/>
              <a:t>находится </a:t>
            </a:r>
            <a:r>
              <a:rPr lang="ru-RU" dirty="0" smtClean="0"/>
              <a:t>во власти собственных слабостей, собственной неопределённости и своей страсти. </a:t>
            </a:r>
            <a:endParaRPr lang="cs-CZ" dirty="0" smtClean="0"/>
          </a:p>
          <a:p>
            <a:r>
              <a:rPr lang="ru-RU" dirty="0" smtClean="0"/>
              <a:t>Имя </a:t>
            </a:r>
            <a:r>
              <a:rPr lang="ru-RU" b="1" dirty="0" smtClean="0"/>
              <a:t>«Настасья» </a:t>
            </a:r>
            <a:r>
              <a:rPr lang="ru-RU" dirty="0" smtClean="0"/>
              <a:t>– это просторечное от полного церковно-славянского </a:t>
            </a:r>
            <a:r>
              <a:rPr lang="ru-RU" b="1" dirty="0" smtClean="0"/>
              <a:t>«Анастасия», </a:t>
            </a:r>
            <a:r>
              <a:rPr lang="ru-RU" dirty="0" smtClean="0"/>
              <a:t>что значит </a:t>
            </a:r>
            <a:r>
              <a:rPr lang="ru-RU" b="1" dirty="0" smtClean="0"/>
              <a:t>«воскресение». </a:t>
            </a:r>
            <a:r>
              <a:rPr lang="ru-RU" dirty="0" smtClean="0"/>
              <a:t>Это имя-символ.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az-Cyrl-AZ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</a:t>
            </a:r>
            <a:r>
              <a:rPr lang="az-Cyrl-A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ристианские мотивы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Роман наполнен символами, здесь князь Мышкин символизирует </a:t>
            </a:r>
            <a:r>
              <a:rPr lang="ru-RU" b="1" dirty="0" smtClean="0"/>
              <a:t>христианскую любовь</a:t>
            </a:r>
            <a:r>
              <a:rPr lang="ru-RU" dirty="0" smtClean="0"/>
              <a:t>, Настасья Филипповна – </a:t>
            </a:r>
            <a:r>
              <a:rPr lang="ru-RU" b="1" dirty="0" smtClean="0"/>
              <a:t>красоту. </a:t>
            </a:r>
            <a:r>
              <a:rPr lang="ru-RU" dirty="0" smtClean="0"/>
              <a:t>Символическим характером обладает картина </a:t>
            </a:r>
            <a:r>
              <a:rPr lang="ru-RU" b="1" dirty="0" smtClean="0"/>
              <a:t>«Мертвый Христос», </a:t>
            </a:r>
            <a:r>
              <a:rPr lang="ru-RU" dirty="0" smtClean="0"/>
              <a:t>от созерцания которой, по словам князя Мышкина, можно </a:t>
            </a:r>
            <a:r>
              <a:rPr lang="ru-RU" b="1" dirty="0" smtClean="0"/>
              <a:t>потерять веру.</a:t>
            </a:r>
            <a:endParaRPr lang="cs-CZ" b="1" dirty="0" smtClean="0"/>
          </a:p>
          <a:p>
            <a:r>
              <a:rPr lang="ru-RU" dirty="0" smtClean="0"/>
              <a:t>Отсутствие </a:t>
            </a:r>
            <a:r>
              <a:rPr lang="ru-RU" b="1" dirty="0" smtClean="0"/>
              <a:t>веры</a:t>
            </a:r>
            <a:r>
              <a:rPr lang="ru-RU" dirty="0" smtClean="0"/>
              <a:t> и </a:t>
            </a:r>
            <a:r>
              <a:rPr lang="ru-RU" b="1" dirty="0" smtClean="0"/>
              <a:t>духовности</a:t>
            </a:r>
            <a:r>
              <a:rPr lang="ru-RU" dirty="0" smtClean="0"/>
              <a:t> становятся причинами трагедии случившейся в финале романа, значение которого расценивают по-разному. Автор акцентирует внимание на том, что </a:t>
            </a:r>
            <a:r>
              <a:rPr lang="ru-RU" b="1" dirty="0" smtClean="0"/>
              <a:t>физическая</a:t>
            </a:r>
            <a:r>
              <a:rPr lang="ru-RU" dirty="0" smtClean="0"/>
              <a:t> и </a:t>
            </a:r>
            <a:r>
              <a:rPr lang="ru-RU" b="1" dirty="0" smtClean="0"/>
              <a:t>душевная</a:t>
            </a:r>
            <a:r>
              <a:rPr lang="ru-RU" dirty="0" smtClean="0"/>
              <a:t> красота </a:t>
            </a:r>
            <a:r>
              <a:rPr lang="ru-RU" b="1" dirty="0" smtClean="0"/>
              <a:t>погибнут </a:t>
            </a:r>
            <a:r>
              <a:rPr lang="ru-RU" dirty="0" smtClean="0"/>
              <a:t>в мире, который ставит в абсолют только </a:t>
            </a:r>
            <a:r>
              <a:rPr lang="ru-RU" b="1" dirty="0" smtClean="0"/>
              <a:t>корысть</a:t>
            </a:r>
            <a:r>
              <a:rPr lang="ru-RU" dirty="0" smtClean="0"/>
              <a:t> и </a:t>
            </a:r>
            <a:r>
              <a:rPr lang="ru-RU" b="1" dirty="0" smtClean="0"/>
              <a:t>выгоду.</a:t>
            </a:r>
            <a:endParaRPr lang="cs-CZ" b="1" dirty="0" smtClean="0"/>
          </a:p>
          <a:p>
            <a:r>
              <a:rPr lang="ru-RU" dirty="0" smtClean="0"/>
              <a:t>Лев Николаевич </a:t>
            </a:r>
            <a:r>
              <a:rPr lang="ru-RU" b="1" dirty="0" smtClean="0"/>
              <a:t>символически</a:t>
            </a:r>
            <a:r>
              <a:rPr lang="ru-RU" dirty="0" smtClean="0"/>
              <a:t> выполняет </a:t>
            </a:r>
            <a:r>
              <a:rPr lang="ru-RU" b="1" dirty="0" smtClean="0"/>
              <a:t>миссию Иисуса Христа</a:t>
            </a:r>
            <a:r>
              <a:rPr lang="ru-RU" dirty="0" smtClean="0"/>
              <a:t> и, так же как и он, гибнет любя и прощая человечество. Так же как и </a:t>
            </a:r>
            <a:r>
              <a:rPr lang="ru-RU" b="1" dirty="0" smtClean="0"/>
              <a:t>Христос</a:t>
            </a:r>
            <a:r>
              <a:rPr lang="ru-RU" dirty="0" smtClean="0"/>
              <a:t>, князь, пытается помочь всем людям, которые его окружают, он пытается будто бы вылечить их души своей добротой и неимоверной проницательностью.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Многие исследователи творчества Ф.М. Достоевского согласны с тем, что роман </a:t>
            </a:r>
            <a:r>
              <a:rPr lang="ru-RU" b="1" dirty="0" smtClean="0"/>
              <a:t>«Идиот» самый загадочный </a:t>
            </a:r>
            <a:r>
              <a:rPr lang="ru-RU" dirty="0" smtClean="0"/>
              <a:t>из всех его вещей. </a:t>
            </a:r>
            <a:r>
              <a:rPr lang="ru-RU" dirty="0" smtClean="0"/>
              <a:t>При </a:t>
            </a:r>
            <a:r>
              <a:rPr lang="ru-RU" dirty="0" smtClean="0"/>
              <a:t>этом обычно эта </a:t>
            </a:r>
            <a:r>
              <a:rPr lang="ru-RU" b="1" dirty="0" smtClean="0"/>
              <a:t>загадочность</a:t>
            </a:r>
            <a:r>
              <a:rPr lang="ru-RU" dirty="0" smtClean="0"/>
              <a:t> связывается, в конечном счете, с нашим </a:t>
            </a:r>
            <a:r>
              <a:rPr lang="ru-RU" b="1" dirty="0" smtClean="0"/>
              <a:t>неумением понять </a:t>
            </a:r>
            <a:r>
              <a:rPr lang="ru-RU" dirty="0" smtClean="0"/>
              <a:t>замысел художника. </a:t>
            </a:r>
            <a:endParaRPr lang="cs-CZ" dirty="0" smtClean="0"/>
          </a:p>
          <a:p>
            <a:r>
              <a:rPr lang="ru-RU" dirty="0" smtClean="0"/>
              <a:t>Однако </a:t>
            </a:r>
            <a:r>
              <a:rPr lang="ru-RU" dirty="0" smtClean="0"/>
              <a:t>ведь писателем были оставлены, хотя и в не очень большом числе, но все же в довольно внятной форме указания насчет своих задумок, сохранились даже различные предварительные планы романа. </a:t>
            </a:r>
            <a:r>
              <a:rPr lang="ru-RU" dirty="0" smtClean="0"/>
              <a:t>Так</a:t>
            </a:r>
            <a:r>
              <a:rPr lang="ru-RU" dirty="0" smtClean="0"/>
              <a:t>, общим местом уже стало </a:t>
            </a:r>
            <a:r>
              <a:rPr lang="ru-RU" b="1" dirty="0" smtClean="0"/>
              <a:t>упоминание</a:t>
            </a:r>
            <a:r>
              <a:rPr lang="ru-RU" dirty="0" smtClean="0"/>
              <a:t> того, что произведение задумывалось как описание </a:t>
            </a:r>
            <a:r>
              <a:rPr lang="ru-RU" b="1" dirty="0" smtClean="0"/>
              <a:t>«положительно прекрасного человека».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z-Cyrl-A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168</TotalTime>
  <Words>602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Достоевский Федор Михайлович  Идиот </vt:lpstr>
      <vt:lpstr>История создания  </vt:lpstr>
      <vt:lpstr>Snímek 3</vt:lpstr>
      <vt:lpstr>Snímek 4</vt:lpstr>
      <vt:lpstr>Персонажи и смысл названия</vt:lpstr>
      <vt:lpstr>Snímek 6</vt:lpstr>
      <vt:lpstr>христианские мотивы</vt:lpstr>
      <vt:lpstr>Snímek 8</vt:lpstr>
      <vt:lpstr>Snímek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Достоевский Федор Михайлович  Идиот</dc:title>
  <dc:creator>Petra Morcová</dc:creator>
  <cp:lastModifiedBy>Petra Morcová</cp:lastModifiedBy>
  <cp:revision>19</cp:revision>
  <dcterms:created xsi:type="dcterms:W3CDTF">2015-04-19T17:03:40Z</dcterms:created>
  <dcterms:modified xsi:type="dcterms:W3CDTF">2015-04-22T20:28:57Z</dcterms:modified>
</cp:coreProperties>
</file>