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291264" cy="1889436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</a:rPr>
              <a:t>Антон Павлович </a:t>
            </a:r>
            <a:r>
              <a:rPr lang="ru-RU" dirty="0" smtClean="0">
                <a:solidFill>
                  <a:srgbClr val="990033"/>
                </a:solidFill>
              </a:rPr>
              <a:t>Чехов</a:t>
            </a:r>
            <a:endParaRPr lang="cs-CZ" dirty="0" smtClean="0">
              <a:solidFill>
                <a:srgbClr val="990033"/>
              </a:solidFill>
            </a:endParaRPr>
          </a:p>
          <a:p>
            <a:endParaRPr lang="cs-CZ" dirty="0">
              <a:solidFill>
                <a:srgbClr val="990033"/>
              </a:solidFill>
            </a:endParaRPr>
          </a:p>
          <a:p>
            <a:pPr algn="r"/>
            <a:r>
              <a:rPr lang="cs-CZ" dirty="0" smtClean="0">
                <a:solidFill>
                  <a:srgbClr val="990033"/>
                </a:solidFill>
              </a:rPr>
              <a:t>Eva </a:t>
            </a:r>
            <a:r>
              <a:rPr lang="cs-CZ" dirty="0" err="1" smtClean="0">
                <a:solidFill>
                  <a:srgbClr val="990033"/>
                </a:solidFill>
              </a:rPr>
              <a:t>Palánková</a:t>
            </a:r>
            <a:r>
              <a:rPr lang="cs-CZ" dirty="0" smtClean="0">
                <a:solidFill>
                  <a:srgbClr val="990033"/>
                </a:solidFill>
              </a:rPr>
              <a:t> </a:t>
            </a:r>
          </a:p>
          <a:p>
            <a:pPr algn="r"/>
            <a:r>
              <a:rPr lang="cs-CZ" dirty="0" smtClean="0">
                <a:solidFill>
                  <a:srgbClr val="990033"/>
                </a:solidFill>
              </a:rPr>
              <a:t>425503</a:t>
            </a:r>
            <a:endParaRPr lang="cs-CZ" dirty="0">
              <a:solidFill>
                <a:srgbClr val="990033"/>
              </a:solidFill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Вишневый сад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19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800" dirty="0" smtClean="0"/>
              <a:t>классик </a:t>
            </a:r>
            <a:r>
              <a:rPr lang="ru-RU" sz="2800" dirty="0"/>
              <a:t>мировой литературы, великий русский писатель, один из самых известных драматургов мира и реформатор русского театра. По профессии врач.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800" dirty="0"/>
              <a:t>Родился </a:t>
            </a:r>
            <a:r>
              <a:rPr lang="ru-RU" sz="2800" b="1" dirty="0"/>
              <a:t>17 </a:t>
            </a:r>
            <a:r>
              <a:rPr lang="cs-CZ" sz="2800" b="1" dirty="0"/>
              <a:t> </a:t>
            </a:r>
            <a:r>
              <a:rPr lang="ru-RU" sz="2800" b="1" dirty="0"/>
              <a:t>января 1860 </a:t>
            </a:r>
            <a:r>
              <a:rPr lang="ru-RU" sz="2800" dirty="0"/>
              <a:t>года в Таганроге</a:t>
            </a:r>
            <a:r>
              <a:rPr lang="cs-CZ" sz="2800" dirty="0"/>
              <a:t> v </a:t>
            </a:r>
            <a:r>
              <a:rPr lang="ru-RU" sz="2800" dirty="0"/>
              <a:t>семье купца.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800" dirty="0"/>
              <a:t>Его произведения переведены более чем на </a:t>
            </a:r>
            <a:r>
              <a:rPr lang="ru-RU" sz="2800" b="1" dirty="0"/>
              <a:t>100 языков. </a:t>
            </a:r>
            <a:r>
              <a:rPr lang="ru-RU" sz="2800" dirty="0"/>
              <a:t>Его пьесы, в особенности </a:t>
            </a:r>
            <a:r>
              <a:rPr lang="ru-RU" sz="2800" b="1" i="1" dirty="0"/>
              <a:t>«</a:t>
            </a:r>
            <a:r>
              <a:rPr lang="ru-RU" sz="2800" b="1" i="1" u="sng" dirty="0"/>
              <a:t>Чайка</a:t>
            </a:r>
            <a:r>
              <a:rPr lang="ru-RU" sz="2800" b="1" i="1" dirty="0"/>
              <a:t>», «</a:t>
            </a:r>
            <a:r>
              <a:rPr lang="ru-RU" sz="2800" b="1" i="1" u="sng" dirty="0"/>
              <a:t>Три сестры</a:t>
            </a:r>
            <a:r>
              <a:rPr lang="ru-RU" sz="2800" b="1" i="1" dirty="0"/>
              <a:t>» и «</a:t>
            </a:r>
            <a:r>
              <a:rPr lang="ru-RU" sz="2800" b="1" i="1" u="sng" dirty="0"/>
              <a:t>Вишневый сад</a:t>
            </a:r>
            <a:r>
              <a:rPr lang="ru-RU" sz="2800" b="1" i="1" dirty="0"/>
              <a:t>», </a:t>
            </a:r>
            <a:r>
              <a:rPr lang="ru-RU" sz="2800" dirty="0"/>
              <a:t>ставятся во многих театрах мира</a:t>
            </a:r>
            <a:r>
              <a:rPr lang="cs-CZ" sz="2800" dirty="0"/>
              <a:t> </a:t>
            </a:r>
            <a:r>
              <a:rPr lang="ru-RU" sz="2800" dirty="0"/>
              <a:t>более </a:t>
            </a:r>
            <a:r>
              <a:rPr lang="ru-RU" sz="2800" b="1" dirty="0"/>
              <a:t>ста лет </a:t>
            </a:r>
            <a:r>
              <a:rPr lang="ru-RU" sz="2800" dirty="0"/>
              <a:t>. За 25 лет творчества Чехов создал около </a:t>
            </a:r>
            <a:r>
              <a:rPr lang="ru-RU" sz="2800" b="1" dirty="0"/>
              <a:t>900 </a:t>
            </a:r>
            <a:r>
              <a:rPr lang="ru-RU" sz="2800" dirty="0"/>
              <a:t>различных произведений.</a:t>
            </a:r>
            <a:endParaRPr lang="cs-CZ" sz="2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solidFill>
                  <a:srgbClr val="FFC000"/>
                </a:solidFill>
              </a:rPr>
              <a:t>Антон Павлович Чехов 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3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4107160"/>
          </a:xfrm>
        </p:spPr>
        <p:txBody>
          <a:bodyPr/>
          <a:lstStyle/>
          <a:p>
            <a:pPr marL="0" indent="0">
              <a:buNone/>
            </a:pPr>
            <a:endParaRPr lang="cs-CZ" sz="2800" dirty="0" smtClean="0">
              <a:solidFill>
                <a:srgbClr val="990033"/>
              </a:solidFill>
            </a:endParaRPr>
          </a:p>
          <a:p>
            <a:r>
              <a:rPr lang="ru-RU" sz="2800" dirty="0"/>
              <a:t>Вишневый сад </a:t>
            </a:r>
            <a:r>
              <a:rPr lang="ru-RU" sz="2800" b="1" dirty="0"/>
              <a:t>был написан в 1903 году </a:t>
            </a:r>
            <a:r>
              <a:rPr lang="ru-RU" sz="2800" dirty="0"/>
              <a:t>и </a:t>
            </a:r>
            <a:r>
              <a:rPr lang="ru-RU" sz="2800" b="1" dirty="0"/>
              <a:t>опубликован был 17 января 1904 года</a:t>
            </a:r>
            <a:r>
              <a:rPr lang="ru-RU" sz="2800" b="1" dirty="0" smtClean="0"/>
              <a:t>.</a:t>
            </a:r>
            <a:endParaRPr lang="cs-CZ" sz="2800" b="1" dirty="0" smtClean="0"/>
          </a:p>
          <a:p>
            <a:endParaRPr lang="cs-CZ" sz="2800" dirty="0"/>
          </a:p>
          <a:p>
            <a:r>
              <a:rPr lang="ru-RU" sz="2800" dirty="0" smtClean="0"/>
              <a:t>Это </a:t>
            </a:r>
            <a:r>
              <a:rPr lang="ru-RU" sz="2800" dirty="0"/>
              <a:t>лирическая пьеса – комедия в четырех действиях</a:t>
            </a:r>
            <a:r>
              <a:rPr lang="ru-RU" sz="2800" dirty="0" smtClean="0"/>
              <a:t>.</a:t>
            </a:r>
            <a:endParaRPr lang="cs-CZ" sz="2800" dirty="0" smtClean="0"/>
          </a:p>
          <a:p>
            <a:endParaRPr lang="cs-CZ" sz="2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C000"/>
                </a:solidFill>
              </a:rPr>
              <a:t>Вишневый сад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3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Чехов </a:t>
            </a:r>
            <a:r>
              <a:rPr lang="ru-RU" sz="2800" b="1" dirty="0"/>
              <a:t>обдумывал</a:t>
            </a:r>
            <a:r>
              <a:rPr lang="ru-RU" sz="2800" dirty="0"/>
              <a:t> пьесу </a:t>
            </a:r>
            <a:r>
              <a:rPr lang="ru-RU" sz="2800" b="1" dirty="0"/>
              <a:t>с 1896 по 1903 год. </a:t>
            </a:r>
            <a:r>
              <a:rPr lang="ru-RU" sz="2800" dirty="0"/>
              <a:t>Писалась она с марта по отябрь 1903 года. </a:t>
            </a:r>
            <a:r>
              <a:rPr lang="ru-RU" sz="2800" u="sng" dirty="0"/>
              <a:t>В марте 1901 года Чехов пишет в письме Ольге Леонардовне Книппер:</a:t>
            </a:r>
            <a:r>
              <a:rPr lang="ru-RU" sz="2800" dirty="0"/>
              <a:t> </a:t>
            </a:r>
            <a:r>
              <a:rPr lang="ru-RU" sz="2800" b="1" i="1" dirty="0">
                <a:solidFill>
                  <a:srgbClr val="CC0066"/>
                </a:solidFill>
              </a:rPr>
              <a:t>«Следующая пьеса, которую я напишу, будет непременно смешная, очень смешная, по крайней мере по замыслу».</a:t>
            </a:r>
          </a:p>
          <a:p>
            <a:r>
              <a:rPr lang="ru-RU" sz="2800" dirty="0"/>
              <a:t>Это </a:t>
            </a:r>
            <a:r>
              <a:rPr lang="ru-RU" sz="2800" b="1" dirty="0"/>
              <a:t>последняя пьеса</a:t>
            </a:r>
            <a:r>
              <a:rPr lang="ru-RU" sz="2800" dirty="0"/>
              <a:t> писателя, поэтому в ней самые сокровенные мысли </a:t>
            </a:r>
            <a:r>
              <a:rPr lang="cs-CZ" sz="2800" dirty="0"/>
              <a:t>o</a:t>
            </a:r>
            <a:r>
              <a:rPr lang="ru-RU" sz="2800" dirty="0"/>
              <a:t> жизни, о судьбе родины.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srgbClr val="FFC000"/>
                </a:solidFill>
              </a:rPr>
              <a:t>История создания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7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>
            <a:normAutofit fontScale="92500" lnSpcReduction="10000"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800" dirty="0"/>
              <a:t>Центральным персонажем чеховской комедии является </a:t>
            </a:r>
            <a:r>
              <a:rPr lang="ru-RU" sz="2800" b="1" dirty="0"/>
              <a:t>молчаливый вишневый сад </a:t>
            </a:r>
            <a:r>
              <a:rPr lang="ru-RU" sz="2800" dirty="0"/>
              <a:t>- безвозвратная (</a:t>
            </a:r>
            <a:r>
              <a:rPr lang="cs-CZ" sz="2800" dirty="0"/>
              <a:t>nenávratná)</a:t>
            </a:r>
            <a:r>
              <a:rPr lang="ru-RU" sz="2800" dirty="0"/>
              <a:t> молодость, воспоминания, чистота и счастье.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800" dirty="0"/>
              <a:t>Вся </a:t>
            </a:r>
            <a:r>
              <a:rPr lang="ru-RU" sz="2800" b="1" dirty="0"/>
              <a:t>интрига пьесы </a:t>
            </a:r>
            <a:r>
              <a:rPr lang="ru-RU" sz="2800" dirty="0"/>
              <a:t>строится вокруг образа вишневого сада. </a:t>
            </a:r>
            <a:endParaRPr lang="cs-CZ" sz="2800" dirty="0"/>
          </a:p>
          <a:p>
            <a:pPr algn="ctr"/>
            <a:endParaRPr lang="ru-RU" sz="2800" dirty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800" dirty="0"/>
              <a:t>В действительности его образ носит несколько иной характер, является</a:t>
            </a:r>
            <a:r>
              <a:rPr lang="cs-CZ" sz="2800" dirty="0"/>
              <a:t> </a:t>
            </a:r>
            <a:r>
              <a:rPr lang="ru-RU" sz="2800" dirty="0"/>
              <a:t>глубинной темой о соотношении прекрасного и пошлого (</a:t>
            </a:r>
            <a:r>
              <a:rPr lang="cs-CZ" sz="2800" dirty="0"/>
              <a:t>triviální)</a:t>
            </a:r>
            <a:r>
              <a:rPr lang="ru-RU" sz="2800" dirty="0"/>
              <a:t>.</a:t>
            </a:r>
            <a:endParaRPr lang="cs-CZ" sz="2800" dirty="0"/>
          </a:p>
          <a:p>
            <a:pPr algn="ctr"/>
            <a:endParaRPr lang="cs-CZ" sz="2800" dirty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800" dirty="0"/>
              <a:t>Сад философски показывает </a:t>
            </a:r>
            <a:r>
              <a:rPr lang="ru-RU" sz="2800" b="1" dirty="0"/>
              <a:t>одиночество</a:t>
            </a:r>
            <a:r>
              <a:rPr lang="ru-RU" sz="2800" dirty="0"/>
              <a:t> (</a:t>
            </a:r>
            <a:r>
              <a:rPr lang="cs-CZ" sz="2800" dirty="0"/>
              <a:t>osamělost)</a:t>
            </a:r>
            <a:r>
              <a:rPr lang="ru-RU" sz="2800" dirty="0"/>
              <a:t> никем не любимых героев в неукротимой (</a:t>
            </a:r>
            <a:r>
              <a:rPr lang="cs-CZ" sz="2800" dirty="0"/>
              <a:t>nezkrotný)</a:t>
            </a:r>
            <a:r>
              <a:rPr lang="ru-RU" sz="2800" dirty="0"/>
              <a:t> жизни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87208" cy="32427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Пьеса начинается как </a:t>
            </a:r>
            <a:r>
              <a:rPr lang="ru-RU" sz="2800" b="1" dirty="0"/>
              <a:t>комедия</a:t>
            </a:r>
            <a:r>
              <a:rPr lang="ru-RU" sz="2800" dirty="0"/>
              <a:t>, но в конце можно увидеть характерное для автора </a:t>
            </a:r>
            <a:r>
              <a:rPr lang="ru-RU" sz="2800" b="1" dirty="0"/>
              <a:t>сочетание</a:t>
            </a:r>
            <a:r>
              <a:rPr lang="ru-RU" sz="2800" dirty="0"/>
              <a:t> </a:t>
            </a:r>
            <a:r>
              <a:rPr lang="ru-RU" sz="2800" b="1" dirty="0"/>
              <a:t>комического и трагического</a:t>
            </a:r>
            <a:r>
              <a:rPr lang="cs-CZ" b="1" dirty="0"/>
              <a:t>.</a:t>
            </a:r>
            <a:endParaRPr lang="ru-RU" b="1" dirty="0"/>
          </a:p>
          <a:p>
            <a:r>
              <a:rPr lang="ru-RU" dirty="0"/>
              <a:t>Главной отличительной чертой произведения является </a:t>
            </a:r>
            <a:r>
              <a:rPr lang="ru-RU" b="1" dirty="0"/>
              <a:t>особый чеховский символизм.</a:t>
            </a:r>
            <a:r>
              <a:rPr lang="ru-RU" dirty="0"/>
              <a:t> Главным, центральным героем произведения является не персонаж, а </a:t>
            </a:r>
            <a:r>
              <a:rPr lang="ru-RU" b="1" dirty="0"/>
              <a:t>образ вишнёвого сада - символ дворянской России.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48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800" dirty="0"/>
              <a:t>И. А. Бунин в своих воспоминаниях об А. П. Чехове писал в «Автобиографических заметках»: </a:t>
            </a:r>
            <a:r>
              <a:rPr lang="ru-RU" sz="2800" b="1" i="1" dirty="0">
                <a:solidFill>
                  <a:srgbClr val="CC0066"/>
                </a:solidFill>
              </a:rPr>
              <a:t>« нигде не было в России садов сплошь вишневых: в помещичьих садах бывали только части садов, иногда даже очень пространные, где росли вишни».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28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800" dirty="0"/>
              <a:t>Невероятно к тому же, что Лопахин приказал рубить эти доходные деревья с таким глупым нетерпением, не дал их бывшей владелице даже выехать из дому: рубить так поспешно понадобилось Лопахину, очевидно лишь затем, что Чехов хотел дать возможность зрителям Художественного театра услыхать стук топоров, воочию увидеть гибель дворянской жизни, а Фирсу сказать под занавес: </a:t>
            </a:r>
            <a:r>
              <a:rPr lang="ru-RU" sz="2800" b="1" i="1" dirty="0">
                <a:solidFill>
                  <a:srgbClr val="CC0066"/>
                </a:solidFill>
              </a:rPr>
              <a:t>„Человека забыли…“. «Чехов не знал усадеб, не было таких садов»</a:t>
            </a:r>
            <a:r>
              <a:rPr lang="ru-RU" sz="2800" b="1" i="1" baseline="30000" dirty="0">
                <a:solidFill>
                  <a:srgbClr val="CC0066"/>
                </a:solidFill>
              </a:rPr>
              <a:t>.</a:t>
            </a:r>
            <a:endParaRPr lang="cs-CZ" sz="2800" b="1" i="1" dirty="0">
              <a:solidFill>
                <a:srgbClr val="CC0066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47248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rgbClr val="FFC000"/>
                </a:solidFill>
              </a:rPr>
              <a:t>Критика пьесы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FFC000"/>
                </a:solidFill>
              </a:rPr>
              <a:t>Спасибо за внимание</a:t>
            </a:r>
            <a:endParaRPr lang="cs-CZ" sz="5400" b="1" dirty="0">
              <a:solidFill>
                <a:srgbClr val="FFC000"/>
              </a:solidFill>
            </a:endParaRPr>
          </a:p>
          <a:p>
            <a:pPr algn="ctr"/>
            <a:endParaRPr lang="cs-CZ" sz="5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15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</TotalTime>
  <Words>229</Words>
  <Application>Microsoft Office PowerPoint</Application>
  <PresentationFormat>Předvádění na obrazovce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Papír</vt:lpstr>
      <vt:lpstr>Вишневый сад</vt:lpstr>
      <vt:lpstr>Антон Павлович Чехов </vt:lpstr>
      <vt:lpstr>Вишневый сад</vt:lpstr>
      <vt:lpstr>История создания</vt:lpstr>
      <vt:lpstr>Prezentace aplikace PowerPoint</vt:lpstr>
      <vt:lpstr>Prezentace aplikace PowerPoint</vt:lpstr>
      <vt:lpstr> Критика пьесы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Вишневый сад</dc:title>
  <dc:creator>Eva Palánková</dc:creator>
  <cp:lastModifiedBy>Eva Palánková</cp:lastModifiedBy>
  <cp:revision>2</cp:revision>
  <dcterms:created xsi:type="dcterms:W3CDTF">2015-04-27T09:26:52Z</dcterms:created>
  <dcterms:modified xsi:type="dcterms:W3CDTF">2015-04-27T09:47:14Z</dcterms:modified>
</cp:coreProperties>
</file>