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Cyrl-AZ" dirty="0"/>
              <a:t>ВОЙНА И </a:t>
            </a:r>
            <a:r>
              <a:rPr lang="az-Cyrl-AZ" dirty="0" smtClean="0"/>
              <a:t>МИР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az-Cyrl-AZ" sz="2400" dirty="0" smtClean="0"/>
              <a:t>ЛЕВ </a:t>
            </a:r>
            <a:r>
              <a:rPr lang="az-Cyrl-AZ" sz="2400" dirty="0"/>
              <a:t>НИКОЛАЕВИЧ ТОЛСТОЙ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76733" y="12287354"/>
            <a:ext cx="1472917" cy="408338"/>
          </a:xfrm>
        </p:spPr>
        <p:txBody>
          <a:bodyPr>
            <a:normAutofit fontScale="62500" lnSpcReduction="20000"/>
          </a:bodyPr>
          <a:lstStyle/>
          <a:p>
            <a:r>
              <a:rPr lang="az-Cyrl-AZ" dirty="0"/>
              <a:t>ЛЕВ НИКОЛАЕВИЧ ТОЛСТОЙ</a:t>
            </a:r>
            <a:endParaRPr lang="cs-CZ" dirty="0"/>
          </a:p>
        </p:txBody>
      </p:sp>
      <p:pic>
        <p:nvPicPr>
          <p:cNvPr id="1026" name="Picture 2" descr="http://vignette3.wikia.nocookie.net/writers/images/b/bb/Ilya_Efimovich_Repin_(1844-1930)_-_Portrait_of_Leo_Tolstoy_(1887).jpg/revision/latest?cb=20130406154411&amp;path-prefix=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41" y="418082"/>
            <a:ext cx="4254993" cy="606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471138" y="4911969"/>
            <a:ext cx="3095719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Markéta </a:t>
            </a:r>
            <a:r>
              <a:rPr lang="cs-CZ" dirty="0" err="1" smtClean="0">
                <a:solidFill>
                  <a:schemeClr val="accent2"/>
                </a:solidFill>
              </a:rPr>
              <a:t>Novosádová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chemeClr val="accent2"/>
                </a:solidFill>
              </a:rPr>
              <a:t>415620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Blatná Šárka, 430167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31642"/>
          </a:xfrm>
        </p:spPr>
        <p:txBody>
          <a:bodyPr>
            <a:normAutofit/>
          </a:bodyPr>
          <a:lstStyle/>
          <a:p>
            <a:r>
              <a:rPr lang="az-Cyrl-AZ" dirty="0"/>
              <a:t>Смысл </a:t>
            </a:r>
            <a:r>
              <a:rPr lang="az-Cyrl-AZ" dirty="0" smtClean="0"/>
              <a:t>названия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ru-RU" sz="2800" dirty="0">
                <a:solidFill>
                  <a:schemeClr val="tx1"/>
                </a:solidFill>
              </a:rPr>
              <a:t>мир </a:t>
            </a:r>
            <a:r>
              <a:rPr lang="cs-CZ" sz="2800" dirty="0" smtClean="0">
                <a:solidFill>
                  <a:schemeClr val="tx1"/>
                </a:solidFill>
              </a:rPr>
              <a:t>: 1) </a:t>
            </a:r>
            <a:r>
              <a:rPr lang="ru-RU" sz="2800" dirty="0" smtClean="0">
                <a:solidFill>
                  <a:schemeClr val="tx1"/>
                </a:solidFill>
              </a:rPr>
              <a:t>состояние общества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противоположно</a:t>
            </a: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             </a:t>
            </a:r>
            <a:r>
              <a:rPr lang="ru-RU" sz="2800" dirty="0" smtClean="0">
                <a:solidFill>
                  <a:schemeClr val="tx1"/>
                </a:solidFill>
              </a:rPr>
              <a:t>войне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         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          2) </a:t>
            </a:r>
            <a:r>
              <a:rPr lang="ru-RU" sz="2800" dirty="0" smtClean="0">
                <a:solidFill>
                  <a:schemeClr val="tx1"/>
                </a:solidFill>
              </a:rPr>
              <a:t>человеческое </a:t>
            </a:r>
            <a:r>
              <a:rPr lang="ru-RU" sz="2800" dirty="0">
                <a:solidFill>
                  <a:schemeClr val="tx1"/>
                </a:solidFill>
              </a:rPr>
              <a:t>общество </a:t>
            </a:r>
            <a:r>
              <a:rPr lang="ru-RU" sz="2800" dirty="0" smtClean="0">
                <a:solidFill>
                  <a:schemeClr val="tx1"/>
                </a:solidFill>
              </a:rPr>
              <a:t>вообще</a:t>
            </a: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az-Cyrl-AZ" sz="2800" dirty="0" smtClean="0">
                <a:solidFill>
                  <a:schemeClr val="tx1"/>
                </a:solidFill>
              </a:rPr>
              <a:t>РЯ</a:t>
            </a:r>
            <a:r>
              <a:rPr lang="ru-RU" sz="2800" dirty="0"/>
              <a:t> </a:t>
            </a:r>
            <a:r>
              <a:rPr lang="ru-RU" sz="2800" dirty="0">
                <a:solidFill>
                  <a:schemeClr val="tx1"/>
                </a:solidFill>
              </a:rPr>
              <a:t>XIX </a:t>
            </a:r>
            <a:r>
              <a:rPr lang="ru-RU" sz="2800" dirty="0" smtClean="0">
                <a:solidFill>
                  <a:schemeClr val="tx1"/>
                </a:solidFill>
              </a:rPr>
              <a:t>века</a:t>
            </a:r>
            <a:r>
              <a:rPr lang="cs-CZ" sz="2800" dirty="0" smtClean="0">
                <a:solidFill>
                  <a:schemeClr val="tx1"/>
                </a:solidFill>
              </a:rPr>
              <a:t>: </a:t>
            </a:r>
            <a:r>
              <a:rPr lang="ru-RU" sz="2800" dirty="0" smtClean="0">
                <a:solidFill>
                  <a:schemeClr val="tx1"/>
                </a:solidFill>
              </a:rPr>
              <a:t>“миръ”</a:t>
            </a:r>
            <a:r>
              <a:rPr lang="cs-CZ" sz="2800" dirty="0" smtClean="0">
                <a:solidFill>
                  <a:schemeClr val="tx1"/>
                </a:solidFill>
              </a:rPr>
              <a:t> (</a:t>
            </a:r>
            <a:r>
              <a:rPr lang="az-Cyrl-AZ" sz="2800" dirty="0">
                <a:solidFill>
                  <a:schemeClr val="tx1"/>
                </a:solidFill>
              </a:rPr>
              <a:t>отсутсвие </a:t>
            </a:r>
            <a:r>
              <a:rPr lang="az-Cyrl-AZ" sz="2800" dirty="0" smtClean="0">
                <a:solidFill>
                  <a:schemeClr val="tx1"/>
                </a:solidFill>
              </a:rPr>
              <a:t>войны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                    </a:t>
            </a:r>
            <a:r>
              <a:rPr lang="ru-RU" sz="2800" dirty="0" smtClean="0">
                <a:solidFill>
                  <a:schemeClr val="tx1"/>
                </a:solidFill>
              </a:rPr>
              <a:t>“</a:t>
            </a:r>
            <a:r>
              <a:rPr lang="az-Cyrl-AZ" sz="2800" dirty="0">
                <a:solidFill>
                  <a:schemeClr val="tx1"/>
                </a:solidFill>
              </a:rPr>
              <a:t>м</a:t>
            </a:r>
            <a:r>
              <a:rPr lang="cs-CZ" sz="2800" dirty="0">
                <a:solidFill>
                  <a:schemeClr val="tx1"/>
                </a:solidFill>
              </a:rPr>
              <a:t>i</a:t>
            </a:r>
            <a:r>
              <a:rPr lang="az-Cyrl-AZ" sz="2800" dirty="0" smtClean="0">
                <a:solidFill>
                  <a:schemeClr val="tx1"/>
                </a:solidFill>
              </a:rPr>
              <a:t>ръ</a:t>
            </a:r>
            <a:r>
              <a:rPr lang="ru-RU" sz="2800" dirty="0" smtClean="0">
                <a:solidFill>
                  <a:schemeClr val="tx1"/>
                </a:solidFill>
              </a:rPr>
              <a:t>”</a:t>
            </a:r>
            <a:r>
              <a:rPr lang="cs-CZ" sz="2800" dirty="0" smtClean="0">
                <a:solidFill>
                  <a:schemeClr val="tx1"/>
                </a:solidFill>
              </a:rPr>
              <a:t> (</a:t>
            </a:r>
            <a:r>
              <a:rPr lang="az-Cyrl-AZ" sz="2800" dirty="0" smtClean="0">
                <a:solidFill>
                  <a:schemeClr val="tx1"/>
                </a:solidFill>
              </a:rPr>
              <a:t>человеческое общество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upload.wikimedia.org/wikipedia/commons/thumb/4/41/War-and-peace_1873.gif/200px-War-and-peace_1873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46647" y="148359"/>
            <a:ext cx="19050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042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</a:t>
            </a:r>
            <a:r>
              <a:rPr lang="ru-RU" sz="2800" dirty="0"/>
              <a:t> название романа в старом написании входила именно форма “мiр</a:t>
            </a:r>
            <a:r>
              <a:rPr lang="ru-RU" sz="2800" dirty="0" smtClean="0"/>
              <a:t>”</a:t>
            </a:r>
            <a:r>
              <a:rPr lang="cs-CZ" sz="2800" dirty="0" smtClean="0"/>
              <a:t> (</a:t>
            </a:r>
            <a:r>
              <a:rPr lang="ru-RU" sz="2800" dirty="0" smtClean="0"/>
              <a:t>человеческое общество</a:t>
            </a:r>
            <a:r>
              <a:rPr lang="cs-CZ" sz="2800" dirty="0" smtClean="0"/>
              <a:t>)</a:t>
            </a:r>
          </a:p>
          <a:p>
            <a:r>
              <a:rPr lang="ru-RU" sz="2800" dirty="0" smtClean="0"/>
              <a:t>в </a:t>
            </a:r>
            <a:r>
              <a:rPr lang="ru-RU" sz="2800" dirty="0"/>
              <a:t>печать название романа попало как Война и </a:t>
            </a:r>
            <a:r>
              <a:rPr lang="ru-RU" sz="2800" dirty="0" smtClean="0"/>
              <a:t>м</a:t>
            </a:r>
            <a:r>
              <a:rPr lang="ru-RU" sz="2800" b="1" dirty="0" smtClean="0"/>
              <a:t>и</a:t>
            </a:r>
            <a:r>
              <a:rPr lang="ru-RU" sz="2800" dirty="0" smtClean="0"/>
              <a:t>р</a:t>
            </a:r>
            <a:r>
              <a:rPr lang="cs-CZ" sz="2800" dirty="0" smtClean="0"/>
              <a:t> (</a:t>
            </a:r>
            <a:r>
              <a:rPr lang="ru-RU" sz="2800" dirty="0" smtClean="0"/>
              <a:t>отсутствие войны</a:t>
            </a:r>
            <a:r>
              <a:rPr lang="cs-CZ" sz="2800" dirty="0" smtClean="0"/>
              <a:t>)</a:t>
            </a:r>
          </a:p>
          <a:p>
            <a:r>
              <a:rPr lang="ru-RU" sz="2800" dirty="0" smtClean="0"/>
              <a:t>Толстой </a:t>
            </a:r>
            <a:r>
              <a:rPr lang="ru-RU" sz="2800" dirty="0"/>
              <a:t>не исправил не согласованное с ним </a:t>
            </a:r>
            <a:r>
              <a:rPr lang="ru-RU" sz="2800" dirty="0" smtClean="0"/>
              <a:t>написание</a:t>
            </a:r>
            <a:r>
              <a:rPr lang="cs-CZ" sz="2800" dirty="0"/>
              <a:t> </a:t>
            </a:r>
            <a:r>
              <a:rPr lang="cs-CZ" sz="2800" dirty="0" smtClean="0">
                <a:sym typeface="Wingdings" panose="05000000000000000000" pitchFamily="2" charset="2"/>
              </a:rPr>
              <a:t></a:t>
            </a:r>
            <a:r>
              <a:rPr lang="ru-RU" sz="2800" dirty="0" smtClean="0"/>
              <a:t> </a:t>
            </a:r>
            <a:r>
              <a:rPr lang="ru-RU" sz="2800" dirty="0"/>
              <a:t>оба варианта названия писателя </a:t>
            </a:r>
            <a:r>
              <a:rPr lang="ru-RU" sz="2800" dirty="0" smtClean="0"/>
              <a:t>устраивали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212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/>
              <a:t>История </a:t>
            </a:r>
            <a:r>
              <a:rPr lang="az-Cyrl-AZ"/>
              <a:t>романа</a:t>
            </a:r>
            <a:r>
              <a:rPr lang="az-Cyrl-AZ" dirty="0"/>
              <a:t/>
            </a:r>
            <a:br>
              <a:rPr lang="az-Cyrl-A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84101"/>
            <a:ext cx="8596668" cy="4457261"/>
          </a:xfrm>
        </p:spPr>
        <p:txBody>
          <a:bodyPr>
            <a:noAutofit/>
          </a:bodyPr>
          <a:lstStyle/>
          <a:p>
            <a:r>
              <a:rPr lang="ru-RU" sz="2000" dirty="0"/>
              <a:t>Семь лет напряженного и упорного </a:t>
            </a:r>
            <a:r>
              <a:rPr lang="ru-RU" sz="2000" dirty="0" smtClean="0"/>
              <a:t>труда</a:t>
            </a:r>
            <a:r>
              <a:rPr lang="cs-CZ" sz="2000" dirty="0" smtClean="0"/>
              <a:t> (</a:t>
            </a:r>
            <a:r>
              <a:rPr lang="az-Cyrl-AZ" sz="2000" dirty="0" smtClean="0"/>
              <a:t>1863-1869гг)</a:t>
            </a:r>
            <a:endParaRPr lang="cs-CZ" sz="2000" dirty="0" smtClean="0"/>
          </a:p>
          <a:p>
            <a:r>
              <a:rPr lang="ru-RU" sz="2000" dirty="0" smtClean="0"/>
              <a:t>замысел </a:t>
            </a:r>
            <a:r>
              <a:rPr lang="ru-RU" sz="2000" dirty="0"/>
              <a:t>романа менялся Толстым несколько </a:t>
            </a:r>
            <a:r>
              <a:rPr lang="ru-RU" sz="2000" dirty="0" smtClean="0"/>
              <a:t>раз</a:t>
            </a:r>
            <a:r>
              <a:rPr lang="cs-CZ" sz="2000" dirty="0" smtClean="0"/>
              <a:t> (</a:t>
            </a:r>
            <a:r>
              <a:rPr lang="az-Cyrl-AZ" sz="2000" dirty="0"/>
              <a:t>темы,названия </a:t>
            </a:r>
            <a:r>
              <a:rPr lang="az-Cyrl-AZ" sz="2000" dirty="0" smtClean="0"/>
              <a:t>романа</a:t>
            </a:r>
            <a:r>
              <a:rPr lang="cs-CZ" sz="2000" dirty="0" smtClean="0"/>
              <a:t>)</a:t>
            </a:r>
          </a:p>
          <a:p>
            <a:r>
              <a:rPr lang="ru-RU" sz="2000" dirty="0" smtClean="0"/>
              <a:t>роман </a:t>
            </a:r>
            <a:r>
              <a:rPr lang="ru-RU" sz="2000" dirty="0"/>
              <a:t>должен был называться «</a:t>
            </a:r>
            <a:r>
              <a:rPr lang="ru-RU" sz="2000" dirty="0" smtClean="0"/>
              <a:t>Декабристы»</a:t>
            </a:r>
            <a:r>
              <a:rPr lang="cs-CZ" sz="2000" dirty="0" smtClean="0"/>
              <a:t>; </a:t>
            </a:r>
            <a:r>
              <a:rPr lang="ru-RU" sz="2000" dirty="0" smtClean="0"/>
              <a:t>«</a:t>
            </a:r>
            <a:r>
              <a:rPr lang="az-Cyrl-AZ" sz="2000" dirty="0" smtClean="0"/>
              <a:t>Три поры</a:t>
            </a:r>
            <a:r>
              <a:rPr lang="ru-RU" sz="2000" dirty="0" smtClean="0"/>
              <a:t>»</a:t>
            </a:r>
            <a:r>
              <a:rPr lang="cs-CZ" sz="2000" dirty="0" smtClean="0"/>
              <a:t>; </a:t>
            </a:r>
            <a:r>
              <a:rPr lang="az-Cyrl-AZ" sz="2000" dirty="0" smtClean="0"/>
              <a:t>главный </a:t>
            </a:r>
            <a:r>
              <a:rPr lang="az-Cyrl-AZ" sz="2000" dirty="0"/>
              <a:t>герой декабриста</a:t>
            </a:r>
            <a:r>
              <a:rPr lang="az-Cyrl-AZ" sz="2000" dirty="0" smtClean="0"/>
              <a:t>,</a:t>
            </a:r>
            <a:r>
              <a:rPr lang="cs-CZ" sz="2000" dirty="0" smtClean="0"/>
              <a:t> </a:t>
            </a:r>
            <a:r>
              <a:rPr lang="ru-RU" sz="2000" dirty="0" smtClean="0"/>
              <a:t>возвратившемся</a:t>
            </a:r>
            <a:r>
              <a:rPr lang="cs-CZ" sz="2000" dirty="0" smtClean="0"/>
              <a:t> </a:t>
            </a:r>
            <a:r>
              <a:rPr lang="ru-RU" sz="2000" dirty="0" smtClean="0"/>
              <a:t>после </a:t>
            </a:r>
            <a:r>
              <a:rPr lang="ru-RU" sz="2000" dirty="0"/>
              <a:t>30-летней сибирской </a:t>
            </a:r>
            <a:r>
              <a:rPr lang="ru-RU" sz="2000" dirty="0" smtClean="0"/>
              <a:t>ссылки</a:t>
            </a:r>
            <a:r>
              <a:rPr lang="cs-CZ" sz="2000" dirty="0"/>
              <a:t> </a:t>
            </a:r>
            <a:r>
              <a:rPr lang="cs-CZ" sz="2000" dirty="0" smtClean="0">
                <a:sym typeface="Wingdings" panose="05000000000000000000" pitchFamily="2" charset="2"/>
              </a:rPr>
              <a:t> </a:t>
            </a:r>
            <a:r>
              <a:rPr lang="ru-RU" sz="2000" dirty="0" smtClean="0"/>
              <a:t>пересмотрел свой замысел и </a:t>
            </a:r>
            <a:r>
              <a:rPr lang="ru-RU" sz="2000" dirty="0"/>
              <a:t>решил показать молодость своего </a:t>
            </a:r>
            <a:r>
              <a:rPr lang="ru-RU" sz="2000" dirty="0" smtClean="0"/>
              <a:t>героя</a:t>
            </a:r>
            <a:r>
              <a:rPr lang="cs-CZ" sz="2000" dirty="0" smtClean="0"/>
              <a:t> </a:t>
            </a:r>
            <a:r>
              <a:rPr lang="ru-RU" sz="2000" dirty="0"/>
              <a:t>в свете событий Отечественной войны 1812 </a:t>
            </a:r>
            <a:r>
              <a:rPr lang="ru-RU" sz="2000" dirty="0" smtClean="0"/>
              <a:t>года</a:t>
            </a:r>
            <a:endParaRPr lang="cs-CZ" sz="2000" dirty="0">
              <a:sym typeface="Wingdings" panose="05000000000000000000" pitchFamily="2" charset="2"/>
            </a:endParaRPr>
          </a:p>
          <a:p>
            <a:r>
              <a:rPr lang="ru-RU" sz="2000" dirty="0" smtClean="0"/>
              <a:t>Писатель изучил огромное количество материалов: книг, исторических документов</a:t>
            </a:r>
            <a:r>
              <a:rPr lang="ru-RU" sz="2000" dirty="0"/>
              <a:t>, воспоминаний, </a:t>
            </a:r>
            <a:r>
              <a:rPr lang="ru-RU" sz="2000" dirty="0" smtClean="0"/>
              <a:t>писем</a:t>
            </a:r>
            <a:endParaRPr lang="cs-CZ" sz="2000" dirty="0" smtClean="0"/>
          </a:p>
          <a:p>
            <a:r>
              <a:rPr lang="ru-RU" sz="2000" dirty="0"/>
              <a:t>Много времени он произвел в </a:t>
            </a:r>
            <a:r>
              <a:rPr lang="ru-RU" sz="2000" dirty="0" smtClean="0"/>
              <a:t>арх</a:t>
            </a:r>
            <a:r>
              <a:rPr lang="ru-RU" sz="2000" u="sng" dirty="0" smtClean="0"/>
              <a:t>и</a:t>
            </a:r>
            <a:r>
              <a:rPr lang="ru-RU" sz="2000" dirty="0" smtClean="0"/>
              <a:t>ва</a:t>
            </a:r>
            <a:r>
              <a:rPr lang="cs-CZ" sz="2000" dirty="0" smtClean="0"/>
              <a:t>x</a:t>
            </a:r>
            <a:r>
              <a:rPr lang="ru-RU" sz="2000" dirty="0" smtClean="0"/>
              <a:t> </a:t>
            </a:r>
            <a:r>
              <a:rPr lang="ru-RU" sz="2000" dirty="0"/>
              <a:t>и музеях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4380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композиция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пять</a:t>
            </a:r>
            <a:r>
              <a:rPr lang="cs-CZ" dirty="0" smtClean="0"/>
              <a:t> </a:t>
            </a:r>
            <a:r>
              <a:rPr lang="cs-CZ" dirty="0" err="1"/>
              <a:t>основных</a:t>
            </a:r>
            <a:r>
              <a:rPr lang="cs-CZ" dirty="0"/>
              <a:t> </a:t>
            </a:r>
            <a:r>
              <a:rPr lang="cs-CZ" dirty="0" err="1"/>
              <a:t>сюжетов</a:t>
            </a:r>
            <a:r>
              <a:rPr lang="cs-CZ" dirty="0"/>
              <a:t> и </a:t>
            </a:r>
            <a:r>
              <a:rPr lang="cs-CZ" dirty="0" err="1"/>
              <a:t>тематическиx</a:t>
            </a:r>
            <a:r>
              <a:rPr lang="cs-CZ" dirty="0"/>
              <a:t> </a:t>
            </a:r>
            <a:r>
              <a:rPr lang="cs-CZ" dirty="0" err="1" smtClean="0"/>
              <a:t>линий</a:t>
            </a:r>
            <a:endParaRPr lang="cs-CZ" dirty="0"/>
          </a:p>
          <a:p>
            <a:r>
              <a:rPr lang="cs-CZ" dirty="0" smtClean="0"/>
              <a:t>  </a:t>
            </a:r>
            <a:r>
              <a:rPr lang="ru-RU" dirty="0" smtClean="0"/>
              <a:t>события </a:t>
            </a:r>
            <a:r>
              <a:rPr lang="ru-RU" dirty="0"/>
              <a:t>войны против Наполеона,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ru-RU" dirty="0" smtClean="0"/>
              <a:t>поход </a:t>
            </a:r>
            <a:r>
              <a:rPr lang="ru-RU" dirty="0"/>
              <a:t>в Россию в 1812 </a:t>
            </a:r>
            <a:r>
              <a:rPr lang="ru-RU" dirty="0" smtClean="0"/>
              <a:t>г.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ru-RU" dirty="0" smtClean="0"/>
              <a:t>пожар </a:t>
            </a:r>
            <a:r>
              <a:rPr lang="ru-RU" dirty="0"/>
              <a:t>Москвы, битва под Аустерлицем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ru-RU" dirty="0" smtClean="0"/>
              <a:t>Бородинское сражение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ru-RU" dirty="0" smtClean="0"/>
              <a:t>отступление </a:t>
            </a:r>
            <a:r>
              <a:rPr lang="ru-RU" dirty="0"/>
              <a:t>французской </a:t>
            </a:r>
            <a:r>
              <a:rPr lang="ru-RU" dirty="0" smtClean="0"/>
              <a:t>армии</a:t>
            </a:r>
            <a:endParaRPr lang="cs-CZ" dirty="0" smtClean="0"/>
          </a:p>
          <a:p>
            <a:r>
              <a:rPr lang="ru-RU" dirty="0" smtClean="0"/>
              <a:t>Действие </a:t>
            </a:r>
            <a:r>
              <a:rPr lang="ru-RU" dirty="0"/>
              <a:t>романа происходит с 1805 до </a:t>
            </a:r>
            <a:r>
              <a:rPr lang="ru-RU" dirty="0" smtClean="0"/>
              <a:t>1820</a:t>
            </a:r>
            <a:r>
              <a:rPr lang="cs-CZ" dirty="0" smtClean="0"/>
              <a:t> </a:t>
            </a:r>
            <a:r>
              <a:rPr lang="az-Cyrl-AZ" dirty="0"/>
              <a:t>года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14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/>
              <a:t>ж</a:t>
            </a:r>
            <a:r>
              <a:rPr lang="ru-RU" dirty="0"/>
              <a:t>анр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1938"/>
            <a:ext cx="8596668" cy="5416061"/>
          </a:xfrm>
        </p:spPr>
        <p:txBody>
          <a:bodyPr>
            <a:normAutofit/>
          </a:bodyPr>
          <a:lstStyle/>
          <a:p>
            <a:r>
              <a:rPr lang="cs-CZ" sz="2000" dirty="0"/>
              <a:t>В </a:t>
            </a:r>
            <a:r>
              <a:rPr lang="cs-CZ" sz="2000" dirty="0" err="1"/>
              <a:t>произведении</a:t>
            </a:r>
            <a:r>
              <a:rPr lang="cs-CZ" sz="2000" dirty="0"/>
              <a:t> </a:t>
            </a:r>
            <a:r>
              <a:rPr lang="cs-CZ" sz="2000" dirty="0" err="1"/>
              <a:t>совмещены</a:t>
            </a:r>
            <a:r>
              <a:rPr lang="cs-CZ" sz="2000" dirty="0"/>
              <a:t> </a:t>
            </a:r>
            <a:r>
              <a:rPr lang="cs-CZ" sz="2000" dirty="0" err="1"/>
              <a:t>элементы</a:t>
            </a:r>
            <a:r>
              <a:rPr lang="cs-CZ" sz="2000" dirty="0"/>
              <a:t> </a:t>
            </a:r>
            <a:r>
              <a:rPr lang="cs-CZ" sz="2000" dirty="0" err="1"/>
              <a:t>семейно-бытового</a:t>
            </a:r>
            <a:r>
              <a:rPr lang="cs-CZ" sz="2000" dirty="0"/>
              <a:t>, </a:t>
            </a:r>
            <a:r>
              <a:rPr lang="cs-CZ" sz="2000" dirty="0" err="1"/>
              <a:t>социально-психологического</a:t>
            </a:r>
            <a:r>
              <a:rPr lang="cs-CZ" sz="2000" dirty="0"/>
              <a:t>, </a:t>
            </a:r>
            <a:r>
              <a:rPr lang="cs-CZ" sz="2000" dirty="0" err="1"/>
              <a:t>философского</a:t>
            </a:r>
            <a:r>
              <a:rPr lang="cs-CZ" sz="2000" dirty="0"/>
              <a:t>, </a:t>
            </a:r>
            <a:r>
              <a:rPr lang="cs-CZ" sz="2000" dirty="0" err="1"/>
              <a:t>исторического</a:t>
            </a:r>
            <a:r>
              <a:rPr lang="cs-CZ" sz="2000" dirty="0"/>
              <a:t>, </a:t>
            </a:r>
            <a:r>
              <a:rPr lang="cs-CZ" sz="2000" dirty="0" err="1"/>
              <a:t>батального</a:t>
            </a:r>
            <a:r>
              <a:rPr lang="cs-CZ" sz="2000" dirty="0"/>
              <a:t> </a:t>
            </a:r>
            <a:r>
              <a:rPr lang="cs-CZ" sz="2000" dirty="0" err="1"/>
              <a:t>романов</a:t>
            </a:r>
            <a:r>
              <a:rPr lang="cs-CZ" sz="2000" dirty="0"/>
              <a:t>, а </a:t>
            </a:r>
            <a:r>
              <a:rPr lang="cs-CZ" sz="2000" dirty="0" err="1"/>
              <a:t>также</a:t>
            </a:r>
            <a:r>
              <a:rPr lang="cs-CZ" sz="2000" dirty="0"/>
              <a:t> </a:t>
            </a:r>
            <a:r>
              <a:rPr lang="cs-CZ" sz="2000" dirty="0" err="1"/>
              <a:t>документальные</a:t>
            </a:r>
            <a:r>
              <a:rPr lang="cs-CZ" sz="2000" dirty="0"/>
              <a:t> </a:t>
            </a:r>
            <a:r>
              <a:rPr lang="cs-CZ" sz="2000" dirty="0" err="1"/>
              <a:t>хроники</a:t>
            </a:r>
            <a:r>
              <a:rPr lang="cs-CZ" sz="2000" dirty="0"/>
              <a:t>, </a:t>
            </a:r>
            <a:r>
              <a:rPr lang="cs-CZ" sz="2000" dirty="0" err="1"/>
              <a:t>мемуары</a:t>
            </a:r>
            <a:r>
              <a:rPr lang="cs-CZ" sz="2000" dirty="0"/>
              <a:t> и </a:t>
            </a:r>
            <a:r>
              <a:rPr lang="cs-CZ" sz="2000" dirty="0" err="1"/>
              <a:t>т.д</a:t>
            </a:r>
            <a:r>
              <a:rPr lang="cs-CZ" sz="2000" dirty="0"/>
              <a:t>. </a:t>
            </a:r>
            <a:r>
              <a:rPr lang="cs-CZ" sz="2000" dirty="0" smtClean="0"/>
              <a:t>= </a:t>
            </a:r>
            <a:r>
              <a:rPr lang="cs-CZ" sz="2000" dirty="0" err="1" smtClean="0"/>
              <a:t>роман-эпопе</a:t>
            </a:r>
            <a:r>
              <a:rPr lang="cs-CZ" sz="2000" dirty="0" err="1"/>
              <a:t>я</a:t>
            </a:r>
            <a:r>
              <a:rPr lang="cs-CZ" sz="2000" dirty="0"/>
              <a:t> </a:t>
            </a:r>
          </a:p>
          <a:p>
            <a:r>
              <a:rPr lang="cs-CZ" sz="2000" dirty="0"/>
              <a:t>«</a:t>
            </a:r>
            <a:r>
              <a:rPr lang="cs-CZ" sz="2000" dirty="0" err="1"/>
              <a:t>Война</a:t>
            </a:r>
            <a:r>
              <a:rPr lang="cs-CZ" sz="2000" dirty="0"/>
              <a:t> и </a:t>
            </a:r>
            <a:r>
              <a:rPr lang="cs-CZ" sz="2000" dirty="0" err="1"/>
              <a:t>мир</a:t>
            </a:r>
            <a:r>
              <a:rPr lang="cs-CZ" sz="2000" dirty="0"/>
              <a:t>» </a:t>
            </a:r>
            <a:r>
              <a:rPr lang="cs-CZ" sz="2000" dirty="0" err="1"/>
              <a:t>как</a:t>
            </a:r>
            <a:r>
              <a:rPr lang="cs-CZ" sz="2000" dirty="0"/>
              <a:t> </a:t>
            </a:r>
            <a:r>
              <a:rPr lang="cs-CZ" sz="2000" dirty="0" err="1"/>
              <a:t>роман-эпопея</a:t>
            </a:r>
            <a:r>
              <a:rPr lang="cs-CZ" sz="2000" dirty="0"/>
              <a:t> </a:t>
            </a:r>
            <a:r>
              <a:rPr lang="az-Cyrl-AZ" sz="2000" dirty="0"/>
              <a:t>характеризируют</a:t>
            </a:r>
            <a:r>
              <a:rPr lang="cs-CZ" sz="2000" dirty="0" smtClean="0"/>
              <a:t>:</a:t>
            </a:r>
            <a:endParaRPr lang="cs-CZ" sz="2000" dirty="0"/>
          </a:p>
          <a:p>
            <a:r>
              <a:rPr lang="cs-CZ" sz="2000" dirty="0"/>
              <a:t>- </a:t>
            </a:r>
            <a:r>
              <a:rPr lang="cs-CZ" sz="2000" dirty="0" err="1"/>
              <a:t>описание</a:t>
            </a:r>
            <a:r>
              <a:rPr lang="cs-CZ" sz="2000" dirty="0"/>
              <a:t> </a:t>
            </a:r>
            <a:r>
              <a:rPr lang="cs-CZ" sz="2000" dirty="0" err="1"/>
              <a:t>жизни</a:t>
            </a:r>
            <a:r>
              <a:rPr lang="cs-CZ" sz="2000" dirty="0"/>
              <a:t> </a:t>
            </a:r>
            <a:r>
              <a:rPr lang="cs-CZ" sz="2000" dirty="0" err="1"/>
              <a:t>Российского</a:t>
            </a:r>
            <a:r>
              <a:rPr lang="cs-CZ" sz="2000" dirty="0"/>
              <a:t> и </a:t>
            </a:r>
            <a:r>
              <a:rPr lang="cs-CZ" sz="2000" dirty="0" err="1"/>
              <a:t>Европейского</a:t>
            </a:r>
            <a:r>
              <a:rPr lang="cs-CZ" sz="2000" dirty="0"/>
              <a:t> </a:t>
            </a:r>
            <a:r>
              <a:rPr lang="cs-CZ" sz="2000" dirty="0" err="1"/>
              <a:t>общества</a:t>
            </a:r>
            <a:r>
              <a:rPr lang="cs-CZ" sz="2000" dirty="0"/>
              <a:t> </a:t>
            </a:r>
          </a:p>
          <a:p>
            <a:r>
              <a:rPr lang="cs-CZ" sz="2000" dirty="0"/>
              <a:t>- в </a:t>
            </a:r>
            <a:r>
              <a:rPr lang="cs-CZ" sz="2000" dirty="0" err="1"/>
              <a:t>основе</a:t>
            </a:r>
            <a:r>
              <a:rPr lang="cs-CZ" sz="2000" dirty="0"/>
              <a:t> </a:t>
            </a:r>
            <a:r>
              <a:rPr lang="cs-CZ" sz="2000" dirty="0" err="1"/>
              <a:t>романа</a:t>
            </a:r>
            <a:r>
              <a:rPr lang="cs-CZ" sz="2000" dirty="0"/>
              <a:t> – </a:t>
            </a:r>
            <a:r>
              <a:rPr lang="cs-CZ" sz="2000" dirty="0" err="1"/>
              <a:t>грандиозные</a:t>
            </a:r>
            <a:r>
              <a:rPr lang="cs-CZ" sz="2000" dirty="0"/>
              <a:t> </a:t>
            </a:r>
            <a:r>
              <a:rPr lang="cs-CZ" sz="2000" dirty="0" err="1" smtClean="0"/>
              <a:t>события</a:t>
            </a:r>
            <a:endParaRPr lang="cs-CZ" sz="2000" dirty="0" smtClean="0"/>
          </a:p>
          <a:p>
            <a:r>
              <a:rPr lang="cs-CZ" sz="2000" dirty="0" err="1" smtClean="0"/>
              <a:t>особенности</a:t>
            </a:r>
            <a:r>
              <a:rPr lang="cs-CZ" sz="2000" dirty="0" smtClean="0"/>
              <a:t> </a:t>
            </a:r>
            <a:r>
              <a:rPr lang="cs-CZ" sz="2000" dirty="0" err="1"/>
              <a:t>народной</a:t>
            </a:r>
            <a:r>
              <a:rPr lang="cs-CZ" sz="2000" dirty="0"/>
              <a:t> </a:t>
            </a:r>
            <a:r>
              <a:rPr lang="cs-CZ" sz="2000" dirty="0" err="1"/>
              <a:t>психологии</a:t>
            </a:r>
            <a:r>
              <a:rPr lang="cs-CZ" sz="2000" dirty="0"/>
              <a:t>, </a:t>
            </a:r>
            <a:r>
              <a:rPr lang="cs-CZ" sz="2000" dirty="0" err="1"/>
              <a:t>которые</a:t>
            </a:r>
            <a:r>
              <a:rPr lang="cs-CZ" sz="2000" dirty="0"/>
              <a:t> </a:t>
            </a:r>
            <a:r>
              <a:rPr lang="cs-CZ" sz="2000" dirty="0" err="1"/>
              <a:t>совместил</a:t>
            </a:r>
            <a:r>
              <a:rPr lang="cs-CZ" sz="2000" dirty="0"/>
              <a:t> с </a:t>
            </a:r>
            <a:r>
              <a:rPr lang="cs-CZ" sz="2000" dirty="0" err="1"/>
              <a:t>изображением</a:t>
            </a:r>
            <a:r>
              <a:rPr lang="cs-CZ" sz="2000" dirty="0"/>
              <a:t> </a:t>
            </a:r>
            <a:r>
              <a:rPr lang="az-Cyrl-AZ" sz="2000" dirty="0"/>
              <a:t>личной </a:t>
            </a:r>
            <a:r>
              <a:rPr lang="az-Cyrl-AZ" sz="2000" dirty="0" smtClean="0"/>
              <a:t>жизни</a:t>
            </a:r>
            <a:r>
              <a:rPr lang="cs-CZ" sz="2000" dirty="0" smtClean="0"/>
              <a:t> </a:t>
            </a:r>
            <a:r>
              <a:rPr lang="cs-CZ" sz="2000" dirty="0" err="1" smtClean="0"/>
              <a:t>отдельных</a:t>
            </a:r>
            <a:r>
              <a:rPr lang="cs-CZ" sz="2000" dirty="0" smtClean="0"/>
              <a:t> </a:t>
            </a:r>
            <a:r>
              <a:rPr lang="cs-CZ" sz="2000" dirty="0" err="1"/>
              <a:t>персонажей</a:t>
            </a:r>
            <a:r>
              <a:rPr lang="cs-CZ" sz="2000" dirty="0"/>
              <a:t>, </a:t>
            </a:r>
            <a:r>
              <a:rPr lang="cs-CZ" sz="2000" dirty="0" err="1"/>
              <a:t>это</a:t>
            </a:r>
            <a:r>
              <a:rPr lang="cs-CZ" sz="2000" dirty="0"/>
              <a:t> </a:t>
            </a:r>
            <a:r>
              <a:rPr lang="cs-CZ" sz="2000" dirty="0" err="1"/>
              <a:t>придало</a:t>
            </a:r>
            <a:r>
              <a:rPr lang="cs-CZ" sz="2000" dirty="0"/>
              <a:t> </a:t>
            </a:r>
            <a:r>
              <a:rPr lang="az-Cyrl-AZ" sz="2000"/>
              <a:t>особую</a:t>
            </a:r>
            <a:r>
              <a:rPr lang="cs-CZ" sz="2000" smtClean="0"/>
              <a:t> </a:t>
            </a:r>
            <a:r>
              <a:rPr lang="cs-CZ" sz="2000" dirty="0" err="1"/>
              <a:t>полифонию</a:t>
            </a:r>
            <a:r>
              <a:rPr lang="cs-CZ" sz="2000" dirty="0"/>
              <a:t> </a:t>
            </a:r>
            <a:r>
              <a:rPr lang="cs-CZ" sz="2000" dirty="0" err="1"/>
              <a:t>произведению</a:t>
            </a:r>
            <a:r>
              <a:rPr lang="cs-CZ" sz="2000" dirty="0"/>
              <a:t>, </a:t>
            </a:r>
            <a:r>
              <a:rPr lang="cs-CZ" sz="2000" dirty="0" err="1"/>
              <a:t>которое</a:t>
            </a:r>
            <a:r>
              <a:rPr lang="cs-CZ" sz="2000" dirty="0"/>
              <a:t> </a:t>
            </a:r>
            <a:r>
              <a:rPr lang="cs-CZ" sz="2000" dirty="0" err="1"/>
              <a:t>является</a:t>
            </a:r>
            <a:r>
              <a:rPr lang="cs-CZ" sz="2000" dirty="0"/>
              <a:t> </a:t>
            </a:r>
            <a:r>
              <a:rPr lang="cs-CZ" sz="2000" dirty="0" err="1"/>
              <a:t>отображением</a:t>
            </a:r>
            <a:r>
              <a:rPr lang="cs-CZ" sz="2000" dirty="0"/>
              <a:t> </a:t>
            </a:r>
            <a:r>
              <a:rPr lang="cs-CZ" sz="2000" dirty="0" err="1"/>
              <a:t>сложной</a:t>
            </a:r>
            <a:r>
              <a:rPr lang="cs-CZ" sz="2000" dirty="0"/>
              <a:t> и </a:t>
            </a:r>
            <a:r>
              <a:rPr lang="cs-CZ" sz="2000" dirty="0" err="1"/>
              <a:t>противоречивой</a:t>
            </a:r>
            <a:r>
              <a:rPr lang="cs-CZ" sz="2000" dirty="0"/>
              <a:t> </a:t>
            </a:r>
            <a:r>
              <a:rPr lang="cs-CZ" sz="2000" dirty="0" err="1"/>
              <a:t>эпохи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4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844063"/>
            <a:ext cx="8596668" cy="5197300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Вопросы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Кто </a:t>
            </a:r>
            <a:r>
              <a:rPr lang="cs-CZ" dirty="0"/>
              <a:t>был несчастный в браке?</a:t>
            </a:r>
          </a:p>
          <a:p>
            <a:r>
              <a:rPr lang="cs-CZ" dirty="0"/>
              <a:t>Назовите 2 </a:t>
            </a:r>
            <a:r>
              <a:rPr lang="cs-CZ" dirty="0" smtClean="0"/>
              <a:t>геро</a:t>
            </a:r>
            <a:r>
              <a:rPr lang="ru-RU" dirty="0" smtClean="0"/>
              <a:t>ев</a:t>
            </a:r>
            <a:r>
              <a:rPr lang="cs-CZ" dirty="0" smtClean="0"/>
              <a:t>, </a:t>
            </a:r>
            <a:r>
              <a:rPr lang="cs-CZ" dirty="0"/>
              <a:t>которые переживают духовные прем</a:t>
            </a:r>
            <a:r>
              <a:rPr lang="cs-CZ" u="sng" dirty="0"/>
              <a:t>е</a:t>
            </a:r>
            <a:r>
              <a:rPr lang="cs-CZ" dirty="0"/>
              <a:t>ны.</a:t>
            </a:r>
          </a:p>
          <a:p>
            <a:r>
              <a:rPr lang="cs-CZ" dirty="0" err="1"/>
              <a:t>Кто</a:t>
            </a:r>
            <a:r>
              <a:rPr lang="cs-CZ" dirty="0"/>
              <a:t> </a:t>
            </a:r>
            <a:r>
              <a:rPr lang="cs-CZ" dirty="0" err="1"/>
              <a:t>сначала</a:t>
            </a:r>
            <a:r>
              <a:rPr lang="cs-CZ" dirty="0"/>
              <a:t> </a:t>
            </a:r>
            <a:r>
              <a:rPr lang="cs-CZ" dirty="0" err="1"/>
              <a:t>считает</a:t>
            </a:r>
            <a:r>
              <a:rPr lang="cs-CZ" dirty="0"/>
              <a:t> </a:t>
            </a:r>
            <a:r>
              <a:rPr lang="cs-CZ" dirty="0" err="1"/>
              <a:t>Наполеона</a:t>
            </a:r>
            <a:r>
              <a:rPr lang="cs-CZ" dirty="0"/>
              <a:t> </a:t>
            </a:r>
            <a:r>
              <a:rPr lang="cs-CZ" dirty="0" err="1"/>
              <a:t>кумиром</a:t>
            </a:r>
            <a:r>
              <a:rPr lang="cs-CZ" dirty="0"/>
              <a:t>?</a:t>
            </a:r>
          </a:p>
          <a:p>
            <a:r>
              <a:rPr lang="cs-CZ" dirty="0" err="1"/>
              <a:t>Кто</a:t>
            </a:r>
            <a:r>
              <a:rPr lang="cs-CZ" dirty="0"/>
              <a:t> </a:t>
            </a:r>
            <a:r>
              <a:rPr lang="cs-CZ" dirty="0" err="1"/>
              <a:t>кому</a:t>
            </a:r>
            <a:r>
              <a:rPr lang="cs-CZ" dirty="0"/>
              <a:t> </a:t>
            </a:r>
            <a:r>
              <a:rPr lang="cs-CZ" dirty="0" err="1"/>
              <a:t>изменил</a:t>
            </a:r>
            <a:r>
              <a:rPr lang="cs-CZ" dirty="0"/>
              <a:t>?</a:t>
            </a:r>
          </a:p>
          <a:p>
            <a:r>
              <a:rPr lang="cs-CZ" dirty="0" err="1"/>
              <a:t>Кто</a:t>
            </a:r>
            <a:r>
              <a:rPr lang="cs-CZ" dirty="0"/>
              <a:t> </a:t>
            </a:r>
            <a:r>
              <a:rPr lang="cs-CZ" dirty="0" err="1" smtClean="0"/>
              <a:t>опис</a:t>
            </a:r>
            <a:r>
              <a:rPr lang="az-Cyrl-AZ" dirty="0"/>
              <a:t>ы</a:t>
            </a:r>
            <a:r>
              <a:rPr lang="cs-CZ" dirty="0" err="1" smtClean="0"/>
              <a:t>вается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романе</a:t>
            </a:r>
            <a:r>
              <a:rPr lang="cs-CZ" dirty="0"/>
              <a:t>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некрасивый</a:t>
            </a:r>
            <a:r>
              <a:rPr lang="cs-CZ" dirty="0"/>
              <a:t>, </a:t>
            </a:r>
            <a:r>
              <a:rPr lang="cs-CZ" dirty="0" err="1"/>
              <a:t>религиозный</a:t>
            </a:r>
            <a:r>
              <a:rPr lang="cs-CZ" dirty="0"/>
              <a:t> </a:t>
            </a:r>
            <a:r>
              <a:rPr lang="cs-CZ" dirty="0" err="1"/>
              <a:t>человек</a:t>
            </a:r>
            <a:r>
              <a:rPr lang="cs-CZ" dirty="0"/>
              <a:t>?</a:t>
            </a:r>
          </a:p>
          <a:p>
            <a:r>
              <a:rPr lang="cs-CZ" dirty="0" err="1"/>
              <a:t>Которая</a:t>
            </a:r>
            <a:r>
              <a:rPr lang="cs-CZ" dirty="0"/>
              <a:t> </a:t>
            </a:r>
            <a:r>
              <a:rPr lang="cs-CZ" dirty="0" err="1"/>
              <a:t>женщина</a:t>
            </a:r>
            <a:r>
              <a:rPr lang="cs-CZ" dirty="0"/>
              <a:t> </a:t>
            </a:r>
            <a:r>
              <a:rPr lang="cs-CZ" dirty="0" err="1"/>
              <a:t>имеет</a:t>
            </a:r>
            <a:r>
              <a:rPr lang="cs-CZ" dirty="0"/>
              <a:t> </a:t>
            </a:r>
            <a:r>
              <a:rPr lang="cs-CZ" dirty="0" err="1"/>
              <a:t>личное</a:t>
            </a:r>
            <a:r>
              <a:rPr lang="cs-CZ" dirty="0"/>
              <a:t> </a:t>
            </a:r>
            <a:r>
              <a:rPr lang="cs-CZ" dirty="0" err="1"/>
              <a:t>отношение</a:t>
            </a:r>
            <a:r>
              <a:rPr lang="cs-CZ" dirty="0"/>
              <a:t> с </a:t>
            </a:r>
            <a:r>
              <a:rPr lang="cs-CZ" dirty="0" err="1"/>
              <a:t>Андр</a:t>
            </a:r>
            <a:r>
              <a:rPr lang="cs-CZ" u="sng" dirty="0" err="1"/>
              <a:t>е</a:t>
            </a:r>
            <a:r>
              <a:rPr lang="cs-CZ" dirty="0" err="1"/>
              <a:t>ем</a:t>
            </a:r>
            <a:r>
              <a:rPr lang="cs-CZ" dirty="0"/>
              <a:t> </a:t>
            </a:r>
            <a:r>
              <a:rPr lang="cs-CZ" dirty="0" err="1"/>
              <a:t>Болк</a:t>
            </a:r>
            <a:r>
              <a:rPr lang="cs-CZ" u="sng" dirty="0" err="1"/>
              <a:t>о</a:t>
            </a:r>
            <a:r>
              <a:rPr lang="cs-CZ" dirty="0" err="1"/>
              <a:t>нским</a:t>
            </a:r>
            <a:r>
              <a:rPr lang="cs-CZ" dirty="0"/>
              <a:t>, </a:t>
            </a:r>
            <a:r>
              <a:rPr lang="cs-CZ" dirty="0" err="1"/>
              <a:t>Анат</a:t>
            </a:r>
            <a:r>
              <a:rPr lang="cs-CZ" u="sng" dirty="0" err="1"/>
              <a:t>о</a:t>
            </a:r>
            <a:r>
              <a:rPr lang="cs-CZ" dirty="0" err="1"/>
              <a:t>лем</a:t>
            </a:r>
            <a:r>
              <a:rPr lang="cs-CZ" dirty="0"/>
              <a:t> </a:t>
            </a:r>
            <a:r>
              <a:rPr lang="cs-CZ" dirty="0" err="1"/>
              <a:t>Кураг</a:t>
            </a:r>
            <a:r>
              <a:rPr lang="cs-CZ" u="sng" dirty="0" err="1"/>
              <a:t>и</a:t>
            </a:r>
            <a:r>
              <a:rPr lang="cs-CZ" dirty="0" err="1"/>
              <a:t>ным</a:t>
            </a:r>
            <a:r>
              <a:rPr lang="cs-CZ" dirty="0"/>
              <a:t> и </a:t>
            </a:r>
            <a:r>
              <a:rPr lang="cs-CZ" dirty="0" err="1"/>
              <a:t>Пьерем</a:t>
            </a:r>
            <a:r>
              <a:rPr lang="cs-CZ" dirty="0"/>
              <a:t> </a:t>
            </a:r>
            <a:r>
              <a:rPr lang="cs-CZ" dirty="0" err="1"/>
              <a:t>Без</a:t>
            </a:r>
            <a:r>
              <a:rPr lang="cs-CZ" u="sng" dirty="0" err="1"/>
              <a:t>у</a:t>
            </a:r>
            <a:r>
              <a:rPr lang="cs-CZ" dirty="0" err="1"/>
              <a:t>ховым</a:t>
            </a:r>
            <a:r>
              <a:rPr lang="cs-CZ" dirty="0"/>
              <a:t>?</a:t>
            </a:r>
          </a:p>
          <a:p>
            <a:r>
              <a:rPr lang="cs-CZ" dirty="0" err="1"/>
              <a:t>Кто</a:t>
            </a:r>
            <a:r>
              <a:rPr lang="cs-CZ" dirty="0"/>
              <a:t> </a:t>
            </a:r>
            <a:r>
              <a:rPr lang="cs-CZ" dirty="0" err="1"/>
              <a:t>увлекается</a:t>
            </a:r>
            <a:r>
              <a:rPr lang="cs-CZ" dirty="0"/>
              <a:t> </a:t>
            </a:r>
            <a:r>
              <a:rPr lang="cs-CZ" dirty="0" err="1"/>
              <a:t>масонством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07404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264</TotalTime>
  <Words>289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Faseta</vt:lpstr>
      <vt:lpstr>ВОЙНА И МИР  ЛЕВ НИКОЛАЕВИЧ ТОЛСТОЙ</vt:lpstr>
      <vt:lpstr>Смысл названия  мир : 1) состояние общества противоположно              войне                      2) человеческое общество вообще  РЯ XIX века: “миръ” (отсутсвие войны)                     “мiръ” (человеческое общество)</vt:lpstr>
      <vt:lpstr>Prezentace aplikace PowerPoint</vt:lpstr>
      <vt:lpstr>История романа </vt:lpstr>
      <vt:lpstr>композиция</vt:lpstr>
      <vt:lpstr>жанр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ВОЙНА И МИР  ЛЕВ НИКОЛАЕВИЧ ТОЛСТОЙ</dc:title>
  <dc:creator>Markéta</dc:creator>
  <cp:lastModifiedBy>Markéta</cp:lastModifiedBy>
  <cp:revision>18</cp:revision>
  <dcterms:created xsi:type="dcterms:W3CDTF">2015-04-07T09:19:32Z</dcterms:created>
  <dcterms:modified xsi:type="dcterms:W3CDTF">2015-05-02T13:39:29Z</dcterms:modified>
</cp:coreProperties>
</file>