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C53662-644E-4396-B9B3-860D07AA4AC5}" type="datetimeFigureOut">
              <a:rPr lang="cs-CZ" smtClean="0"/>
              <a:pPr/>
              <a:t>22. 3. 2015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A63B4A-E974-4471-B706-1288A141A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164305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/>
              <a:t>Обломов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 Иван Александрович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Гончаров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43438" y="5643578"/>
            <a:ext cx="6400800" cy="1752600"/>
          </a:xfrm>
        </p:spPr>
        <p:txBody>
          <a:bodyPr/>
          <a:lstStyle/>
          <a:p>
            <a:r>
              <a:rPr lang="cs-CZ" dirty="0" smtClean="0"/>
              <a:t>Hana Ježková, 425835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Возникновение романа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Полностью роман «Обломов» был впервые опубликован только в </a:t>
            </a:r>
            <a:r>
              <a:rPr lang="ru-RU" dirty="0" smtClean="0"/>
              <a:t>185</a:t>
            </a:r>
            <a:r>
              <a:rPr lang="cs-CZ" dirty="0" smtClean="0"/>
              <a:t>9</a:t>
            </a:r>
            <a:r>
              <a:rPr lang="ru-RU" dirty="0" smtClean="0"/>
              <a:t> </a:t>
            </a:r>
            <a:r>
              <a:rPr lang="ru-RU" dirty="0"/>
              <a:t>году в первых четырех номерах журнала «Отечественные записки</a:t>
            </a:r>
            <a:r>
              <a:rPr lang="ru-RU" dirty="0" smtClean="0"/>
              <a:t>».</a:t>
            </a:r>
            <a:endParaRPr lang="cs-CZ" dirty="0" smtClean="0"/>
          </a:p>
          <a:p>
            <a:r>
              <a:rPr lang="ru-RU" dirty="0" smtClean="0"/>
              <a:t>Роман входит в трилогию с другими произведениями: «Обыкновенная история» и «Обрыв».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Роман был задуман в 1847 году и писался в течение 12 лет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ru-RU" dirty="0"/>
              <a:t>Начало работы над романом относится к более раннему периоду. В 1849 году была опубликована одна из центральных глав «Обломова» — «Сон Обломова</a:t>
            </a:r>
            <a:r>
              <a:rPr lang="ru-RU" dirty="0" smtClean="0"/>
              <a:t>»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ru-RU" dirty="0"/>
              <a:t> «Сне…» преобладают мотивы статичности и неподвижности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застоя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357166"/>
            <a:ext cx="8429652" cy="5616593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cs-CZ" dirty="0" smtClean="0"/>
              <a:t>K</a:t>
            </a:r>
            <a:r>
              <a:rPr lang="ru-RU" dirty="0" smtClean="0"/>
              <a:t>огда </a:t>
            </a:r>
            <a:r>
              <a:rPr lang="ru-RU" dirty="0"/>
              <a:t>был готов «Сон Обломова», Гончаров совершил поездку на родину, в </a:t>
            </a:r>
            <a:r>
              <a:rPr lang="ru-RU" dirty="0" smtClean="0"/>
              <a:t>Симбирск. </a:t>
            </a:r>
            <a:endParaRPr lang="cs-CZ" dirty="0" smtClean="0"/>
          </a:p>
          <a:p>
            <a:r>
              <a:rPr lang="ru-RU" dirty="0" smtClean="0"/>
              <a:t>Работа </a:t>
            </a:r>
            <a:r>
              <a:rPr lang="ru-RU" dirty="0"/>
              <a:t>над романом была прервана в связи с кругосветным путешествием </a:t>
            </a:r>
            <a:r>
              <a:rPr lang="ru-RU" dirty="0" smtClean="0"/>
              <a:t>Гончарова</a:t>
            </a:r>
            <a:endParaRPr lang="cs-CZ" dirty="0" smtClean="0"/>
          </a:p>
          <a:p>
            <a:r>
              <a:rPr lang="ru-RU" dirty="0" smtClean="0"/>
              <a:t>Летом 1857</a:t>
            </a:r>
            <a:r>
              <a:rPr lang="cs-CZ" dirty="0" smtClean="0"/>
              <a:t> </a:t>
            </a:r>
            <a:r>
              <a:rPr lang="ru-RU" dirty="0" smtClean="0"/>
              <a:t>Гончаров продолжил работу над «Обломовым»</a:t>
            </a:r>
            <a:r>
              <a:rPr lang="cs-CZ" dirty="0" smtClean="0"/>
              <a:t>,</a:t>
            </a:r>
            <a:r>
              <a:rPr lang="ru-RU" dirty="0" smtClean="0"/>
              <a:t> уехал на курорт </a:t>
            </a:r>
            <a:r>
              <a:rPr lang="vi-VN" dirty="0" smtClean="0">
                <a:latin typeface="Calibri" pitchFamily="34" charset="0"/>
              </a:rPr>
              <a:t>Ма́рианске-Ла́зне</a:t>
            </a:r>
            <a:r>
              <a:rPr lang="ru-RU" dirty="0" smtClean="0"/>
              <a:t>, где в течение нескольких недель закончил три части романа. </a:t>
            </a:r>
            <a:endParaRPr lang="cs-CZ" dirty="0" smtClean="0"/>
          </a:p>
          <a:p>
            <a:r>
              <a:rPr lang="ru-RU" dirty="0" smtClean="0"/>
              <a:t>Четвертую часть написал с 1857 по 1858  года </a:t>
            </a:r>
            <a:endParaRPr lang="cs-CZ" dirty="0" smtClean="0"/>
          </a:p>
          <a:p>
            <a:r>
              <a:rPr lang="ru-RU" dirty="0" smtClean="0"/>
              <a:t>Однако, готовя роман к печати, Гончаров в 1858 году заново переписал «Обломова», дополнив его новыми сценами, и произвел некоторые сокращения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642918"/>
            <a:ext cx="8858280" cy="5830907"/>
          </a:xfrm>
        </p:spPr>
        <p:txBody>
          <a:bodyPr>
            <a:normAutofit/>
          </a:bodyPr>
          <a:lstStyle/>
          <a:p>
            <a:r>
              <a:rPr lang="ru-RU" dirty="0" smtClean="0"/>
              <a:t>Гончаров признавался, что на замысле «Обломова» сказалось влияние идей </a:t>
            </a:r>
            <a:r>
              <a:rPr lang="ru-RU" dirty="0" smtClean="0"/>
              <a:t>Белинского</a:t>
            </a:r>
            <a:r>
              <a:rPr lang="cs-CZ" dirty="0" smtClean="0"/>
              <a:t>, </a:t>
            </a:r>
            <a:r>
              <a:rPr lang="ru-RU" dirty="0" smtClean="0"/>
              <a:t>которого </a:t>
            </a:r>
            <a:r>
              <a:rPr lang="ru-RU" dirty="0" smtClean="0"/>
              <a:t>ценил как критика</a:t>
            </a:r>
            <a:endParaRPr lang="cs-CZ" dirty="0" smtClean="0"/>
          </a:p>
          <a:p>
            <a:r>
              <a:rPr lang="ru-RU" dirty="0" smtClean="0"/>
              <a:t>В образе Обломова присутствуют также автобиографические черты</a:t>
            </a:r>
            <a:r>
              <a:rPr lang="cs-CZ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По </a:t>
            </a:r>
            <a:r>
              <a:rPr lang="ru-RU" dirty="0" smtClean="0"/>
              <a:t>собственному признанию Гончарова, он и сам был сибаритом, любил безмятежный покой, рождающий творчество.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ru-RU" dirty="0" smtClean="0"/>
              <a:t>ритика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России тех лет не было ни одного самого заштатного городка, где  бы не читали, не хвалили Обломова и не спорили об нём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ru-RU" dirty="0" smtClean="0"/>
              <a:t>оман </a:t>
            </a:r>
            <a:r>
              <a:rPr lang="ru-RU" dirty="0" smtClean="0"/>
              <a:t>был встречен как важнейшее общественное событие. Газета </a:t>
            </a:r>
            <a:r>
              <a:rPr lang="en-US" dirty="0" smtClean="0"/>
              <a:t>«</a:t>
            </a:r>
            <a:r>
              <a:rPr lang="ru-RU" dirty="0" smtClean="0"/>
              <a:t>Правда</a:t>
            </a:r>
            <a:r>
              <a:rPr lang="en-US" dirty="0" smtClean="0"/>
              <a:t>»  </a:t>
            </a:r>
            <a:r>
              <a:rPr lang="ru-RU" dirty="0" smtClean="0"/>
              <a:t>писала: </a:t>
            </a:r>
            <a:r>
              <a:rPr lang="en-US" dirty="0" smtClean="0"/>
              <a:t>«"</a:t>
            </a:r>
            <a:r>
              <a:rPr lang="ru-RU" dirty="0" smtClean="0"/>
              <a:t>Обломов" появился в эпоху общественного возбуждения, за несколько лет до крестьянской реформы, и был воспринят как призыв к борьбе против косности и застоя</a:t>
            </a:r>
            <a:r>
              <a:rPr lang="en-US" dirty="0" smtClean="0"/>
              <a:t>». </a:t>
            </a:r>
            <a:endParaRPr lang="cs-CZ" dirty="0" smtClean="0"/>
          </a:p>
          <a:p>
            <a:r>
              <a:rPr lang="ru-RU" dirty="0" smtClean="0"/>
              <a:t>В огромной критической литературе о романе центральное место принадлежало статье Николая Добролюбова " Чтo такое Обломовщина " ?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ru-RU" dirty="0" smtClean="0"/>
              <a:t>оман стал предметом обсуждения в критике и среди писателей.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Обломовщина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Апатия, безволие, </a:t>
            </a:r>
            <a:r>
              <a:rPr lang="ru-RU" dirty="0" smtClean="0"/>
              <a:t>состояние</a:t>
            </a:r>
            <a:r>
              <a:rPr lang="cs-CZ" dirty="0" smtClean="0"/>
              <a:t> </a:t>
            </a:r>
            <a:r>
              <a:rPr lang="ru-RU" dirty="0" smtClean="0"/>
              <a:t>бездеятельности </a:t>
            </a:r>
            <a:r>
              <a:rPr lang="ru-RU" dirty="0"/>
              <a:t>и лени</a:t>
            </a:r>
            <a:r>
              <a:rPr lang="ru-RU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ru-RU" dirty="0" smtClean="0"/>
              <a:t>браз главного героя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Обломов</a:t>
            </a:r>
            <a:r>
              <a:rPr lang="cs-CZ" b="1" dirty="0" smtClean="0"/>
              <a:t> - </a:t>
            </a:r>
            <a:r>
              <a:rPr lang="ru-RU" dirty="0" smtClean="0"/>
              <a:t>помещик, дворянин, живущий в Петербурге. Ведёт ленивый образ жизни, ничем не занимаясь, кроме лежания, поедания жирной и тяжёлой пищи и рассуждений.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Роль второстепенных персонажей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Посетители Обломова Волков, Судьбинский, Пенкин, Алексеев и Тарантьев представляют разные типы петербургского oбщества, разные сферы жизни Обломова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279</TotalTime>
  <Words>220</Words>
  <Application>Microsoft Office PowerPoint</Application>
  <PresentationFormat>Předvádění na obrazovce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Обломов  Иван Александрович Гончаров </vt:lpstr>
      <vt:lpstr>Возникновение романа</vt:lpstr>
      <vt:lpstr>История создания</vt:lpstr>
      <vt:lpstr>Snímek 4</vt:lpstr>
      <vt:lpstr>Snímek 5</vt:lpstr>
      <vt:lpstr>Kритика</vt:lpstr>
      <vt:lpstr>Обломовщина</vt:lpstr>
      <vt:lpstr>Oбраз главного героя </vt:lpstr>
      <vt:lpstr>Роль второстепенных персонажей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Hanka</dc:creator>
  <cp:lastModifiedBy>Hana Ježková</cp:lastModifiedBy>
  <cp:revision>31</cp:revision>
  <dcterms:created xsi:type="dcterms:W3CDTF">2015-02-25T16:57:36Z</dcterms:created>
  <dcterms:modified xsi:type="dcterms:W3CDTF">2015-03-22T22:46:03Z</dcterms:modified>
</cp:coreProperties>
</file>