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63" r:id="rId4"/>
    <p:sldId id="264" r:id="rId5"/>
    <p:sldId id="266" r:id="rId6"/>
    <p:sldId id="257" r:id="rId7"/>
    <p:sldId id="260" r:id="rId8"/>
    <p:sldId id="259" r:id="rId9"/>
    <p:sldId id="261" r:id="rId10"/>
    <p:sldId id="267" r:id="rId11"/>
    <p:sldId id="262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65074A4-899F-408C-9EEA-A7E7B6CCCF34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1CA267E-C274-4D89-80BA-BB588382A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455968" cy="3600450"/>
          </a:xfrm>
        </p:spPr>
        <p:txBody>
          <a:bodyPr>
            <a:normAutofit/>
          </a:bodyPr>
          <a:lstStyle/>
          <a:p>
            <a:r>
              <a:rPr lang="ru-RU" sz="6600" b="1" dirty="0"/>
              <a:t>Лесков Николай Семенович</a:t>
            </a:r>
            <a:br>
              <a:rPr lang="ru-RU" sz="6600" b="1" dirty="0"/>
            </a:br>
            <a:endParaRPr lang="en-US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9600" b="1" dirty="0">
                <a:solidFill>
                  <a:srgbClr val="0070C0"/>
                </a:solidFill>
              </a:rPr>
              <a:t>Левша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latov.ph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6056" y="472802"/>
            <a:ext cx="4067944" cy="6385198"/>
          </a:xfrm>
        </p:spPr>
      </p:pic>
      <p:pic>
        <p:nvPicPr>
          <p:cNvPr id="5" name="Obrázek 4" descr="levák.ph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76672"/>
            <a:ext cx="4363269" cy="63813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20688"/>
            <a:ext cx="8424936" cy="5865515"/>
          </a:xfrm>
        </p:spPr>
        <p:txBody>
          <a:bodyPr>
            <a:normAutofit/>
          </a:bodyPr>
          <a:lstStyle/>
          <a:p>
            <a:endParaRPr lang="cs-CZ" sz="4000" dirty="0" smtClean="0">
              <a:latin typeface="Calibri" pitchFamily="34" charset="0"/>
            </a:endParaRPr>
          </a:p>
          <a:p>
            <a:r>
              <a:rPr lang="ru-RU" sz="4000" dirty="0" smtClean="0">
                <a:latin typeface="Calibri" pitchFamily="34" charset="0"/>
              </a:rPr>
              <a:t>перед смертью</a:t>
            </a:r>
            <a:r>
              <a:rPr lang="cs-CZ" sz="4000" dirty="0" smtClean="0">
                <a:latin typeface="Calibri" pitchFamily="34" charset="0"/>
              </a:rPr>
              <a:t> </a:t>
            </a:r>
            <a:r>
              <a:rPr lang="ru-RU" sz="4000" dirty="0" smtClean="0">
                <a:latin typeface="Calibri" pitchFamily="34" charset="0"/>
              </a:rPr>
              <a:t>Левша ещё скажет, что у англичан </a:t>
            </a:r>
            <a:r>
              <a:rPr lang="ru-RU" sz="4000" b="1" i="1" dirty="0" smtClean="0">
                <a:latin typeface="Calibri" pitchFamily="34" charset="0"/>
              </a:rPr>
              <a:t>ружья кирпичом не чистят</a:t>
            </a:r>
            <a:endParaRPr lang="cs-CZ" sz="4000" b="1" i="1" dirty="0" smtClean="0">
              <a:latin typeface="Calibri" pitchFamily="34" charset="0"/>
            </a:endParaRPr>
          </a:p>
          <a:p>
            <a:endParaRPr lang="cs-CZ" sz="4000" dirty="0" smtClean="0">
              <a:latin typeface="Calibri" pitchFamily="34" charset="0"/>
            </a:endParaRPr>
          </a:p>
          <a:p>
            <a:r>
              <a:rPr lang="ru-RU" sz="4000" dirty="0" smtClean="0">
                <a:latin typeface="Calibri" pitchFamily="34" charset="0"/>
              </a:rPr>
              <a:t>К сожалению, слова Левши так и не смогли передать Николаю I</a:t>
            </a:r>
            <a:r>
              <a:rPr lang="cs-CZ" sz="4000" dirty="0" smtClean="0">
                <a:latin typeface="Calibri" pitchFamily="34" charset="0"/>
              </a:rPr>
              <a:t>.</a:t>
            </a:r>
            <a:endParaRPr lang="en-US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400" dirty="0" smtClean="0">
                <a:latin typeface="Calibri" pitchFamily="34" charset="0"/>
              </a:rPr>
              <a:t>   </a:t>
            </a:r>
            <a:r>
              <a:rPr lang="ru-RU" sz="4400" dirty="0" smtClean="0">
                <a:latin typeface="Calibri" pitchFamily="34" charset="0"/>
              </a:rPr>
              <a:t>В последней части книги</a:t>
            </a:r>
            <a:r>
              <a:rPr lang="cs-CZ" sz="4400" dirty="0" smtClean="0">
                <a:latin typeface="Calibri" pitchFamily="34" charset="0"/>
              </a:rPr>
              <a:t> </a:t>
            </a:r>
            <a:r>
              <a:rPr lang="ru-RU" sz="4400" dirty="0" smtClean="0">
                <a:latin typeface="Calibri" pitchFamily="34" charset="0"/>
              </a:rPr>
              <a:t>написано</a:t>
            </a:r>
            <a:r>
              <a:rPr lang="cs-CZ" sz="4400" dirty="0">
                <a:latin typeface="Calibri" pitchFamily="34" charset="0"/>
              </a:rPr>
              <a:t>:</a:t>
            </a:r>
            <a:r>
              <a:rPr lang="ru-RU" sz="4400" dirty="0" smtClean="0">
                <a:latin typeface="Calibri" pitchFamily="34" charset="0"/>
              </a:rPr>
              <a:t> </a:t>
            </a:r>
            <a:r>
              <a:rPr lang="cs-CZ" sz="4400" dirty="0" smtClean="0">
                <a:latin typeface="Calibri" pitchFamily="34" charset="0"/>
              </a:rPr>
              <a:t>„</a:t>
            </a:r>
            <a:r>
              <a:rPr lang="cs-CZ" sz="4400" i="1" dirty="0" smtClean="0">
                <a:solidFill>
                  <a:srgbClr val="C00000"/>
                </a:solidFill>
                <a:latin typeface="Calibri" pitchFamily="34" charset="0"/>
              </a:rPr>
              <a:t>E</a:t>
            </a:r>
            <a:r>
              <a:rPr lang="ru-RU" sz="4400" i="1" dirty="0" smtClean="0">
                <a:solidFill>
                  <a:srgbClr val="C00000"/>
                </a:solidFill>
                <a:latin typeface="Calibri" pitchFamily="34" charset="0"/>
              </a:rPr>
              <a:t>сли бы слова Левши сказали русскому царю, война в Крыму кончилась совсем иначе</a:t>
            </a:r>
            <a:r>
              <a:rPr lang="ru-RU" sz="4400" dirty="0" smtClean="0">
                <a:solidFill>
                  <a:srgbClr val="C00000"/>
                </a:solidFill>
                <a:latin typeface="Calibri" pitchFamily="34" charset="0"/>
              </a:rPr>
              <a:t>..</a:t>
            </a:r>
            <a:r>
              <a:rPr lang="cs-CZ" sz="4400" dirty="0" smtClean="0">
                <a:solidFill>
                  <a:srgbClr val="C00000"/>
                </a:solidFill>
                <a:latin typeface="Calibri" pitchFamily="34" charset="0"/>
              </a:rPr>
              <a:t>“</a:t>
            </a:r>
            <a:endParaRPr lang="en-US" sz="4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3968" y="0"/>
            <a:ext cx="4860032" cy="6858000"/>
          </a:xfrm>
        </p:spPr>
        <p:txBody>
          <a:bodyPr>
            <a:normAutofit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dirty="0"/>
              <a:t> </a:t>
            </a:r>
            <a:r>
              <a:rPr lang="cs-CZ" sz="3200" b="1" dirty="0" smtClean="0"/>
              <a:t>   </a:t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r>
              <a:rPr lang="cs-CZ" sz="2400" dirty="0" smtClean="0"/>
              <a:t>16.2.1831</a:t>
            </a:r>
            <a:r>
              <a:rPr lang="cs-CZ" sz="2400" dirty="0"/>
              <a:t> – </a:t>
            </a:r>
            <a:r>
              <a:rPr lang="cs-CZ" sz="2400" dirty="0" smtClean="0"/>
              <a:t>5.3.1895</a:t>
            </a:r>
            <a:endParaRPr lang="en-US" sz="2400" dirty="0"/>
          </a:p>
        </p:txBody>
      </p:sp>
      <p:pic>
        <p:nvPicPr>
          <p:cNvPr id="4" name="Zástupný symbol pro obsah 3" descr="leskov.ph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21196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60486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Calibri" pitchFamily="34" charset="0"/>
              </a:rPr>
              <a:t>русский писатель большого разнообразия жанров</a:t>
            </a:r>
            <a:endParaRPr lang="cs-CZ" sz="3200" dirty="0" smtClean="0">
              <a:latin typeface="Calibri" pitchFamily="34" charset="0"/>
            </a:endParaRPr>
          </a:p>
          <a:p>
            <a:r>
              <a:rPr lang="ru-RU" sz="3200" dirty="0" smtClean="0">
                <a:latin typeface="Calibri" pitchFamily="34" charset="0"/>
              </a:rPr>
              <a:t>великий мастер сказа</a:t>
            </a:r>
          </a:p>
          <a:p>
            <a:r>
              <a:rPr lang="ru-RU" sz="3200" dirty="0" smtClean="0">
                <a:latin typeface="Calibri" pitchFamily="34" charset="0"/>
              </a:rPr>
              <a:t>известен как замечательный рассказчик и редкий знаток языка</a:t>
            </a:r>
          </a:p>
          <a:p>
            <a:r>
              <a:rPr lang="ru-RU" sz="3200" dirty="0" smtClean="0">
                <a:latin typeface="Calibri" pitchFamily="34" charset="0"/>
              </a:rPr>
              <a:t>его главная тема - Россия, русский человек и его черты характера</a:t>
            </a:r>
          </a:p>
          <a:p>
            <a:r>
              <a:rPr lang="ru-RU" sz="3200" dirty="0" smtClean="0">
                <a:latin typeface="Calibri" pitchFamily="34" charset="0"/>
              </a:rPr>
              <a:t>в творчестве можно видеть его глубокий интерес к жизни русского народа</a:t>
            </a:r>
          </a:p>
          <a:p>
            <a:r>
              <a:rPr lang="ru-RU" sz="3200" dirty="0" smtClean="0">
                <a:latin typeface="Calibri" pitchFamily="34" charset="0"/>
              </a:rPr>
              <a:t>одним из любимых авторов Лескова был Гоголь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endParaRPr lang="cs-CZ" dirty="0" smtClean="0">
              <a:latin typeface="Calibri" pitchFamily="34" charset="0"/>
            </a:endParaRPr>
          </a:p>
          <a:p>
            <a:endParaRPr lang="cs-CZ" sz="4000" dirty="0" smtClean="0">
              <a:latin typeface="Calibri" pitchFamily="34" charset="0"/>
            </a:endParaRPr>
          </a:p>
          <a:p>
            <a:r>
              <a:rPr lang="ru-RU" sz="4000" dirty="0" smtClean="0">
                <a:latin typeface="Calibri" pitchFamily="34" charset="0"/>
              </a:rPr>
              <a:t>свойства ле</a:t>
            </a:r>
            <a:r>
              <a:rPr lang="cs-CZ" sz="4000" dirty="0" smtClean="0">
                <a:latin typeface="Calibri" pitchFamily="34" charset="0"/>
              </a:rPr>
              <a:t>c</a:t>
            </a:r>
            <a:r>
              <a:rPr lang="ru-RU" sz="4000" dirty="0" smtClean="0">
                <a:latin typeface="Calibri" pitchFamily="34" charset="0"/>
              </a:rPr>
              <a:t>ковской прозы: </a:t>
            </a:r>
            <a:r>
              <a:rPr lang="ru-RU" sz="4000" b="1" dirty="0" smtClean="0">
                <a:latin typeface="Calibri" pitchFamily="34" charset="0"/>
              </a:rPr>
              <a:t>сказочные мотивы, сплетение комического и трагического</a:t>
            </a:r>
            <a:endParaRPr lang="cs-CZ" sz="4000" b="1" dirty="0" smtClean="0">
              <a:latin typeface="Calibri" pitchFamily="34" charset="0"/>
            </a:endParaRPr>
          </a:p>
          <a:p>
            <a:endParaRPr lang="cs-CZ" sz="4000" dirty="0" smtClean="0">
              <a:latin typeface="Calibri" pitchFamily="34" charset="0"/>
            </a:endParaRPr>
          </a:p>
          <a:p>
            <a:r>
              <a:rPr lang="ru-RU" sz="4000" dirty="0" smtClean="0">
                <a:latin typeface="Calibri" pitchFamily="34" charset="0"/>
              </a:rPr>
              <a:t>особенностью Лескова Горький считал то, что он всегда писал о русском человеке как </a:t>
            </a:r>
            <a:r>
              <a:rPr lang="cs-CZ" sz="4000" dirty="0" smtClean="0">
                <a:latin typeface="Calibri" pitchFamily="34" charset="0"/>
              </a:rPr>
              <a:t>«</a:t>
            </a:r>
            <a:r>
              <a:rPr lang="ru-RU" sz="4000" dirty="0" smtClean="0">
                <a:latin typeface="Calibri" pitchFamily="34" charset="0"/>
              </a:rPr>
              <a:t>о человеке данной страны»</a:t>
            </a:r>
            <a:endParaRPr lang="en-US" sz="4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levš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8748464" cy="659735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396536" cy="659735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Calibri" pitchFamily="34" charset="0"/>
              </a:rPr>
              <a:t>э</a:t>
            </a:r>
            <a:r>
              <a:rPr lang="ru-RU" sz="3600" dirty="0" smtClean="0">
                <a:latin typeface="Calibri" pitchFamily="34" charset="0"/>
              </a:rPr>
              <a:t>тот сказ написан «особой языковой манерой»</a:t>
            </a:r>
          </a:p>
          <a:p>
            <a:endParaRPr lang="cs-CZ" sz="3600" dirty="0" smtClean="0">
              <a:latin typeface="Calibri" pitchFamily="34" charset="0"/>
            </a:endParaRPr>
          </a:p>
          <a:p>
            <a:r>
              <a:rPr lang="ru-RU" sz="3600" dirty="0" smtClean="0">
                <a:latin typeface="Calibri" pitchFamily="34" charset="0"/>
              </a:rPr>
              <a:t>в нём запечатлена </a:t>
            </a:r>
            <a:r>
              <a:rPr lang="ru-RU" sz="3600" b="1" dirty="0" smtClean="0">
                <a:latin typeface="Calibri" pitchFamily="34" charset="0"/>
              </a:rPr>
              <a:t>талантливость, </a:t>
            </a:r>
            <a:r>
              <a:rPr lang="cs-CZ" sz="3600" b="1" dirty="0">
                <a:latin typeface="Calibri" pitchFamily="34" charset="0"/>
              </a:rPr>
              <a:t> </a:t>
            </a:r>
            <a:r>
              <a:rPr lang="ru-RU" sz="3600" b="1" dirty="0" smtClean="0">
                <a:latin typeface="Calibri" pitchFamily="34" charset="0"/>
              </a:rPr>
              <a:t>творческая одарённость русского народа</a:t>
            </a:r>
          </a:p>
          <a:p>
            <a:endParaRPr lang="cs-CZ" sz="3600" dirty="0" smtClean="0">
              <a:latin typeface="Calibri" pitchFamily="34" charset="0"/>
            </a:endParaRPr>
          </a:p>
          <a:p>
            <a:r>
              <a:rPr lang="ru-RU" sz="3600" dirty="0" smtClean="0">
                <a:latin typeface="Calibri" pitchFamily="34" charset="0"/>
              </a:rPr>
              <a:t>автор пишет о </a:t>
            </a:r>
            <a:r>
              <a:rPr lang="ru-RU" sz="3600" b="1" dirty="0" smtClean="0">
                <a:latin typeface="Calibri" pitchFamily="34" charset="0"/>
              </a:rPr>
              <a:t>талантливых тульских мастерах</a:t>
            </a:r>
            <a:r>
              <a:rPr lang="cs-CZ" sz="3600" dirty="0" smtClean="0">
                <a:latin typeface="Calibri" pitchFamily="34" charset="0"/>
              </a:rPr>
              <a:t>, </a:t>
            </a:r>
            <a:r>
              <a:rPr lang="ru-RU" sz="3600" dirty="0" smtClean="0">
                <a:latin typeface="Calibri" pitchFamily="34" charset="0"/>
              </a:rPr>
              <a:t>которые подковали блоху, сделанную в Лондоне,</a:t>
            </a:r>
            <a:r>
              <a:rPr lang="cs-CZ" sz="3600" dirty="0" smtClean="0">
                <a:latin typeface="Calibri" pitchFamily="34" charset="0"/>
              </a:rPr>
              <a:t> </a:t>
            </a:r>
            <a:r>
              <a:rPr lang="ru-RU" sz="3600" dirty="0" smtClean="0">
                <a:latin typeface="Calibri" pitchFamily="34" charset="0"/>
              </a:rPr>
              <a:t>и на каждой </a:t>
            </a:r>
            <a:r>
              <a:rPr lang="cs-CZ" sz="3600" dirty="0" smtClean="0">
                <a:latin typeface="Calibri" pitchFamily="34" charset="0"/>
              </a:rPr>
              <a:t>   </a:t>
            </a:r>
            <a:r>
              <a:rPr lang="ru-RU" sz="3600" dirty="0" smtClean="0">
                <a:latin typeface="Calibri" pitchFamily="34" charset="0"/>
              </a:rPr>
              <a:t>подковке выгравировали имя мастера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20688"/>
            <a:ext cx="9145016" cy="5793507"/>
          </a:xfrm>
        </p:spPr>
        <p:txBody>
          <a:bodyPr/>
          <a:lstStyle/>
          <a:p>
            <a:r>
              <a:rPr lang="ru-RU" sz="3600" dirty="0" smtClean="0">
                <a:latin typeface="Calibri" pitchFamily="34" charset="0"/>
              </a:rPr>
              <a:t>незаметно шутка переходит в </a:t>
            </a:r>
            <a:r>
              <a:rPr lang="ru-RU" sz="3600" b="1" dirty="0" smtClean="0">
                <a:latin typeface="Calibri" pitchFamily="34" charset="0"/>
              </a:rPr>
              <a:t>размышление </a:t>
            </a:r>
            <a:r>
              <a:rPr lang="ru-RU" sz="3600" dirty="0" smtClean="0">
                <a:latin typeface="Calibri" pitchFamily="34" charset="0"/>
              </a:rPr>
              <a:t>Лескова об одарённости его народа и свойственном ему глубоком патриотическом чувстве</a:t>
            </a:r>
          </a:p>
          <a:p>
            <a:endParaRPr lang="cs-CZ" sz="3600" dirty="0" smtClean="0">
              <a:latin typeface="Calibri" pitchFamily="34" charset="0"/>
            </a:endParaRPr>
          </a:p>
          <a:p>
            <a:r>
              <a:rPr lang="ru-RU" sz="3600" dirty="0" smtClean="0">
                <a:latin typeface="Calibri" pitchFamily="34" charset="0"/>
              </a:rPr>
              <a:t>сказ описывает время правительства царя </a:t>
            </a:r>
            <a:r>
              <a:rPr lang="ru-RU" sz="3600" b="1" dirty="0" smtClean="0">
                <a:latin typeface="Calibri" pitchFamily="34" charset="0"/>
              </a:rPr>
              <a:t>Александра Павловича</a:t>
            </a:r>
            <a:r>
              <a:rPr lang="cs-CZ" sz="3600" b="1" dirty="0" smtClean="0">
                <a:latin typeface="Calibri" pitchFamily="34" charset="0"/>
              </a:rPr>
              <a:t> </a:t>
            </a:r>
            <a:r>
              <a:rPr lang="ru-RU" sz="3600" b="1" dirty="0" smtClean="0">
                <a:latin typeface="Calibri" pitchFamily="34" charset="0"/>
              </a:rPr>
              <a:t>и</a:t>
            </a:r>
            <a:r>
              <a:rPr lang="cs-CZ" sz="3600" b="1" dirty="0" smtClean="0">
                <a:latin typeface="Calibri" pitchFamily="34" charset="0"/>
              </a:rPr>
              <a:t> </a:t>
            </a:r>
            <a:r>
              <a:rPr lang="ru-RU" sz="3600" b="1" dirty="0" smtClean="0">
                <a:latin typeface="Calibri" pitchFamily="34" charset="0"/>
              </a:rPr>
              <a:t>царя Никола</a:t>
            </a:r>
            <a:r>
              <a:rPr lang="ru-RU" sz="3600" b="1" dirty="0">
                <a:latin typeface="Calibri" pitchFamily="34" charset="0"/>
              </a:rPr>
              <a:t>я</a:t>
            </a:r>
            <a:r>
              <a:rPr lang="cs-CZ" sz="3600" b="1" dirty="0" smtClean="0">
                <a:latin typeface="Calibri" pitchFamily="34" charset="0"/>
              </a:rPr>
              <a:t> I</a:t>
            </a:r>
            <a:endParaRPr lang="ru-RU" sz="3600" b="1" dirty="0" smtClean="0">
              <a:latin typeface="Calibri" pitchFamily="34" charset="0"/>
            </a:endParaRPr>
          </a:p>
          <a:p>
            <a:endParaRPr lang="cs-CZ" sz="3600" dirty="0" smtClean="0">
              <a:latin typeface="Calibri" pitchFamily="34" charset="0"/>
            </a:endParaRPr>
          </a:p>
          <a:p>
            <a:r>
              <a:rPr lang="ru-RU" sz="3600" dirty="0" smtClean="0">
                <a:latin typeface="Calibri" pitchFamily="34" charset="0"/>
              </a:rPr>
              <a:t>тоже известен как </a:t>
            </a:r>
            <a:r>
              <a:rPr lang="cs-CZ" sz="3600" b="1" i="1" dirty="0" smtClean="0">
                <a:latin typeface="Calibri" pitchFamily="34" charset="0"/>
              </a:rPr>
              <a:t>„</a:t>
            </a:r>
            <a:r>
              <a:rPr lang="ru-RU" sz="3600" b="1" i="1" dirty="0" smtClean="0">
                <a:latin typeface="Calibri" pitchFamily="34" charset="0"/>
              </a:rPr>
              <a:t>Сказ о тульском косом Левше </a:t>
            </a:r>
            <a:r>
              <a:rPr lang="ru-RU" sz="3600" b="1" i="1" dirty="0" smtClean="0">
                <a:latin typeface="Calibri" pitchFamily="34" charset="0"/>
              </a:rPr>
              <a:t>и</a:t>
            </a:r>
            <a:r>
              <a:rPr lang="ru-RU" sz="3600" b="1" i="1" dirty="0" smtClean="0">
                <a:latin typeface="Calibri" pitchFamily="34" charset="0"/>
              </a:rPr>
              <a:t> </a:t>
            </a:r>
            <a:r>
              <a:rPr lang="ru-RU" sz="3600" b="1" i="1" dirty="0" smtClean="0">
                <a:latin typeface="Calibri" pitchFamily="34" charset="0"/>
              </a:rPr>
              <a:t>стальной блохе</a:t>
            </a:r>
            <a:r>
              <a:rPr lang="cs-CZ" sz="3600" b="1" i="1" dirty="0" smtClean="0">
                <a:latin typeface="Calibri" pitchFamily="34" charset="0"/>
              </a:rPr>
              <a:t>“</a:t>
            </a:r>
            <a:endParaRPr lang="en-US" sz="3600" b="1" i="1" dirty="0" smtClean="0">
              <a:latin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История</a:t>
            </a:r>
            <a:r>
              <a:rPr lang="cs-CZ" sz="5400" b="1" dirty="0" smtClean="0"/>
              <a:t> </a:t>
            </a:r>
            <a:r>
              <a:rPr lang="ru-RU" sz="5400" b="1" dirty="0" smtClean="0"/>
              <a:t>произведения</a:t>
            </a:r>
            <a:endParaRPr lang="en-US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88840"/>
            <a:ext cx="8229600" cy="506916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Calibri" pitchFamily="34" charset="0"/>
              </a:rPr>
              <a:t>Лесков впервые услышал легенду от старого оружейника, тульского выходца</a:t>
            </a:r>
            <a:r>
              <a:rPr lang="cs-CZ" sz="4000" dirty="0" smtClean="0">
                <a:latin typeface="Calibri" pitchFamily="34" charset="0"/>
              </a:rPr>
              <a:t> </a:t>
            </a:r>
            <a:r>
              <a:rPr lang="ru-RU" sz="4000" dirty="0" smtClean="0">
                <a:latin typeface="Calibri" pitchFamily="34" charset="0"/>
              </a:rPr>
              <a:t>в Сестрорецке в 1878 году</a:t>
            </a:r>
            <a:endParaRPr lang="cs-CZ" sz="4000" dirty="0" smtClean="0">
              <a:latin typeface="Calibri" pitchFamily="34" charset="0"/>
            </a:endParaRPr>
          </a:p>
          <a:p>
            <a:endParaRPr lang="ru-RU" sz="4000" dirty="0" smtClean="0">
              <a:latin typeface="Calibri" pitchFamily="34" charset="0"/>
            </a:endParaRPr>
          </a:p>
          <a:p>
            <a:r>
              <a:rPr lang="ru-RU" sz="4000" dirty="0">
                <a:latin typeface="Calibri" pitchFamily="34" charset="0"/>
              </a:rPr>
              <a:t>и</a:t>
            </a:r>
            <a:r>
              <a:rPr lang="ru-RU" sz="4000" dirty="0" smtClean="0">
                <a:latin typeface="Calibri" pitchFamily="34" charset="0"/>
              </a:rPr>
              <a:t>з </a:t>
            </a:r>
            <a:r>
              <a:rPr lang="ru-RU" sz="4000" dirty="0" smtClean="0">
                <a:latin typeface="Calibri" pitchFamily="34" charset="0"/>
              </a:rPr>
              <a:t>легенды </a:t>
            </a:r>
            <a:r>
              <a:rPr lang="ru-RU" sz="4000" dirty="0" smtClean="0">
                <a:latin typeface="Calibri" pitchFamily="34" charset="0"/>
              </a:rPr>
              <a:t>Николай Семёнович создал своё произведение</a:t>
            </a:r>
            <a:r>
              <a:rPr lang="cs-CZ" sz="4000" dirty="0" smtClean="0">
                <a:latin typeface="Calibri" pitchFamily="34" charset="0"/>
              </a:rPr>
              <a:t> </a:t>
            </a:r>
            <a:endParaRPr lang="en-US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24544" y="692696"/>
            <a:ext cx="9612560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</a:t>
            </a:r>
            <a:r>
              <a:rPr lang="ru-RU" sz="3200" dirty="0" smtClean="0">
                <a:latin typeface="Calibri" pitchFamily="34" charset="0"/>
              </a:rPr>
              <a:t>Император Александр I купил от англичан</a:t>
            </a:r>
            <a:r>
              <a:rPr lang="cs-CZ" sz="3200" dirty="0" smtClean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маленькую стальную блоху, которая умела танцевать. После его смерти новый царь Николай I приказал Платову</a:t>
            </a:r>
            <a:r>
              <a:rPr lang="cs-CZ" sz="3200" dirty="0" smtClean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найти мастера, который бы придумал нечто, что могло превзойти по замыслу эту блоху. В Туле Платов нашёл</a:t>
            </a:r>
            <a:r>
              <a:rPr lang="cs-CZ" sz="3200" dirty="0" smtClean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мастера Левшу</a:t>
            </a:r>
            <a:r>
              <a:rPr lang="cs-CZ" sz="3200" dirty="0" smtClean="0">
                <a:latin typeface="Calibri" pitchFamily="34" charset="0"/>
              </a:rPr>
              <a:t>, </a:t>
            </a:r>
            <a:r>
              <a:rPr lang="ru-RU" sz="3200" dirty="0" smtClean="0">
                <a:latin typeface="Calibri" pitchFamily="34" charset="0"/>
              </a:rPr>
              <a:t>который её подковал. За это Левша получил орден от царя и уехал в Англию показать это изобретение.</a:t>
            </a:r>
            <a:r>
              <a:rPr lang="cs-CZ" sz="3200" dirty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По пути домой он поспорил с полшкипером, что перепьёт его. Рассказ заканчивается смертью Левши,</a:t>
            </a:r>
            <a:r>
              <a:rPr lang="cs-CZ" sz="3200" dirty="0" smtClean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который умер от отравления алкоголем</a:t>
            </a:r>
            <a:r>
              <a:rPr lang="cs-CZ" sz="3200" dirty="0" smtClean="0">
                <a:latin typeface="Calibri" pitchFamily="34" charset="0"/>
              </a:rPr>
              <a:t>.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315</TotalTime>
  <Words>326</Words>
  <Application>Microsoft Office PowerPoint</Application>
  <PresentationFormat>Předvádění na obrazovce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Urbanistický</vt:lpstr>
      <vt:lpstr>Лесков Николай Семенович </vt:lpstr>
      <vt:lpstr>                   16.2.1831 – 5.3.1895</vt:lpstr>
      <vt:lpstr>Snímek 3</vt:lpstr>
      <vt:lpstr>Snímek 4</vt:lpstr>
      <vt:lpstr>Snímek 5</vt:lpstr>
      <vt:lpstr>Snímek 6</vt:lpstr>
      <vt:lpstr>Snímek 7</vt:lpstr>
      <vt:lpstr>История произведения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Лесков Николай Семенович</dc:title>
  <dc:creator>Lucka</dc:creator>
  <cp:lastModifiedBy>Lucka</cp:lastModifiedBy>
  <cp:revision>14</cp:revision>
  <dcterms:created xsi:type="dcterms:W3CDTF">2015-04-28T20:09:13Z</dcterms:created>
  <dcterms:modified xsi:type="dcterms:W3CDTF">2015-05-07T09:44:10Z</dcterms:modified>
</cp:coreProperties>
</file>