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81" r:id="rId12"/>
    <p:sldId id="283" r:id="rId13"/>
    <p:sldId id="273" r:id="rId14"/>
    <p:sldId id="275" r:id="rId15"/>
    <p:sldId id="279" r:id="rId16"/>
    <p:sldId id="278" r:id="rId17"/>
    <p:sldId id="28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B63ED-862D-4A89-872F-54B3874083FE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DC792-BF93-4AFA-A511-632009CEF2D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DC792-BF93-4AFA-A511-632009CEF2D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D89D240-B761-4A76-BA1C-786215C38675}" type="datetimeFigureOut">
              <a:rPr lang="cs-CZ" smtClean="0"/>
              <a:pPr/>
              <a:t>14. 4. 2015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E304CC4-FAF3-4504-A83A-BBCD831ADB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Zuzanka\Desktop\prezentace%20Fet\&#1071;&#10499;%20-%20&#1060;&#1077;&#1090;%20&#1040;&#1092;&#1072;&#1085;&#1072;&#1089;&#1080;&#1081;%20&#1064;&#1077;&#1087;&#1086;&#1090;%20&#1088;&#1086;&#1073;&#1082;&#1086;&#1077;%20&#1076;&#1099;&#1093;&#1072;&#1085;&#1100;&#1077;.mp3" TargetMode="Externa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Zuzanka\Desktop\prezentace%20Fet\&#1040;&#1083;&#1077;&#1082;&#1089;&#1072;&#1085;&#1076;&#1088;%20&#1052;&#1072;&#1090;&#1102;&#1093;&#1080;&#1085;%20-%20&#1040;.%20&#1060;&#1077;&#1090;.%20&#1071;%20&#1087;&#1088;&#1080;&#1096;&#1077;&#1083;%20&#1082;%20&#1090;&#1077;&#1073;&#1077;%20&#1089;%20&#1087;&#1088;&#1080;&#1074;&#1077;&#1090;&#1086;&#1084;.mp3" TargetMode="Externa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4format.ru/pdf_files_bio2/4766d149.pdf" TargetMode="External"/><Relationship Id="rId2" Type="http://schemas.openxmlformats.org/officeDocument/2006/relationships/hyperlink" Target="http://www.a4format.ru/author.index.php?lt=208&amp;author=65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a4format.ru/pdf_files_bio2/4762d5e2.pdf" TargetMode="External"/><Relationship Id="rId4" Type="http://schemas.openxmlformats.org/officeDocument/2006/relationships/hyperlink" Target="http://a4format.ru/pdf_files_bio2/4762e18f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2214554"/>
            <a:ext cx="7429552" cy="1472184"/>
          </a:xfrm>
        </p:spPr>
        <p:txBody>
          <a:bodyPr>
            <a:noAutofit/>
          </a:bodyPr>
          <a:lstStyle/>
          <a:p>
            <a:pPr algn="ctr"/>
            <a:r>
              <a:rPr lang="ru-RU" sz="4400" dirty="0">
                <a:latin typeface="Cambria" pitchFamily="18" charset="0"/>
              </a:rPr>
              <a:t>А. А. Фет: основные мотивы </a:t>
            </a:r>
            <a:r>
              <a:rPr lang="ru-RU" sz="4400" dirty="0" smtClean="0">
                <a:latin typeface="Cambria" pitchFamily="18" charset="0"/>
              </a:rPr>
              <a:t>лирики</a:t>
            </a:r>
            <a:endParaRPr lang="cs-CZ" sz="4400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4857736"/>
            <a:ext cx="5072098" cy="2000264"/>
          </a:xfrm>
        </p:spPr>
        <p:txBody>
          <a:bodyPr>
            <a:normAutofit/>
          </a:bodyPr>
          <a:lstStyle/>
          <a:p>
            <a:r>
              <a:rPr lang="ru-RU" dirty="0" smtClean="0"/>
              <a:t>«Осень»</a:t>
            </a:r>
            <a:endParaRPr lang="cs-CZ" dirty="0" smtClean="0"/>
          </a:p>
          <a:p>
            <a:r>
              <a:rPr lang="ru-RU" dirty="0" smtClean="0"/>
              <a:t>«Печальная берёза»</a:t>
            </a:r>
            <a:endParaRPr lang="cs-CZ" dirty="0" smtClean="0"/>
          </a:p>
          <a:p>
            <a:r>
              <a:rPr lang="ru-RU" dirty="0" smtClean="0"/>
              <a:t>«Шёпот, робкое дыхание» </a:t>
            </a:r>
            <a:endParaRPr lang="cs-CZ" dirty="0" smtClean="0"/>
          </a:p>
          <a:p>
            <a:r>
              <a:rPr lang="ru-RU" dirty="0" smtClean="0"/>
              <a:t>«Я пришёл к тебе с приветом»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russianclassics.ru/poems/shepotrobkoyedykhanye.png"/>
          <p:cNvPicPr>
            <a:picLocks noChangeAspect="1" noChangeArrowheads="1"/>
          </p:cNvPicPr>
          <p:nvPr/>
        </p:nvPicPr>
        <p:blipFill>
          <a:blip r:embed="rId3"/>
          <a:srcRect t="10127" r="3963" b="3797"/>
          <a:stretch>
            <a:fillRect/>
          </a:stretch>
        </p:blipFill>
        <p:spPr bwMode="auto">
          <a:xfrm>
            <a:off x="1500166" y="214290"/>
            <a:ext cx="4643471" cy="63151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Я⤃ - Фет Афанасий Шепот робкое дыханье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72528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475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285728"/>
            <a:ext cx="7786710" cy="1117726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Calibri" pitchFamily="34" charset="0"/>
              </a:rPr>
              <a:t>Я пришел к тебе с приветом...</a:t>
            </a:r>
            <a:endParaRPr lang="cs-CZ" sz="44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1714488"/>
            <a:ext cx="77152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 написано в 1843 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одно из ранних и одно из самых популярных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представяет собой обращение к возлюбленной,  а также своеобразный поэтический манифест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рисует картину теплого весеннего утра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28662" y="214290"/>
            <a:ext cx="5214974" cy="6643710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  <a:buNone/>
            </a:pPr>
            <a:r>
              <a:rPr lang="cs-CZ" sz="2200" dirty="0" smtClean="0">
                <a:latin typeface="Calibri" pitchFamily="34" charset="0"/>
              </a:rPr>
              <a:t>	</a:t>
            </a:r>
            <a:r>
              <a:rPr lang="ru-RU" sz="2200" dirty="0" smtClean="0">
                <a:latin typeface="Calibri" pitchFamily="34" charset="0"/>
              </a:rPr>
              <a:t>Я пришел к тебе с приветом,</a:t>
            </a:r>
            <a:br>
              <a:rPr lang="ru-RU" sz="2200" dirty="0" smtClean="0">
                <a:latin typeface="Calibri" pitchFamily="34" charset="0"/>
              </a:rPr>
            </a:br>
            <a:r>
              <a:rPr lang="ru-RU" sz="2200" dirty="0" smtClean="0">
                <a:latin typeface="Calibri" pitchFamily="34" charset="0"/>
              </a:rPr>
              <a:t>Рассказать, что солнце встало,</a:t>
            </a:r>
            <a:br>
              <a:rPr lang="ru-RU" sz="2200" dirty="0" smtClean="0">
                <a:latin typeface="Calibri" pitchFamily="34" charset="0"/>
              </a:rPr>
            </a:br>
            <a:r>
              <a:rPr lang="ru-RU" sz="2200" dirty="0" smtClean="0">
                <a:latin typeface="Calibri" pitchFamily="34" charset="0"/>
              </a:rPr>
              <a:t>Что оно горячим светом</a:t>
            </a:r>
            <a:br>
              <a:rPr lang="ru-RU" sz="2200" dirty="0" smtClean="0">
                <a:latin typeface="Calibri" pitchFamily="34" charset="0"/>
              </a:rPr>
            </a:br>
            <a:r>
              <a:rPr lang="ru-RU" sz="2200" dirty="0" smtClean="0">
                <a:latin typeface="Calibri" pitchFamily="34" charset="0"/>
              </a:rPr>
              <a:t>По листам затрепетало;</a:t>
            </a:r>
            <a:endParaRPr lang="cs-CZ" sz="2200" dirty="0" smtClean="0">
              <a:latin typeface="Calibri" pitchFamily="34" charset="0"/>
            </a:endParaRPr>
          </a:p>
          <a:p>
            <a:pPr>
              <a:spcAft>
                <a:spcPts val="1800"/>
              </a:spcAft>
              <a:buNone/>
            </a:pPr>
            <a:r>
              <a:rPr lang="cs-CZ" sz="2200" dirty="0" smtClean="0">
                <a:latin typeface="Calibri" pitchFamily="34" charset="0"/>
              </a:rPr>
              <a:t>	</a:t>
            </a:r>
            <a:r>
              <a:rPr lang="ru-RU" sz="2200" dirty="0" smtClean="0">
                <a:latin typeface="Calibri" pitchFamily="34" charset="0"/>
              </a:rPr>
              <a:t>Рассказать, что лес проснулся,</a:t>
            </a:r>
            <a:br>
              <a:rPr lang="ru-RU" sz="2200" dirty="0" smtClean="0">
                <a:latin typeface="Calibri" pitchFamily="34" charset="0"/>
              </a:rPr>
            </a:br>
            <a:r>
              <a:rPr lang="ru-RU" sz="2200" dirty="0" smtClean="0">
                <a:latin typeface="Calibri" pitchFamily="34" charset="0"/>
              </a:rPr>
              <a:t>Весь проснулся, веткой каждой,</a:t>
            </a:r>
            <a:br>
              <a:rPr lang="ru-RU" sz="2200" dirty="0" smtClean="0">
                <a:latin typeface="Calibri" pitchFamily="34" charset="0"/>
              </a:rPr>
            </a:br>
            <a:r>
              <a:rPr lang="ru-RU" sz="2200" dirty="0" smtClean="0">
                <a:latin typeface="Calibri" pitchFamily="34" charset="0"/>
              </a:rPr>
              <a:t>Каждой птицей встрепенулся</a:t>
            </a:r>
            <a:br>
              <a:rPr lang="ru-RU" sz="2200" dirty="0" smtClean="0">
                <a:latin typeface="Calibri" pitchFamily="34" charset="0"/>
              </a:rPr>
            </a:br>
            <a:r>
              <a:rPr lang="ru-RU" sz="2200" dirty="0" smtClean="0">
                <a:latin typeface="Calibri" pitchFamily="34" charset="0"/>
              </a:rPr>
              <a:t>И весенней полон жаждой;</a:t>
            </a:r>
            <a:endParaRPr lang="cs-CZ" sz="2200" dirty="0" smtClean="0">
              <a:latin typeface="Calibri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cs-CZ" sz="2400" dirty="0" smtClean="0">
                <a:latin typeface="Calibri" pitchFamily="34" charset="0"/>
              </a:rPr>
              <a:t>	</a:t>
            </a:r>
            <a:r>
              <a:rPr lang="ru-RU" sz="2400" dirty="0" smtClean="0">
                <a:latin typeface="Calibri" pitchFamily="34" charset="0"/>
              </a:rPr>
              <a:t>Рассказать, что с той же страстью,</a:t>
            </a:r>
            <a:br>
              <a:rPr lang="ru-RU" sz="2400" dirty="0" smtClean="0">
                <a:latin typeface="Calibri" pitchFamily="34" charset="0"/>
              </a:rPr>
            </a:br>
            <a:r>
              <a:rPr lang="ru-RU" sz="2400" dirty="0" smtClean="0">
                <a:latin typeface="Calibri" pitchFamily="34" charset="0"/>
              </a:rPr>
              <a:t>Как вчера, пришел я снова,</a:t>
            </a:r>
            <a:br>
              <a:rPr lang="ru-RU" sz="2400" dirty="0" smtClean="0">
                <a:latin typeface="Calibri" pitchFamily="34" charset="0"/>
              </a:rPr>
            </a:br>
            <a:r>
              <a:rPr lang="ru-RU" sz="2400" dirty="0" smtClean="0">
                <a:latin typeface="Calibri" pitchFamily="34" charset="0"/>
              </a:rPr>
              <a:t>Что душа все так же счастью</a:t>
            </a:r>
            <a:br>
              <a:rPr lang="ru-RU" sz="2400" dirty="0" smtClean="0">
                <a:latin typeface="Calibri" pitchFamily="34" charset="0"/>
              </a:rPr>
            </a:br>
            <a:r>
              <a:rPr lang="ru-RU" sz="2400" dirty="0" smtClean="0">
                <a:latin typeface="Calibri" pitchFamily="34" charset="0"/>
              </a:rPr>
              <a:t>И тебе служить готова;</a:t>
            </a:r>
            <a:endParaRPr lang="cs-CZ" sz="2400" dirty="0" smtClean="0">
              <a:latin typeface="Calibri" pitchFamily="34" charset="0"/>
            </a:endParaRPr>
          </a:p>
          <a:p>
            <a:pPr>
              <a:spcAft>
                <a:spcPts val="1200"/>
              </a:spcAft>
              <a:buNone/>
            </a:pPr>
            <a:r>
              <a:rPr lang="cs-CZ" sz="2400" dirty="0" smtClean="0">
                <a:latin typeface="Calibri" pitchFamily="34" charset="0"/>
              </a:rPr>
              <a:t>	</a:t>
            </a:r>
            <a:r>
              <a:rPr lang="ru-RU" sz="2400" dirty="0" smtClean="0">
                <a:latin typeface="Calibri" pitchFamily="34" charset="0"/>
              </a:rPr>
              <a:t>Рассказать, что отовсюду</a:t>
            </a:r>
            <a:br>
              <a:rPr lang="ru-RU" sz="2400" dirty="0" smtClean="0">
                <a:latin typeface="Calibri" pitchFamily="34" charset="0"/>
              </a:rPr>
            </a:br>
            <a:r>
              <a:rPr lang="ru-RU" sz="2400" dirty="0" smtClean="0">
                <a:latin typeface="Calibri" pitchFamily="34" charset="0"/>
              </a:rPr>
              <a:t>На меня весельем веет,</a:t>
            </a:r>
            <a:br>
              <a:rPr lang="ru-RU" sz="2400" dirty="0" smtClean="0">
                <a:latin typeface="Calibri" pitchFamily="34" charset="0"/>
              </a:rPr>
            </a:br>
            <a:r>
              <a:rPr lang="ru-RU" sz="2400" dirty="0" smtClean="0">
                <a:latin typeface="Calibri" pitchFamily="34" charset="0"/>
              </a:rPr>
              <a:t>Что не знаю сам, что буду</a:t>
            </a:r>
            <a:br>
              <a:rPr lang="ru-RU" sz="2400" dirty="0" smtClean="0">
                <a:latin typeface="Calibri" pitchFamily="34" charset="0"/>
              </a:rPr>
            </a:br>
            <a:r>
              <a:rPr lang="ru-RU" sz="2400" dirty="0" smtClean="0">
                <a:latin typeface="Calibri" pitchFamily="34" charset="0"/>
              </a:rPr>
              <a:t>Петь - но только песня зреет.</a:t>
            </a: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Calibri" pitchFamily="34" charset="0"/>
              </a:rPr>
              <a:t/>
            </a:r>
            <a:br>
              <a:rPr lang="ru-RU" sz="2400" dirty="0" smtClean="0">
                <a:latin typeface="Calibri" pitchFamily="34" charset="0"/>
              </a:rPr>
            </a:br>
            <a:r>
              <a:rPr lang="ru-RU" sz="2400" dirty="0" smtClean="0">
                <a:latin typeface="Calibri" pitchFamily="34" charset="0"/>
              </a:rPr>
              <a:t/>
            </a:r>
            <a:br>
              <a:rPr lang="ru-RU" sz="2400" dirty="0" smtClean="0">
                <a:latin typeface="Calibri" pitchFamily="34" charset="0"/>
              </a:rPr>
            </a:br>
            <a:endParaRPr lang="cs-CZ" sz="2400" dirty="0"/>
          </a:p>
        </p:txBody>
      </p:sp>
      <p:pic>
        <p:nvPicPr>
          <p:cNvPr id="7" name="Александр Матюхин - А. Фет. Я пришел к тебе с приветом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429652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36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7068530" cy="1117726"/>
          </a:xfrm>
        </p:spPr>
        <p:txBody>
          <a:bodyPr>
            <a:normAutofit/>
          </a:bodyPr>
          <a:lstStyle/>
          <a:p>
            <a:r>
              <a:rPr lang="az-Cyrl-AZ" sz="4800" dirty="0" smtClean="0">
                <a:latin typeface="Calibri" pitchFamily="34" charset="0"/>
              </a:rPr>
              <a:t>Печальная берёза</a:t>
            </a:r>
            <a:endParaRPr lang="cs-CZ" sz="48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1500174"/>
            <a:ext cx="7715272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 1842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Природа у Фета населена живыми существами</a:t>
            </a:r>
          </a:p>
          <a:p>
            <a:pPr marL="269875" indent="-269875">
              <a:spcAft>
                <a:spcPts val="18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впервые попавшими в лирический пейзаж </a:t>
            </a:r>
          </a:p>
          <a:p>
            <a:r>
              <a:rPr lang="ru-RU" sz="2400" i="1" dirty="0" smtClean="0">
                <a:latin typeface="Calibri" pitchFamily="34" charset="0"/>
              </a:rPr>
              <a:t>В первой строфе </a:t>
            </a:r>
            <a:r>
              <a:rPr lang="cs-CZ" sz="2400" i="1" dirty="0" smtClean="0">
                <a:latin typeface="Calibri" pitchFamily="34" charset="0"/>
              </a:rPr>
              <a:t>-	</a:t>
            </a:r>
            <a:r>
              <a:rPr lang="ru-RU" sz="2400" b="1" i="1" dirty="0" smtClean="0">
                <a:latin typeface="Calibri" pitchFamily="34" charset="0"/>
              </a:rPr>
              <a:t>зимняя </a:t>
            </a:r>
            <a:r>
              <a:rPr lang="ru-RU" sz="2400" b="1" i="1" dirty="0" smtClean="0">
                <a:latin typeface="Calibri" pitchFamily="34" charset="0"/>
              </a:rPr>
              <a:t>берёза печальна, но </a:t>
            </a:r>
            <a:r>
              <a:rPr lang="cs-CZ" sz="2400" b="1" i="1" dirty="0" smtClean="0">
                <a:latin typeface="Calibri" pitchFamily="34" charset="0"/>
              </a:rPr>
              <a:t>			</a:t>
            </a:r>
            <a:r>
              <a:rPr lang="cs-CZ" sz="2400" b="1" i="1" dirty="0" smtClean="0">
                <a:latin typeface="Calibri" pitchFamily="34" charset="0"/>
              </a:rPr>
              <a:t>	</a:t>
            </a:r>
            <a:r>
              <a:rPr lang="ru-RU" sz="2400" b="1" i="1" dirty="0" smtClean="0">
                <a:latin typeface="Calibri" pitchFamily="34" charset="0"/>
              </a:rPr>
              <a:t>при </a:t>
            </a:r>
            <a:r>
              <a:rPr lang="ru-RU" sz="2400" b="1" i="1" dirty="0" smtClean="0">
                <a:latin typeface="Calibri" pitchFamily="34" charset="0"/>
              </a:rPr>
              <a:t>этом елегантная</a:t>
            </a:r>
            <a:endParaRPr lang="cs-CZ" sz="2400" dirty="0" smtClean="0">
              <a:latin typeface="Calibri" pitchFamily="34" charset="0"/>
            </a:endParaRPr>
          </a:p>
          <a:p>
            <a:r>
              <a:rPr lang="ru-RU" sz="2400" i="1" dirty="0" smtClean="0">
                <a:latin typeface="Calibri" pitchFamily="34" charset="0"/>
              </a:rPr>
              <a:t>Во второй строфе</a:t>
            </a:r>
            <a:r>
              <a:rPr lang="cs-CZ" sz="2400" i="1" dirty="0" smtClean="0">
                <a:latin typeface="Calibri" pitchFamily="34" charset="0"/>
              </a:rPr>
              <a:t> - </a:t>
            </a:r>
            <a:r>
              <a:rPr lang="ru-RU" sz="2400" b="1" i="1" dirty="0" smtClean="0">
                <a:latin typeface="Calibri" pitchFamily="34" charset="0"/>
              </a:rPr>
              <a:t>ветви зимней берёзы </a:t>
            </a:r>
            <a:r>
              <a:rPr lang="cs-CZ" sz="2400" b="1" i="1" dirty="0" smtClean="0">
                <a:latin typeface="Calibri" pitchFamily="34" charset="0"/>
              </a:rPr>
              <a:t>				</a:t>
            </a:r>
            <a:r>
              <a:rPr lang="cs-CZ" sz="2400" b="1" i="1" dirty="0" smtClean="0">
                <a:latin typeface="Calibri" pitchFamily="34" charset="0"/>
              </a:rPr>
              <a:t>	</a:t>
            </a:r>
            <a:r>
              <a:rPr lang="ru-RU" sz="2400" b="1" i="1" dirty="0" smtClean="0">
                <a:latin typeface="Calibri" pitchFamily="34" charset="0"/>
              </a:rPr>
              <a:t>напоминает </a:t>
            </a:r>
            <a:r>
              <a:rPr lang="ru-RU" sz="2400" b="1" i="1" dirty="0" smtClean="0">
                <a:latin typeface="Calibri" pitchFamily="34" charset="0"/>
              </a:rPr>
              <a:t>ему гроздья </a:t>
            </a:r>
            <a:endParaRPr lang="cs-CZ" sz="2400" b="1" i="1" dirty="0" smtClean="0">
              <a:latin typeface="Calibri" pitchFamily="34" charset="0"/>
            </a:endParaRPr>
          </a:p>
          <a:p>
            <a:r>
              <a:rPr lang="cs-CZ" sz="2400" b="1" i="1" dirty="0" smtClean="0">
                <a:latin typeface="Calibri" pitchFamily="34" charset="0"/>
              </a:rPr>
              <a:t>			</a:t>
            </a:r>
            <a:r>
              <a:rPr lang="ru-RU" sz="2400" b="1" i="1" dirty="0" smtClean="0">
                <a:latin typeface="Calibri" pitchFamily="34" charset="0"/>
              </a:rPr>
              <a:t>винограда</a:t>
            </a:r>
            <a:endParaRPr lang="cs-CZ" sz="2400" dirty="0" smtClean="0">
              <a:latin typeface="Calibri" pitchFamily="34" charset="0"/>
            </a:endParaRPr>
          </a:p>
          <a:p>
            <a:r>
              <a:rPr lang="ru-RU" sz="2400" i="1" dirty="0" smtClean="0">
                <a:latin typeface="Calibri" pitchFamily="34" charset="0"/>
              </a:rPr>
              <a:t>В последней строфе</a:t>
            </a:r>
            <a:r>
              <a:rPr lang="cs-CZ" sz="2400" i="1" dirty="0" smtClean="0">
                <a:latin typeface="Calibri" pitchFamily="34" charset="0"/>
              </a:rPr>
              <a:t> - </a:t>
            </a:r>
            <a:r>
              <a:rPr lang="ru-RU" sz="2400" b="1" i="1" dirty="0" smtClean="0">
                <a:latin typeface="Calibri" pitchFamily="34" charset="0"/>
              </a:rPr>
              <a:t>поэт боится  и не хочет, </a:t>
            </a:r>
            <a:r>
              <a:rPr lang="cs-CZ" sz="2400" b="1" i="1" dirty="0" smtClean="0">
                <a:latin typeface="Calibri" pitchFamily="34" charset="0"/>
              </a:rPr>
              <a:t>			</a:t>
            </a:r>
            <a:r>
              <a:rPr lang="cs-CZ" sz="2400" b="1" i="1" dirty="0" smtClean="0">
                <a:latin typeface="Calibri" pitchFamily="34" charset="0"/>
              </a:rPr>
              <a:t>	</a:t>
            </a:r>
            <a:r>
              <a:rPr lang="ru-RU" sz="2400" b="1" i="1" dirty="0" smtClean="0">
                <a:latin typeface="Calibri" pitchFamily="34" charset="0"/>
              </a:rPr>
              <a:t>чтобы </a:t>
            </a:r>
            <a:r>
              <a:rPr lang="ru-RU" sz="2400" b="1" i="1" dirty="0" smtClean="0">
                <a:latin typeface="Calibri" pitchFamily="34" charset="0"/>
              </a:rPr>
              <a:t>птицы стряхнули </a:t>
            </a:r>
            <a:endParaRPr lang="cs-CZ" sz="2400" b="1" i="1" dirty="0" smtClean="0">
              <a:latin typeface="Calibri" pitchFamily="34" charset="0"/>
            </a:endParaRPr>
          </a:p>
          <a:p>
            <a:r>
              <a:rPr lang="cs-CZ" sz="2400" b="1" i="1" dirty="0" smtClean="0">
                <a:latin typeface="Calibri" pitchFamily="34" charset="0"/>
              </a:rPr>
              <a:t>			</a:t>
            </a:r>
            <a:r>
              <a:rPr lang="ru-RU" sz="2400" b="1" i="1" dirty="0" smtClean="0">
                <a:latin typeface="Calibri" pitchFamily="34" charset="0"/>
              </a:rPr>
              <a:t>снег с её ветвей.</a:t>
            </a:r>
            <a:endParaRPr lang="cs-CZ" sz="2400" dirty="0" smtClean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ussianclassics.ru/poems/pechalnayabereza.png"/>
          <p:cNvPicPr>
            <a:picLocks noChangeAspect="1" noChangeArrowheads="1"/>
          </p:cNvPicPr>
          <p:nvPr/>
        </p:nvPicPr>
        <p:blipFill>
          <a:blip r:embed="rId2"/>
          <a:srcRect t="10326" b="2892"/>
          <a:stretch>
            <a:fillRect/>
          </a:stretch>
        </p:blipFill>
        <p:spPr bwMode="auto">
          <a:xfrm>
            <a:off x="1500166" y="214290"/>
            <a:ext cx="4071966" cy="6429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285728"/>
            <a:ext cx="7786710" cy="1117726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Calibri" pitchFamily="34" charset="0"/>
              </a:rPr>
              <a:t>Осень</a:t>
            </a:r>
            <a:endParaRPr lang="cs-CZ" sz="48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1714488"/>
            <a:ext cx="771527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1883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состоит из трёх частей – это три ступени, три этапа, три возраста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Осень, как и человек, способна жить, любить, стареть и умирать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одухотворённость природы, переплетающейся, связанной с человеком сложностью и неповторимостью жизненных ощущений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428604"/>
            <a:ext cx="77152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alibri" pitchFamily="34" charset="0"/>
              </a:rPr>
              <a:t>Как грустны сумрачные дни</a:t>
            </a:r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Беззвучной осени и хладной! </a:t>
            </a:r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Какой истомой безотрадной </a:t>
            </a:r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К нам в душу просятся они! </a:t>
            </a:r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Но есть и дни, когда в крови </a:t>
            </a:r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Золотолиственных </a:t>
            </a:r>
            <a:r>
              <a:rPr lang="ru-RU" sz="2800" dirty="0" smtClean="0">
                <a:latin typeface="Calibri" pitchFamily="34" charset="0"/>
              </a:rPr>
              <a:t>уборов</a:t>
            </a:r>
            <a:r>
              <a:rPr lang="cs-CZ" sz="2800" dirty="0" smtClean="0">
                <a:latin typeface="Calibri" pitchFamily="34" charset="0"/>
              </a:rPr>
              <a:t>.</a:t>
            </a:r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Горящих осень ищет взоров </a:t>
            </a:r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И знойных прихотей любви.</a:t>
            </a:r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Молчит стыдливая печаль, </a:t>
            </a:r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Лишь вызывающее слышно,</a:t>
            </a:r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 И, замирающей так пышно, </a:t>
            </a:r>
            <a:endParaRPr lang="cs-CZ" sz="2800" dirty="0" smtClean="0">
              <a:latin typeface="Calibri" pitchFamily="34" charset="0"/>
            </a:endParaRPr>
          </a:p>
          <a:p>
            <a:r>
              <a:rPr lang="ru-RU" sz="2800" dirty="0" smtClean="0">
                <a:latin typeface="Calibri" pitchFamily="34" charset="0"/>
              </a:rPr>
              <a:t>Ей ничего уже не жаль.</a:t>
            </a: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285728"/>
            <a:ext cx="7786710" cy="1117726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Calibri" pitchFamily="34" charset="0"/>
              </a:rPr>
              <a:t>Источники</a:t>
            </a:r>
            <a:endParaRPr lang="ru-RU" sz="44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1714488"/>
            <a:ext cx="771527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  <a:hlinkClick r:id="rId2"/>
              </a:rPr>
              <a:t>http://www.a4format.ru/author.index.php?lt=208&amp;author=65</a:t>
            </a:r>
            <a:endParaRPr lang="cs-CZ" sz="2800" dirty="0" smtClean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  <a:hlinkClick r:id="rId3"/>
              </a:rPr>
              <a:t>http://a4format.ru/pdf_files_bio2/4766d149.pdf</a:t>
            </a:r>
            <a:endParaRPr lang="cs-CZ" sz="2800" dirty="0" smtClean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  <a:hlinkClick r:id="rId4"/>
              </a:rPr>
              <a:t>http://a4format.ru/pdf_files_bio2/4762e18f.pdf</a:t>
            </a:r>
            <a:endParaRPr lang="cs-CZ" sz="2800" dirty="0" smtClean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  <a:hlinkClick r:id="rId5"/>
              </a:rPr>
              <a:t>http://a4format.ru/pdf_files_bio2/4762d5e2.pdf</a:t>
            </a:r>
            <a:endParaRPr lang="cs-CZ" sz="2800" dirty="0" smtClean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sz="2800" dirty="0" smtClean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sz="2800" dirty="0" smtClean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85728"/>
            <a:ext cx="7068530" cy="1117726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Calibri" pitchFamily="34" charset="0"/>
              </a:rPr>
              <a:t>Афана́сий Афана́сьевич Фет</a:t>
            </a:r>
            <a:endParaRPr lang="cs-CZ" sz="440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1500174"/>
            <a:ext cx="3639506" cy="36449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Calibri" pitchFamily="34" charset="0"/>
              </a:rPr>
              <a:t>(05.12.1820 – 03.12.1892)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/>
          </a:p>
        </p:txBody>
      </p:sp>
      <p:pic>
        <p:nvPicPr>
          <p:cNvPr id="1026" name="Picture 2" descr="http://www.publiclibrary.ru/readers/kzd/images-kzd/2010-12-F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214554"/>
            <a:ext cx="2762256" cy="43781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2" y="2214554"/>
            <a:ext cx="4643470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 поэт, прозаик, </a:t>
            </a:r>
            <a:r>
              <a:rPr lang="cs-CZ" sz="2800" dirty="0" smtClean="0"/>
              <a:t>п</a:t>
            </a:r>
            <a:r>
              <a:rPr lang="cs-CZ" sz="2800" dirty="0" smtClean="0">
                <a:latin typeface="Calibri" pitchFamily="34" charset="0"/>
              </a:rPr>
              <a:t>ублицист,   </a:t>
            </a:r>
          </a:p>
          <a:p>
            <a:pPr marL="269875">
              <a:spcAft>
                <a:spcPts val="300"/>
              </a:spcAft>
              <a:buClr>
                <a:srgbClr val="00B050"/>
              </a:buClr>
            </a:pPr>
            <a:r>
              <a:rPr lang="cs-CZ" sz="2800" dirty="0" smtClean="0">
                <a:latin typeface="Calibri" pitchFamily="34" charset="0"/>
              </a:rPr>
              <a:t>переводчик</a:t>
            </a:r>
          </a:p>
          <a:p>
            <a:pPr marL="269875">
              <a:spcAft>
                <a:spcPts val="300"/>
              </a:spcAft>
              <a:buClr>
                <a:srgbClr val="00B050"/>
              </a:buClr>
            </a:pPr>
            <a:endParaRPr lang="cs-CZ" sz="2800" dirty="0" smtClean="0">
              <a:latin typeface="Calibri" pitchFamily="34" charset="0"/>
            </a:endParaRPr>
          </a:p>
          <a:p>
            <a:pPr marL="269875" indent="-269875"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pos="179388" algn="l"/>
                <a:tab pos="630238" algn="l"/>
              </a:tabLst>
            </a:pPr>
            <a:r>
              <a:rPr lang="cs-CZ" sz="2800" dirty="0" smtClean="0">
                <a:latin typeface="Calibri" pitchFamily="34" charset="0"/>
              </a:rPr>
              <a:t> в армии получит дворянскую фамилию Шеншин</a:t>
            </a:r>
          </a:p>
          <a:p>
            <a:pPr marL="269875" indent="-269875"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pos="179388" algn="l"/>
                <a:tab pos="630238" algn="l"/>
              </a:tabLst>
            </a:pPr>
            <a:endParaRPr lang="cs-CZ" sz="2800" dirty="0" smtClean="0">
              <a:latin typeface="Calibri" pitchFamily="34" charset="0"/>
            </a:endParaRPr>
          </a:p>
          <a:p>
            <a:pPr>
              <a:buClr>
                <a:schemeClr val="bg2">
                  <a:lumMod val="50000"/>
                </a:schemeClr>
              </a:buClr>
            </a:pPr>
            <a:endParaRPr lang="cs-CZ" sz="2800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166" y="428604"/>
            <a:ext cx="7068530" cy="831974"/>
          </a:xfrm>
        </p:spPr>
        <p:txBody>
          <a:bodyPr>
            <a:normAutofit/>
          </a:bodyPr>
          <a:lstStyle/>
          <a:p>
            <a:r>
              <a:rPr lang="az-Cyrl-AZ" sz="4800" dirty="0" smtClean="0">
                <a:latin typeface="Calibri" pitchFamily="34" charset="0"/>
              </a:rPr>
              <a:t>Биография</a:t>
            </a:r>
            <a:endParaRPr lang="az-Cyrl-AZ" sz="48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1428736"/>
            <a:ext cx="721523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Aft>
                <a:spcPts val="18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</a:rPr>
              <a:t>В 1840 году выходит первый сборник его стихотворений «Лирический пантеон</a:t>
            </a:r>
            <a:r>
              <a:rPr lang="cs-CZ" sz="2800" dirty="0" smtClean="0">
                <a:latin typeface="Calibri" pitchFamily="34" charset="0"/>
              </a:rPr>
              <a:t>»</a:t>
            </a:r>
          </a:p>
          <a:p>
            <a:pPr marL="269875" indent="-269875">
              <a:spcAft>
                <a:spcPts val="18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</a:rPr>
              <a:t>C</a:t>
            </a:r>
            <a:r>
              <a:rPr lang="cs-CZ" sz="2800" dirty="0" smtClean="0">
                <a:latin typeface="Calibri" pitchFamily="34" charset="0"/>
              </a:rPr>
              <a:t> </a:t>
            </a:r>
            <a:r>
              <a:rPr lang="cs-CZ" sz="2800" dirty="0">
                <a:latin typeface="Calibri" pitchFamily="34" charset="0"/>
              </a:rPr>
              <a:t>1842 года стихи Фета регулярно появляются на страницах журналов.</a:t>
            </a:r>
          </a:p>
          <a:p>
            <a:pPr marL="269875" indent="-269875">
              <a:spcAft>
                <a:spcPts val="18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Cлужил </a:t>
            </a:r>
            <a:r>
              <a:rPr lang="cs-CZ" sz="2800" dirty="0">
                <a:latin typeface="Calibri" pitchFamily="34" charset="0"/>
              </a:rPr>
              <a:t>в армии с 1845 по </a:t>
            </a:r>
            <a:r>
              <a:rPr lang="cs-CZ" sz="2800" dirty="0" smtClean="0">
                <a:latin typeface="Calibri" pitchFamily="34" charset="0"/>
              </a:rPr>
              <a:t>1858.</a:t>
            </a:r>
          </a:p>
          <a:p>
            <a:pPr marL="269875" indent="-269875">
              <a:spcAft>
                <a:spcPts val="18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</a:rPr>
              <a:t>В 1857 году Фет женился. Но этому предшествовала трагическая </a:t>
            </a:r>
            <a:r>
              <a:rPr lang="cs-CZ" sz="2800" dirty="0" smtClean="0">
                <a:latin typeface="Calibri" pitchFamily="34" charset="0"/>
              </a:rPr>
              <a:t>любовь.</a:t>
            </a:r>
          </a:p>
          <a:p>
            <a:pPr marL="269875" indent="-269875">
              <a:spcAft>
                <a:spcPts val="18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</a:rPr>
              <a:t>Bо время нового расцвета русской поэзии, интерес к Фету быстро возрос.</a:t>
            </a: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85728"/>
            <a:ext cx="7068530" cy="1117726"/>
          </a:xfrm>
        </p:spPr>
        <p:txBody>
          <a:bodyPr>
            <a:normAutofit/>
          </a:bodyPr>
          <a:lstStyle/>
          <a:p>
            <a:r>
              <a:rPr lang="az-Cyrl-AZ" sz="4800" dirty="0" smtClean="0">
                <a:latin typeface="Calibri" pitchFamily="34" charset="0"/>
              </a:rPr>
              <a:t>Творчество</a:t>
            </a:r>
            <a:endParaRPr lang="az-Cyrl-AZ" sz="48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1571612"/>
            <a:ext cx="7215238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 </a:t>
            </a:r>
            <a:r>
              <a:rPr lang="cs-CZ" sz="2800" dirty="0">
                <a:latin typeface="Calibri" pitchFamily="34" charset="0"/>
              </a:rPr>
              <a:t>Творчество Фета характеризуется стремлением уйти от повседневной действительности в «светлое царство мечты». 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</a:rPr>
              <a:t>Основное содержание его поэзии — любовь </a:t>
            </a:r>
            <a:r>
              <a:rPr lang="cs-CZ" sz="2800" dirty="0" smtClean="0">
                <a:latin typeface="Calibri" pitchFamily="34" charset="0"/>
              </a:rPr>
              <a:t>и природа.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</a:rPr>
              <a:t>Фет — представитель так называемой чистой </a:t>
            </a:r>
            <a:r>
              <a:rPr lang="cs-CZ" sz="2800" dirty="0" smtClean="0">
                <a:latin typeface="Calibri" pitchFamily="34" charset="0"/>
              </a:rPr>
              <a:t>поэзии.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</a:rPr>
              <a:t>3начительная заслуга Фета — изображение глубокого любовного чувства.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sz="2800" dirty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85728"/>
            <a:ext cx="7068530" cy="1117726"/>
          </a:xfrm>
        </p:spPr>
        <p:txBody>
          <a:bodyPr>
            <a:normAutofit/>
          </a:bodyPr>
          <a:lstStyle/>
          <a:p>
            <a:r>
              <a:rPr lang="az-Cyrl-AZ" sz="4800" dirty="0" smtClean="0">
                <a:latin typeface="Calibri" pitchFamily="34" charset="0"/>
              </a:rPr>
              <a:t>Творчество</a:t>
            </a:r>
            <a:endParaRPr lang="cs-CZ" sz="48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1714488"/>
            <a:ext cx="721523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Aft>
                <a:spcPts val="18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Его </a:t>
            </a:r>
            <a:r>
              <a:rPr lang="cs-CZ" sz="2800" dirty="0">
                <a:latin typeface="Calibri" pitchFamily="34" charset="0"/>
              </a:rPr>
              <a:t>любовной лирике свойственны трагедийность и глубокий психологизм</a:t>
            </a:r>
            <a:r>
              <a:rPr lang="cs-CZ" sz="2800" dirty="0" smtClean="0">
                <a:latin typeface="Calibri" pitchFamily="34" charset="0"/>
              </a:rPr>
              <a:t>.</a:t>
            </a:r>
          </a:p>
          <a:p>
            <a:pPr marL="269875" indent="-269875">
              <a:spcAft>
                <a:spcPts val="18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</a:rPr>
              <a:t>В любовной лирике Фета слышатся и оптимистические, жизнеутверждающие мотивы.</a:t>
            </a:r>
          </a:p>
          <a:p>
            <a:pPr marL="269875" indent="-269875">
              <a:spcAft>
                <a:spcPts val="18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>
                <a:latin typeface="Calibri" pitchFamily="34" charset="0"/>
              </a:rPr>
              <a:t>Поэзию Фета отличают музыкальность, разнообразие ритмов и звуков</a:t>
            </a:r>
            <a:r>
              <a:rPr lang="cs-CZ" sz="2800" dirty="0" smtClean="0">
                <a:latin typeface="Calibri" pitchFamily="34" charset="0"/>
              </a:rPr>
              <a:t>.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sz="2800" dirty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85728"/>
            <a:ext cx="7068530" cy="1117726"/>
          </a:xfrm>
        </p:spPr>
        <p:txBody>
          <a:bodyPr>
            <a:normAutofit fontScale="90000"/>
          </a:bodyPr>
          <a:lstStyle/>
          <a:p>
            <a:r>
              <a:rPr lang="az-Cyrl-AZ" sz="4400" dirty="0" smtClean="0"/>
              <a:t/>
            </a:r>
            <a:br>
              <a:rPr lang="az-Cyrl-AZ" sz="4400" dirty="0" smtClean="0"/>
            </a:br>
            <a:r>
              <a:rPr lang="cs-CZ" sz="5300" dirty="0" smtClean="0">
                <a:latin typeface="Calibri" pitchFamily="34" charset="0"/>
              </a:rPr>
              <a:t>К</a:t>
            </a:r>
            <a:r>
              <a:rPr lang="az-Cyrl-AZ" sz="5300" dirty="0" smtClean="0">
                <a:latin typeface="Calibri" pitchFamily="34" charset="0"/>
              </a:rPr>
              <a:t>ритика</a:t>
            </a:r>
            <a:endParaRPr lang="az-Cyrl-AZ" sz="53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34" y="1500174"/>
            <a:ext cx="764386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600" i="1" dirty="0" smtClean="0">
                <a:latin typeface="Calibri" pitchFamily="34" charset="0"/>
              </a:rPr>
              <a:t>«</a:t>
            </a:r>
            <a:r>
              <a:rPr lang="cs-CZ" sz="2600" i="1" dirty="0">
                <a:latin typeface="Calibri" pitchFamily="34" charset="0"/>
              </a:rPr>
              <a:t>Из живу­щих в Москве поэтов </a:t>
            </a:r>
            <a:r>
              <a:rPr lang="cs-CZ" sz="2600" i="1" dirty="0" smtClean="0">
                <a:latin typeface="Calibri" pitchFamily="34" charset="0"/>
              </a:rPr>
              <a:t>всех даровитее </a:t>
            </a:r>
            <a:r>
              <a:rPr lang="cs-CZ" sz="2600" i="1" dirty="0">
                <a:latin typeface="Calibri" pitchFamily="34" charset="0"/>
              </a:rPr>
              <a:t>господин Фет</a:t>
            </a:r>
            <a:r>
              <a:rPr lang="cs-CZ" sz="2600" i="1" dirty="0" smtClean="0">
                <a:latin typeface="Calibri" pitchFamily="34" charset="0"/>
              </a:rPr>
              <a:t>» </a:t>
            </a:r>
            <a:r>
              <a:rPr lang="cs-CZ" sz="2600" dirty="0" smtClean="0">
                <a:latin typeface="Calibri" pitchFamily="34" charset="0"/>
              </a:rPr>
              <a:t>— </a:t>
            </a:r>
            <a:r>
              <a:rPr lang="cs-CZ" sz="2600" dirty="0">
                <a:latin typeface="Calibri" pitchFamily="34" charset="0"/>
              </a:rPr>
              <a:t>пишет в 1843 году </a:t>
            </a:r>
            <a:r>
              <a:rPr lang="cs-CZ" sz="2600" u="sng" dirty="0" smtClean="0">
                <a:latin typeface="Calibri" pitchFamily="34" charset="0"/>
              </a:rPr>
              <a:t>Белинский</a:t>
            </a:r>
          </a:p>
          <a:p>
            <a:pPr>
              <a:spcAft>
                <a:spcPts val="1200"/>
              </a:spcAft>
            </a:pPr>
            <a:r>
              <a:rPr lang="cs-CZ" sz="2600" dirty="0" smtClean="0">
                <a:latin typeface="Calibri" pitchFamily="34" charset="0"/>
              </a:rPr>
              <a:t>Творчество </a:t>
            </a:r>
            <a:r>
              <a:rPr lang="cs-CZ" sz="2600" dirty="0">
                <a:latin typeface="Calibri" pitchFamily="34" charset="0"/>
              </a:rPr>
              <a:t>Фета получило достойную оценку еще при жизни поэта в статье Соловьева </a:t>
            </a:r>
            <a:r>
              <a:rPr lang="cs-CZ" sz="2600" i="1" dirty="0" smtClean="0">
                <a:latin typeface="Calibri" pitchFamily="34" charset="0"/>
              </a:rPr>
              <a:t>О лирической </a:t>
            </a:r>
            <a:r>
              <a:rPr lang="cs-CZ" sz="2600" i="1" dirty="0">
                <a:latin typeface="Calibri" pitchFamily="34" charset="0"/>
              </a:rPr>
              <a:t>поэзии</a:t>
            </a:r>
            <a:r>
              <a:rPr lang="cs-CZ" sz="2600" dirty="0">
                <a:latin typeface="Calibri" pitchFamily="34" charset="0"/>
              </a:rPr>
              <a:t> (1890</a:t>
            </a:r>
            <a:r>
              <a:rPr lang="cs-CZ" sz="2600" dirty="0" smtClean="0">
                <a:latin typeface="Calibri" pitchFamily="34" charset="0"/>
              </a:rPr>
              <a:t>).</a:t>
            </a:r>
          </a:p>
          <a:p>
            <a:pPr>
              <a:spcAft>
                <a:spcPts val="1200"/>
              </a:spcAft>
            </a:pPr>
            <a:r>
              <a:rPr lang="cs-CZ" sz="2600" dirty="0">
                <a:latin typeface="Calibri" pitchFamily="34" charset="0"/>
              </a:rPr>
              <a:t>Исследователь творчества Фета Б.Я.Бухштаб характеризует его пафос как «упоение природой, любовью, искусством, воспоминаниями, мечтами» и считает его «как бы связующим звеном между поэзией Жуковского и Блока»</a:t>
            </a:r>
          </a:p>
          <a:p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14290"/>
            <a:ext cx="7068530" cy="1117726"/>
          </a:xfrm>
        </p:spPr>
        <p:txBody>
          <a:bodyPr>
            <a:normAutofit/>
          </a:bodyPr>
          <a:lstStyle/>
          <a:p>
            <a:r>
              <a:rPr lang="cs-CZ" sz="4800" dirty="0" smtClean="0">
                <a:latin typeface="Calibri" pitchFamily="34" charset="0"/>
              </a:rPr>
              <a:t>К</a:t>
            </a:r>
            <a:r>
              <a:rPr lang="az-Cyrl-AZ" sz="4800" dirty="0" smtClean="0">
                <a:latin typeface="Calibri" pitchFamily="34" charset="0"/>
              </a:rPr>
              <a:t>ритика</a:t>
            </a:r>
            <a:endParaRPr lang="cs-CZ" sz="48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1571612"/>
            <a:ext cx="7286676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cs-CZ" sz="2600" dirty="0">
                <a:latin typeface="Calibri" pitchFamily="34" charset="0"/>
              </a:rPr>
              <a:t> Как поэта "вечных ценностей</a:t>
            </a:r>
            <a:r>
              <a:rPr lang="cs-CZ" sz="2600" dirty="0" smtClean="0">
                <a:latin typeface="Calibri" pitchFamily="34" charset="0"/>
              </a:rPr>
              <a:t>", "абсолютной </a:t>
            </a:r>
            <a:r>
              <a:rPr lang="cs-CZ" sz="2600" dirty="0">
                <a:latin typeface="Calibri" pitchFamily="34" charset="0"/>
              </a:rPr>
              <a:t>красоты" Ф. пропагандировала эстетическая и отчасти славянофильская критика 50-х гг. (</a:t>
            </a:r>
            <a:r>
              <a:rPr lang="cs-CZ" sz="2600" i="1" u="sng" dirty="0">
                <a:latin typeface="Calibri" pitchFamily="34" charset="0"/>
              </a:rPr>
              <a:t>Дружинин, Боткин, Григорьев</a:t>
            </a:r>
            <a:r>
              <a:rPr lang="cs-CZ" sz="2600" dirty="0">
                <a:latin typeface="Calibri" pitchFamily="34" charset="0"/>
              </a:rPr>
              <a:t> и др</a:t>
            </a:r>
            <a:r>
              <a:rPr lang="cs-CZ" sz="2600" dirty="0" smtClean="0">
                <a:latin typeface="Calibri" pitchFamily="34" charset="0"/>
              </a:rPr>
              <a:t>.).</a:t>
            </a:r>
          </a:p>
          <a:p>
            <a:pPr>
              <a:spcAft>
                <a:spcPts val="1200"/>
              </a:spcAft>
            </a:pPr>
            <a:r>
              <a:rPr lang="cs-CZ" sz="2600" dirty="0">
                <a:latin typeface="Calibri" pitchFamily="34" charset="0"/>
              </a:rPr>
              <a:t>Для революционно-демократической и радикальной критики 60-х гг. стихи Ф. были образцом поэтического пустословия, безыдейного щебетанья о любви и природе (Добролюбов, Писарев</a:t>
            </a:r>
            <a:r>
              <a:rPr lang="cs-CZ" sz="2600" dirty="0" smtClean="0">
                <a:latin typeface="Calibri" pitchFamily="34" charset="0"/>
              </a:rPr>
              <a:t>).</a:t>
            </a:r>
          </a:p>
          <a:p>
            <a:pPr>
              <a:spcAft>
                <a:spcPts val="1200"/>
              </a:spcAft>
            </a:pPr>
            <a:endParaRPr lang="cs-CZ" sz="2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85728"/>
            <a:ext cx="7068530" cy="1117726"/>
          </a:xfrm>
        </p:spPr>
        <p:txBody>
          <a:bodyPr>
            <a:normAutofit/>
          </a:bodyPr>
          <a:lstStyle/>
          <a:p>
            <a:r>
              <a:rPr lang="cs-CZ" sz="4600" dirty="0" smtClean="0">
                <a:latin typeface="Calibri" pitchFamily="34" charset="0"/>
              </a:rPr>
              <a:t>К</a:t>
            </a:r>
            <a:r>
              <a:rPr lang="az-Cyrl-AZ" sz="4600" dirty="0" smtClean="0">
                <a:latin typeface="Calibri" pitchFamily="34" charset="0"/>
              </a:rPr>
              <a:t>ритика</a:t>
            </a:r>
            <a:endParaRPr lang="cs-CZ" sz="46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1714488"/>
            <a:ext cx="72152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800" dirty="0" smtClean="0">
                <a:latin typeface="Calibri" pitchFamily="34" charset="0"/>
              </a:rPr>
              <a:t>Эта критика разоблачала Фета как певца крепостничества, который при крепостном праве "видел только одни праздничные картины" (Минаев в "Русском слове", Щедрин в "Современнике").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85728"/>
            <a:ext cx="7068530" cy="1117726"/>
          </a:xfrm>
        </p:spPr>
        <p:txBody>
          <a:bodyPr>
            <a:noAutofit/>
          </a:bodyPr>
          <a:lstStyle/>
          <a:p>
            <a:r>
              <a:rPr lang="az-Cyrl-AZ" sz="4400" dirty="0" smtClean="0">
                <a:latin typeface="Calibri" pitchFamily="34" charset="0"/>
              </a:rPr>
              <a:t>Шёпот</a:t>
            </a:r>
            <a:r>
              <a:rPr lang="cs-CZ" sz="4400" dirty="0" smtClean="0">
                <a:latin typeface="Calibri" pitchFamily="34" charset="0"/>
              </a:rPr>
              <a:t>,</a:t>
            </a:r>
            <a:r>
              <a:rPr lang="az-Cyrl-AZ" sz="4400" dirty="0" smtClean="0">
                <a:latin typeface="Calibri" pitchFamily="34" charset="0"/>
              </a:rPr>
              <a:t> робкое дыханье</a:t>
            </a:r>
            <a:endParaRPr lang="cs-CZ" sz="4400" dirty="0">
              <a:latin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1714488"/>
            <a:ext cx="7215238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1850 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cs-CZ" sz="2800" dirty="0" smtClean="0">
                <a:latin typeface="Calibri" pitchFamily="34" charset="0"/>
              </a:rPr>
              <a:t>впечатления </a:t>
            </a:r>
            <a:r>
              <a:rPr lang="cs-CZ" sz="2800" dirty="0">
                <a:latin typeface="Calibri" pitchFamily="34" charset="0"/>
              </a:rPr>
              <a:t>от природы во всей полноте ощущений (зрительных, слуховых</a:t>
            </a:r>
            <a:r>
              <a:rPr lang="cs-CZ" sz="2800" dirty="0" smtClean="0">
                <a:latin typeface="Calibri" pitchFamily="34" charset="0"/>
              </a:rPr>
              <a:t>)</a:t>
            </a: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sz="2800" dirty="0" smtClean="0">
                <a:latin typeface="Calibri" pitchFamily="34" charset="0"/>
              </a:rPr>
              <a:t>описывается </a:t>
            </a:r>
            <a:r>
              <a:rPr lang="ru-RU" sz="2800" dirty="0">
                <a:latin typeface="Calibri" pitchFamily="34" charset="0"/>
              </a:rPr>
              <a:t>раннее </a:t>
            </a:r>
            <a:r>
              <a:rPr lang="ru-RU" sz="2800" dirty="0" smtClean="0">
                <a:latin typeface="Calibri" pitchFamily="34" charset="0"/>
              </a:rPr>
              <a:t>утро</a:t>
            </a:r>
            <a:endParaRPr lang="cs-CZ" sz="2800" dirty="0" smtClean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sz="2800" dirty="0" smtClean="0">
                <a:latin typeface="Calibri" pitchFamily="34" charset="0"/>
              </a:rPr>
              <a:t>обрушился </a:t>
            </a:r>
            <a:r>
              <a:rPr lang="ru-RU" sz="2800" dirty="0">
                <a:latin typeface="Calibri" pitchFamily="34" charset="0"/>
              </a:rPr>
              <a:t>шквал негативных отзывов</a:t>
            </a:r>
            <a:endParaRPr lang="cs-CZ" sz="2800" dirty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ru-RU" sz="2800" dirty="0" smtClean="0">
                <a:latin typeface="Calibri" pitchFamily="34" charset="0"/>
              </a:rPr>
              <a:t>Стихотворение является классикой русской литературы, после его публикации на Афанасия Фета обрушился шквал негативных отзывов. </a:t>
            </a:r>
            <a:endParaRPr lang="cs-CZ" sz="2800" dirty="0" smtClean="0">
              <a:latin typeface="Calibri" pitchFamily="34" charset="0"/>
            </a:endParaRPr>
          </a:p>
          <a:p>
            <a:pPr marL="269875" indent="-269875">
              <a:spcAft>
                <a:spcPts val="600"/>
              </a:spcAft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pouz">
      <a:dk1>
        <a:sysClr val="windowText" lastClr="000000"/>
      </a:dk1>
      <a:lt1>
        <a:srgbClr val="E9F5DB"/>
      </a:lt1>
      <a:dk2>
        <a:srgbClr val="200E17"/>
      </a:dk2>
      <a:lt2>
        <a:srgbClr val="CCFF99"/>
      </a:lt2>
      <a:accent1>
        <a:srgbClr val="80E63A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504</TotalTime>
  <Words>385</Words>
  <Application>Microsoft Office PowerPoint</Application>
  <PresentationFormat>On-screen Show (4:3)</PresentationFormat>
  <Paragraphs>87</Paragraphs>
  <Slides>17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А. А. Фет: основные мотивы лирики</vt:lpstr>
      <vt:lpstr>Афана́сий Афана́сьевич Фет</vt:lpstr>
      <vt:lpstr>Биография</vt:lpstr>
      <vt:lpstr>Творчество</vt:lpstr>
      <vt:lpstr>Творчество</vt:lpstr>
      <vt:lpstr> Критика</vt:lpstr>
      <vt:lpstr>Критика</vt:lpstr>
      <vt:lpstr>Критика</vt:lpstr>
      <vt:lpstr>Шёпот, робкое дыханье</vt:lpstr>
      <vt:lpstr>Slide 10</vt:lpstr>
      <vt:lpstr>Я пришел к тебе с приветом...</vt:lpstr>
      <vt:lpstr>Slide 12</vt:lpstr>
      <vt:lpstr>Печальная берёза</vt:lpstr>
      <vt:lpstr>Slide 14</vt:lpstr>
      <vt:lpstr>Осень</vt:lpstr>
      <vt:lpstr>Slide 16</vt:lpstr>
      <vt:lpstr>Источники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Zuzanka</dc:creator>
  <cp:lastModifiedBy>Zuzanka</cp:lastModifiedBy>
  <cp:revision>27</cp:revision>
  <dcterms:created xsi:type="dcterms:W3CDTF">2015-03-16T08:55:22Z</dcterms:created>
  <dcterms:modified xsi:type="dcterms:W3CDTF">2015-04-14T08:42:59Z</dcterms:modified>
</cp:coreProperties>
</file>