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1" r:id="rId4"/>
    <p:sldId id="262" r:id="rId5"/>
    <p:sldId id="258" r:id="rId6"/>
    <p:sldId id="259" r:id="rId7"/>
    <p:sldId id="260" r:id="rId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12CD2D-F078-4632-8C2C-E2EBFAD66FC6}" type="datetimeFigureOut">
              <a:rPr lang="cs-CZ" smtClean="0"/>
              <a:t>18.2.2015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7337E-998A-463F-801F-45D11F33254E}" type="slidenum">
              <a:rPr lang="cs-CZ" smtClean="0"/>
              <a:t>‹#›</a:t>
            </a:fld>
            <a:endParaRPr lang="cs-CZ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12CD2D-F078-4632-8C2C-E2EBFAD66FC6}" type="datetimeFigureOut">
              <a:rPr lang="cs-CZ" smtClean="0"/>
              <a:t>18.2.2015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7337E-998A-463F-801F-45D11F33254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12CD2D-F078-4632-8C2C-E2EBFAD66FC6}" type="datetimeFigureOut">
              <a:rPr lang="cs-CZ" smtClean="0"/>
              <a:t>18.2.2015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7337E-998A-463F-801F-45D11F33254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12CD2D-F078-4632-8C2C-E2EBFAD66FC6}" type="datetimeFigureOut">
              <a:rPr lang="cs-CZ" smtClean="0"/>
              <a:t>18.2.2015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7337E-998A-463F-801F-45D11F33254E}" type="slidenum">
              <a:rPr lang="cs-CZ" smtClean="0"/>
              <a:t>‹#›</a:t>
            </a:fld>
            <a:endParaRPr lang="cs-CZ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12CD2D-F078-4632-8C2C-E2EBFAD66FC6}" type="datetimeFigureOut">
              <a:rPr lang="cs-CZ" smtClean="0"/>
              <a:t>18.2.2015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7337E-998A-463F-801F-45D11F33254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12CD2D-F078-4632-8C2C-E2EBFAD66FC6}" type="datetimeFigureOut">
              <a:rPr lang="cs-CZ" smtClean="0"/>
              <a:t>18.2.2015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7337E-998A-463F-801F-45D11F33254E}" type="slidenum">
              <a:rPr lang="cs-CZ" smtClean="0"/>
              <a:t>‹#›</a:t>
            </a:fld>
            <a:endParaRPr lang="cs-CZ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12CD2D-F078-4632-8C2C-E2EBFAD66FC6}" type="datetimeFigureOut">
              <a:rPr lang="cs-CZ" smtClean="0"/>
              <a:t>18.2.2015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7337E-998A-463F-801F-45D11F33254E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12CD2D-F078-4632-8C2C-E2EBFAD66FC6}" type="datetimeFigureOut">
              <a:rPr lang="cs-CZ" smtClean="0"/>
              <a:t>18.2.2015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7337E-998A-463F-801F-45D11F33254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12CD2D-F078-4632-8C2C-E2EBFAD66FC6}" type="datetimeFigureOut">
              <a:rPr lang="cs-CZ" smtClean="0"/>
              <a:t>18.2.2015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7337E-998A-463F-801F-45D11F33254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12CD2D-F078-4632-8C2C-E2EBFAD66FC6}" type="datetimeFigureOut">
              <a:rPr lang="cs-CZ" smtClean="0"/>
              <a:t>18.2.2015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7337E-998A-463F-801F-45D11F33254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12CD2D-F078-4632-8C2C-E2EBFAD66FC6}" type="datetimeFigureOut">
              <a:rPr lang="cs-CZ" smtClean="0"/>
              <a:t>18.2.2015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7337E-998A-463F-801F-45D11F33254E}" type="slidenum">
              <a:rPr lang="cs-CZ" smtClean="0"/>
              <a:t>‹#›</a:t>
            </a:fld>
            <a:endParaRPr lang="cs-CZ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2D12CD2D-F078-4632-8C2C-E2EBFAD66FC6}" type="datetimeFigureOut">
              <a:rPr lang="cs-CZ" smtClean="0"/>
              <a:t>18.2.2015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ECE7337E-998A-463F-801F-45D11F33254E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ru.wikipedia.org/wiki/1842_%D0%B3%D0%BE%D0%B4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az.lib.ru/g/gogolx_n_w/text_0140.shtml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55576" y="2132856"/>
            <a:ext cx="7772400" cy="4320480"/>
          </a:xfrm>
        </p:spPr>
        <p:txBody>
          <a:bodyPr>
            <a:normAutofit/>
          </a:bodyPr>
          <a:lstStyle/>
          <a:p>
            <a:r>
              <a:rPr lang="ru-RU" sz="3200" dirty="0"/>
              <a:t>"Мертвые души" часто сравнивают с "Иллиадой". Да и сам Гоголь не очень спорил с теми, кто сопоставлял его творение с поэмой Гомера. Косвенно он давал понять, что сходство есть - не в материале, а в масштабе, в замысле, в духовном просторе.</a:t>
            </a:r>
            <a:endParaRPr lang="cs-CZ" sz="320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idx="1"/>
          </p:nvPr>
        </p:nvSpPr>
        <p:spPr>
          <a:xfrm>
            <a:off x="755576" y="476672"/>
            <a:ext cx="7772400" cy="1500187"/>
          </a:xfrm>
        </p:spPr>
        <p:txBody>
          <a:bodyPr/>
          <a:lstStyle/>
          <a:p>
            <a:pPr algn="l"/>
            <a:r>
              <a:rPr lang="ru-RU" sz="4000" b="1" dirty="0">
                <a:solidFill>
                  <a:schemeClr val="tx1"/>
                </a:solidFill>
              </a:rPr>
              <a:t>«"Мертвые души" — это...»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571283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033195" y="620688"/>
            <a:ext cx="5966666" cy="3975306"/>
          </a:xfrm>
        </p:spPr>
        <p:txBody>
          <a:bodyPr/>
          <a:lstStyle/>
          <a:p>
            <a:r>
              <a:rPr lang="ru-RU" sz="2800" b="0" dirty="0">
                <a:effectLst/>
              </a:rPr>
              <a:t>В течение семи лет менялся замысел писателя относительно жанра произведения, идеи. Он считал, что это священное завещание А.С.Пушкина, это главный труд его жизни, в котором должен показать всю православную Русь, это то, ради чего он живет на свете.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17618721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1560" y="4372168"/>
            <a:ext cx="8136903" cy="1505104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/>
              <a:t>= Замысел : трёхтомное произведение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1043608" y="260648"/>
            <a:ext cx="7200800" cy="3474720"/>
          </a:xfrm>
        </p:spPr>
        <p:txBody>
          <a:bodyPr>
            <a:noAutofit/>
          </a:bodyPr>
          <a:lstStyle/>
          <a:p>
            <a:pPr marL="502920" indent="-457200">
              <a:buAutoNum type="arabicPeriod"/>
            </a:pPr>
            <a:r>
              <a:rPr lang="ru-RU" sz="2800" dirty="0" smtClean="0"/>
              <a:t>Первый </a:t>
            </a:r>
            <a:r>
              <a:rPr lang="ru-RU" sz="2800" dirty="0"/>
              <a:t>том был издан в </a:t>
            </a:r>
            <a:r>
              <a:rPr lang="ru-RU" sz="2800" u="sng" dirty="0">
                <a:solidFill>
                  <a:schemeClr val="tx1"/>
                </a:solidFill>
                <a:hlinkClick r:id="rId2" tooltip="1842 год"/>
              </a:rPr>
              <a:t>1842 году</a:t>
            </a:r>
            <a:r>
              <a:rPr lang="ru-RU" sz="2800" dirty="0"/>
              <a:t>. </a:t>
            </a:r>
            <a:endParaRPr lang="cs-CZ" sz="2800" dirty="0" smtClean="0"/>
          </a:p>
          <a:p>
            <a:pPr marL="502920" indent="-457200">
              <a:buAutoNum type="arabicPeriod"/>
            </a:pPr>
            <a:r>
              <a:rPr lang="ru-RU" sz="2800" dirty="0" smtClean="0"/>
              <a:t>Практически </a:t>
            </a:r>
            <a:r>
              <a:rPr lang="ru-RU" sz="2800" dirty="0"/>
              <a:t>готовый второй том уничтожен писателем, но сохранилось несколько глав в черновиках. </a:t>
            </a:r>
            <a:endParaRPr lang="cs-CZ" sz="2800" dirty="0" smtClean="0"/>
          </a:p>
          <a:p>
            <a:pPr marL="502920" indent="-457200">
              <a:buAutoNum type="arabicPeriod"/>
            </a:pPr>
            <a:r>
              <a:rPr lang="ru-RU" sz="2800" dirty="0" smtClean="0"/>
              <a:t>Третий </a:t>
            </a:r>
            <a:r>
              <a:rPr lang="ru-RU" sz="2800" dirty="0"/>
              <a:t>том был задуман и не начат, о нём остались только отдельные сведения.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32455541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539552" y="332656"/>
            <a:ext cx="8352928" cy="6336704"/>
          </a:xfrm>
        </p:spPr>
        <p:txBody>
          <a:bodyPr>
            <a:normAutofit/>
          </a:bodyPr>
          <a:lstStyle/>
          <a:p>
            <a:r>
              <a:rPr lang="ru-RU" sz="2400" dirty="0">
                <a:solidFill>
                  <a:schemeClr val="tx1"/>
                </a:solidFill>
              </a:rPr>
              <a:t>Сюжет поэмы был подсказан </a:t>
            </a:r>
            <a:r>
              <a:rPr lang="ru-RU" sz="2400" dirty="0" smtClean="0">
                <a:solidFill>
                  <a:schemeClr val="tx1"/>
                </a:solidFill>
              </a:rPr>
              <a:t>Гоголю Александром Сергеевичем Пушкиным, предположительно </a:t>
            </a:r>
            <a:r>
              <a:rPr lang="ru-RU" sz="2400" dirty="0">
                <a:solidFill>
                  <a:schemeClr val="tx1"/>
                </a:solidFill>
              </a:rPr>
              <a:t>в </a:t>
            </a:r>
            <a:r>
              <a:rPr lang="ru-RU" sz="2400" dirty="0" smtClean="0">
                <a:solidFill>
                  <a:schemeClr val="tx1"/>
                </a:solidFill>
              </a:rPr>
              <a:t>сентябре </a:t>
            </a:r>
            <a:r>
              <a:rPr lang="cs-CZ" sz="2400" dirty="0" smtClean="0">
                <a:solidFill>
                  <a:schemeClr val="tx1"/>
                </a:solidFill>
              </a:rPr>
              <a:t>1831 </a:t>
            </a:r>
            <a:r>
              <a:rPr lang="ru-RU" sz="2400" dirty="0" smtClean="0">
                <a:solidFill>
                  <a:schemeClr val="tx1"/>
                </a:solidFill>
              </a:rPr>
              <a:t>года.</a:t>
            </a:r>
          </a:p>
          <a:p>
            <a:r>
              <a:rPr lang="ru-RU" sz="2400" dirty="0"/>
              <a:t>9 марта 1842 года книга была разрешена </a:t>
            </a:r>
            <a:r>
              <a:rPr lang="ru-RU" sz="2400" dirty="0" smtClean="0"/>
              <a:t>цензором, </a:t>
            </a:r>
            <a:r>
              <a:rPr lang="ru-RU" sz="2400" dirty="0"/>
              <a:t>однако с изменённым названием и без «Повести о капитане Копейкине». </a:t>
            </a:r>
            <a:endParaRPr lang="ru-RU" sz="2400" dirty="0" smtClean="0"/>
          </a:p>
          <a:p>
            <a:r>
              <a:rPr lang="ru-RU" sz="2400" dirty="0" smtClean="0"/>
              <a:t>Гоголь </a:t>
            </a:r>
            <a:r>
              <a:rPr lang="ru-RU" sz="2400" dirty="0"/>
              <a:t>сам взялся оформить обложку романа, написал мелкими буквами «Похождения Чичикова, или» и крупными «Мёртвые души». </a:t>
            </a:r>
            <a:endParaRPr lang="ru-RU" sz="2400" dirty="0" smtClean="0"/>
          </a:p>
          <a:p>
            <a:r>
              <a:rPr lang="ru-RU" sz="2400" dirty="0" smtClean="0"/>
              <a:t>В </a:t>
            </a:r>
            <a:r>
              <a:rPr lang="ru-RU" sz="2400" dirty="0"/>
              <a:t>мае 1842 года книга вышла под названием «Похождения Чичикова, или Мёртвые души, поэма Н. Гоголя». </a:t>
            </a:r>
            <a:endParaRPr lang="ru-RU" sz="2400" dirty="0" smtClean="0"/>
          </a:p>
          <a:p>
            <a:r>
              <a:rPr lang="ru-RU" sz="2400" dirty="0" smtClean="0"/>
              <a:t>В </a:t>
            </a:r>
            <a:r>
              <a:rPr lang="ru-RU" sz="2400" dirty="0"/>
              <a:t>СССР и современной России заглавие «Похождения Чичикова» не используется.</a:t>
            </a:r>
            <a:endParaRPr lang="ru-RU" sz="2400" dirty="0" smtClean="0">
              <a:solidFill>
                <a:schemeClr val="tx1"/>
              </a:solidFill>
            </a:endParaRPr>
          </a:p>
          <a:p>
            <a:endParaRPr lang="cs-CZ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08057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436096" y="2564904"/>
            <a:ext cx="2988884" cy="2878067"/>
          </a:xfrm>
        </p:spPr>
        <p:txBody>
          <a:bodyPr>
            <a:normAutofit/>
          </a:bodyPr>
          <a:lstStyle/>
          <a:p>
            <a:r>
              <a:rPr lang="ru-RU" dirty="0"/>
              <a:t>Внимательно рассмотрите обложку первого издания поэмы Н.В.Гоголя, выполненную по его рисунку. Как вы думаете, что и почему было важно выделить на ней автору?</a:t>
            </a:r>
            <a:endParaRPr lang="cs-CZ" dirty="0"/>
          </a:p>
        </p:txBody>
      </p:sp>
      <p:pic>
        <p:nvPicPr>
          <p:cNvPr id="1026" name="Picture 2" descr="C:\EVA\PedF2010\Klasická rus.lit\KLS2_jaro\Gogol_mertvye dushi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0987" y="104295"/>
            <a:ext cx="4758529" cy="66688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575450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3568" y="1196752"/>
            <a:ext cx="7920880" cy="4680520"/>
          </a:xfrm>
        </p:spPr>
        <p:txBody>
          <a:bodyPr/>
          <a:lstStyle/>
          <a:p>
            <a:pPr algn="l"/>
            <a:r>
              <a:rPr lang="ru-RU" sz="2800" b="0" u="sng" dirty="0" smtClean="0">
                <a:effectLst/>
              </a:rPr>
              <a:t>О </a:t>
            </a:r>
            <a:r>
              <a:rPr lang="ru-RU" sz="2800" b="0" u="sng" dirty="0">
                <a:effectLst/>
              </a:rPr>
              <a:t>жанре гоголевского произведения спорят многие литературоведы</a:t>
            </a:r>
            <a:r>
              <a:rPr lang="ru-RU" sz="2800" b="0" u="sng" dirty="0" smtClean="0">
                <a:effectLst/>
              </a:rPr>
              <a:t>:</a:t>
            </a:r>
            <a:r>
              <a:rPr lang="cs-CZ" sz="2800" b="0" u="sng" dirty="0" smtClean="0">
                <a:effectLst/>
              </a:rPr>
              <a:t/>
            </a:r>
            <a:br>
              <a:rPr lang="cs-CZ" sz="2800" b="0" u="sng" dirty="0" smtClean="0">
                <a:effectLst/>
              </a:rPr>
            </a:br>
            <a:r>
              <a:rPr lang="ru-RU" sz="2800" b="0" u="sng" dirty="0">
                <a:effectLst/>
              </a:rPr>
              <a:t/>
            </a:r>
            <a:br>
              <a:rPr lang="ru-RU" sz="2800" b="0" u="sng" dirty="0">
                <a:effectLst/>
              </a:rPr>
            </a:br>
            <a:r>
              <a:rPr lang="ru-RU" sz="2800" dirty="0">
                <a:effectLst/>
              </a:rPr>
              <a:t>Нравоописательная повесть </a:t>
            </a:r>
            <a:r>
              <a:rPr lang="ru-RU" sz="2800" b="0" dirty="0">
                <a:effectLst/>
              </a:rPr>
              <a:t>- Поспелов А</a:t>
            </a:r>
            <a:r>
              <a:rPr lang="ru-RU" sz="2800" b="0" dirty="0" smtClean="0">
                <a:effectLst/>
              </a:rPr>
              <a:t>.</a:t>
            </a:r>
            <a:r>
              <a:rPr lang="cs-CZ" sz="2800" b="0" dirty="0" smtClean="0">
                <a:effectLst/>
              </a:rPr>
              <a:t/>
            </a:r>
            <a:br>
              <a:rPr lang="cs-CZ" sz="2800" b="0" dirty="0" smtClean="0">
                <a:effectLst/>
              </a:rPr>
            </a:br>
            <a:r>
              <a:rPr lang="ru-RU" sz="2800" b="0" dirty="0">
                <a:effectLst/>
              </a:rPr>
              <a:t/>
            </a:r>
            <a:br>
              <a:rPr lang="ru-RU" sz="2800" b="0" dirty="0">
                <a:effectLst/>
              </a:rPr>
            </a:br>
            <a:r>
              <a:rPr lang="ru-RU" sz="2800" dirty="0">
                <a:effectLst/>
              </a:rPr>
              <a:t>Роман</a:t>
            </a:r>
            <a:r>
              <a:rPr lang="ru-RU" sz="2800" b="0" dirty="0">
                <a:effectLst/>
              </a:rPr>
              <a:t> - Храпченко, </a:t>
            </a:r>
            <a:r>
              <a:rPr lang="ru-RU" sz="2800" b="0" dirty="0" smtClean="0">
                <a:effectLst/>
              </a:rPr>
              <a:t>Ермилов</a:t>
            </a:r>
            <a:r>
              <a:rPr lang="cs-CZ" sz="2800" b="0" dirty="0" smtClean="0">
                <a:effectLst/>
              </a:rPr>
              <a:t/>
            </a:r>
            <a:br>
              <a:rPr lang="cs-CZ" sz="2800" b="0" dirty="0" smtClean="0">
                <a:effectLst/>
              </a:rPr>
            </a:br>
            <a:r>
              <a:rPr lang="ru-RU" sz="2800" b="0" dirty="0">
                <a:effectLst/>
              </a:rPr>
              <a:t/>
            </a:r>
            <a:br>
              <a:rPr lang="ru-RU" sz="2800" b="0" dirty="0">
                <a:effectLst/>
              </a:rPr>
            </a:br>
            <a:r>
              <a:rPr lang="ru-RU" sz="2800" dirty="0">
                <a:effectLst/>
              </a:rPr>
              <a:t>Поэма</a:t>
            </a:r>
            <a:r>
              <a:rPr lang="ru-RU" sz="2800" b="0" dirty="0">
                <a:effectLst/>
              </a:rPr>
              <a:t> - Чуковский К.И</a:t>
            </a:r>
            <a:r>
              <a:rPr lang="ru-RU" sz="2800" b="0" dirty="0" smtClean="0">
                <a:effectLst/>
              </a:rPr>
              <a:t>.</a:t>
            </a:r>
            <a:r>
              <a:rPr lang="cs-CZ" sz="2800" b="0" dirty="0" smtClean="0">
                <a:effectLst/>
              </a:rPr>
              <a:t/>
            </a:r>
            <a:br>
              <a:rPr lang="cs-CZ" sz="2800" b="0" dirty="0" smtClean="0">
                <a:effectLst/>
              </a:rPr>
            </a:br>
            <a:r>
              <a:rPr lang="ru-RU" sz="2800" b="0" dirty="0">
                <a:effectLst/>
              </a:rPr>
              <a:t/>
            </a:r>
            <a:br>
              <a:rPr lang="ru-RU" sz="2800" b="0" dirty="0">
                <a:effectLst/>
              </a:rPr>
            </a:br>
            <a:r>
              <a:rPr lang="ru-RU" sz="2800" dirty="0">
                <a:effectLst/>
              </a:rPr>
              <a:t>Роман - утопия </a:t>
            </a:r>
            <a:r>
              <a:rPr lang="ru-RU" sz="2800" b="0" dirty="0">
                <a:effectLst/>
              </a:rPr>
              <a:t>- Елистратова Н.</a:t>
            </a:r>
            <a:br>
              <a:rPr lang="ru-RU" sz="2800" b="0" dirty="0">
                <a:effectLst/>
              </a:rPr>
            </a:b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14474395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obsah 4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>
                <a:solidFill>
                  <a:schemeClr val="tx1"/>
                </a:solidFill>
              </a:rPr>
              <a:t>В </a:t>
            </a:r>
            <a:r>
              <a:rPr lang="cs-CZ" dirty="0" err="1">
                <a:solidFill>
                  <a:schemeClr val="tx1"/>
                </a:solidFill>
              </a:rPr>
              <a:t>поэме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err="1">
                <a:solidFill>
                  <a:schemeClr val="tx1"/>
                </a:solidFill>
              </a:rPr>
              <a:t>дан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err="1">
                <a:solidFill>
                  <a:schemeClr val="tx1"/>
                </a:solidFill>
              </a:rPr>
              <a:t>образ</a:t>
            </a:r>
            <a:r>
              <a:rPr lang="cs-CZ" dirty="0">
                <a:solidFill>
                  <a:schemeClr val="tx1"/>
                </a:solidFill>
              </a:rPr>
              <a:t> </a:t>
            </a:r>
            <a:r>
              <a:rPr lang="cs-CZ" dirty="0" err="1">
                <a:solidFill>
                  <a:schemeClr val="tx1"/>
                </a:solidFill>
              </a:rPr>
              <a:t>России</a:t>
            </a:r>
            <a:r>
              <a:rPr lang="cs-CZ" dirty="0">
                <a:solidFill>
                  <a:schemeClr val="tx1"/>
                </a:solidFill>
              </a:rPr>
              <a:t> в </a:t>
            </a:r>
            <a:r>
              <a:rPr lang="cs-CZ" dirty="0" err="1">
                <a:solidFill>
                  <a:schemeClr val="tx1"/>
                </a:solidFill>
              </a:rPr>
              <a:t>виде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err="1">
                <a:solidFill>
                  <a:schemeClr val="tx1"/>
                </a:solidFill>
              </a:rPr>
              <a:t>стремительной</a:t>
            </a:r>
            <a:r>
              <a:rPr lang="cs-CZ" dirty="0">
                <a:solidFill>
                  <a:schemeClr val="tx1"/>
                </a:solidFill>
              </a:rPr>
              <a:t> </a:t>
            </a:r>
            <a:r>
              <a:rPr lang="cs-CZ" dirty="0" err="1">
                <a:solidFill>
                  <a:schemeClr val="tx1"/>
                </a:solidFill>
              </a:rPr>
              <a:t>тройки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err="1">
                <a:solidFill>
                  <a:schemeClr val="tx1"/>
                </a:solidFill>
              </a:rPr>
              <a:t>лошадей</a:t>
            </a:r>
            <a:r>
              <a:rPr lang="cs-CZ" dirty="0">
                <a:solidFill>
                  <a:schemeClr val="tx1"/>
                </a:solidFill>
              </a:rPr>
              <a:t>, </a:t>
            </a:r>
            <a:r>
              <a:rPr lang="cs-CZ" dirty="0" err="1">
                <a:solidFill>
                  <a:schemeClr val="tx1"/>
                </a:solidFill>
              </a:rPr>
              <a:t>которой</a:t>
            </a:r>
            <a:r>
              <a:rPr lang="cs-CZ" dirty="0">
                <a:solidFill>
                  <a:schemeClr val="tx1"/>
                </a:solidFill>
              </a:rPr>
              <a:t> «</a:t>
            </a:r>
            <a:r>
              <a:rPr lang="cs-CZ" dirty="0" err="1">
                <a:solidFill>
                  <a:schemeClr val="tx1"/>
                </a:solidFill>
              </a:rPr>
              <a:t>дают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err="1">
                <a:solidFill>
                  <a:schemeClr val="tx1"/>
                </a:solidFill>
              </a:rPr>
              <a:t>дорогу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err="1">
                <a:solidFill>
                  <a:schemeClr val="tx1"/>
                </a:solidFill>
              </a:rPr>
              <a:t>другие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err="1">
                <a:solidFill>
                  <a:schemeClr val="tx1"/>
                </a:solidFill>
              </a:rPr>
              <a:t>народы</a:t>
            </a:r>
            <a:r>
              <a:rPr lang="cs-CZ" dirty="0">
                <a:solidFill>
                  <a:schemeClr val="tx1"/>
                </a:solidFill>
              </a:rPr>
              <a:t> и </a:t>
            </a:r>
            <a:r>
              <a:rPr lang="cs-CZ" dirty="0" err="1">
                <a:solidFill>
                  <a:schemeClr val="tx1"/>
                </a:solidFill>
              </a:rPr>
              <a:t>государства</a:t>
            </a:r>
            <a:r>
              <a:rPr lang="cs-CZ" dirty="0" smtClean="0">
                <a:solidFill>
                  <a:schemeClr val="tx1"/>
                </a:solidFill>
              </a:rPr>
              <a:t>»:</a:t>
            </a:r>
            <a:endParaRPr lang="cs-CZ" dirty="0">
              <a:solidFill>
                <a:schemeClr val="tx1"/>
              </a:solidFill>
            </a:endParaRPr>
          </a:p>
          <a:p>
            <a:r>
              <a:rPr lang="cs-CZ" dirty="0" err="1">
                <a:solidFill>
                  <a:schemeClr val="tx1"/>
                </a:solidFill>
              </a:rPr>
              <a:t>Не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err="1">
                <a:solidFill>
                  <a:schemeClr val="tx1"/>
                </a:solidFill>
              </a:rPr>
              <a:t>так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err="1">
                <a:solidFill>
                  <a:schemeClr val="tx1"/>
                </a:solidFill>
              </a:rPr>
              <a:t>ли</a:t>
            </a:r>
            <a:r>
              <a:rPr lang="cs-CZ" dirty="0">
                <a:solidFill>
                  <a:schemeClr val="tx1"/>
                </a:solidFill>
              </a:rPr>
              <a:t> и </a:t>
            </a:r>
            <a:r>
              <a:rPr lang="cs-CZ" dirty="0" err="1">
                <a:solidFill>
                  <a:schemeClr val="tx1"/>
                </a:solidFill>
              </a:rPr>
              <a:t>ты</a:t>
            </a:r>
            <a:r>
              <a:rPr lang="cs-CZ" dirty="0">
                <a:solidFill>
                  <a:schemeClr val="tx1"/>
                </a:solidFill>
              </a:rPr>
              <a:t>, </a:t>
            </a:r>
            <a:r>
              <a:rPr lang="cs-CZ" dirty="0" err="1">
                <a:solidFill>
                  <a:schemeClr val="tx1"/>
                </a:solidFill>
              </a:rPr>
              <a:t>Русь</a:t>
            </a:r>
            <a:r>
              <a:rPr lang="cs-CZ" dirty="0">
                <a:solidFill>
                  <a:schemeClr val="tx1"/>
                </a:solidFill>
              </a:rPr>
              <a:t>, </a:t>
            </a:r>
            <a:r>
              <a:rPr lang="cs-CZ" dirty="0" err="1">
                <a:solidFill>
                  <a:schemeClr val="tx1"/>
                </a:solidFill>
              </a:rPr>
              <a:t>что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err="1">
                <a:solidFill>
                  <a:schemeClr val="tx1"/>
                </a:solidFill>
              </a:rPr>
              <a:t>бойкая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err="1">
                <a:solidFill>
                  <a:schemeClr val="tx1"/>
                </a:solidFill>
              </a:rPr>
              <a:t>необгонимая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err="1">
                <a:solidFill>
                  <a:schemeClr val="tx1"/>
                </a:solidFill>
              </a:rPr>
              <a:t>тройка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err="1">
                <a:solidFill>
                  <a:schemeClr val="tx1"/>
                </a:solidFill>
              </a:rPr>
              <a:t>несешься</a:t>
            </a:r>
            <a:r>
              <a:rPr lang="cs-CZ" dirty="0" smtClean="0">
                <a:solidFill>
                  <a:schemeClr val="tx1"/>
                </a:solidFill>
              </a:rPr>
              <a:t>?[...] </a:t>
            </a:r>
            <a:r>
              <a:rPr lang="cs-CZ" dirty="0">
                <a:solidFill>
                  <a:schemeClr val="tx1"/>
                </a:solidFill>
              </a:rPr>
              <a:t>... </a:t>
            </a:r>
            <a:r>
              <a:rPr lang="cs-CZ" dirty="0" err="1">
                <a:solidFill>
                  <a:schemeClr val="tx1"/>
                </a:solidFill>
              </a:rPr>
              <a:t>куда</a:t>
            </a:r>
            <a:r>
              <a:rPr lang="cs-CZ" dirty="0">
                <a:solidFill>
                  <a:schemeClr val="tx1"/>
                </a:solidFill>
              </a:rPr>
              <a:t> ж </a:t>
            </a:r>
            <a:r>
              <a:rPr lang="cs-CZ" dirty="0" err="1">
                <a:solidFill>
                  <a:schemeClr val="tx1"/>
                </a:solidFill>
              </a:rPr>
              <a:t>несешься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err="1">
                <a:solidFill>
                  <a:schemeClr val="tx1"/>
                </a:solidFill>
              </a:rPr>
              <a:t>ты</a:t>
            </a:r>
            <a:r>
              <a:rPr lang="cs-CZ" dirty="0">
                <a:solidFill>
                  <a:schemeClr val="tx1"/>
                </a:solidFill>
              </a:rPr>
              <a:t>? </a:t>
            </a:r>
            <a:r>
              <a:rPr lang="cs-CZ" dirty="0" err="1">
                <a:solidFill>
                  <a:schemeClr val="tx1"/>
                </a:solidFill>
              </a:rPr>
              <a:t>дай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err="1">
                <a:solidFill>
                  <a:schemeClr val="tx1"/>
                </a:solidFill>
              </a:rPr>
              <a:t>ответ</a:t>
            </a:r>
            <a:r>
              <a:rPr lang="cs-CZ" dirty="0">
                <a:solidFill>
                  <a:schemeClr val="tx1"/>
                </a:solidFill>
              </a:rPr>
              <a:t>. </a:t>
            </a:r>
            <a:r>
              <a:rPr lang="cs-CZ" dirty="0" err="1">
                <a:solidFill>
                  <a:schemeClr val="tx1"/>
                </a:solidFill>
              </a:rPr>
              <a:t>Не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err="1">
                <a:solidFill>
                  <a:schemeClr val="tx1"/>
                </a:solidFill>
              </a:rPr>
              <a:t>дает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err="1">
                <a:solidFill>
                  <a:schemeClr val="tx1"/>
                </a:solidFill>
              </a:rPr>
              <a:t>ответа</a:t>
            </a:r>
            <a:r>
              <a:rPr lang="cs-CZ" dirty="0">
                <a:solidFill>
                  <a:schemeClr val="tx1"/>
                </a:solidFill>
              </a:rPr>
              <a:t>. </a:t>
            </a:r>
            <a:r>
              <a:rPr lang="cs-CZ" dirty="0" err="1">
                <a:solidFill>
                  <a:schemeClr val="tx1"/>
                </a:solidFill>
              </a:rPr>
              <a:t>Чудным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err="1">
                <a:solidFill>
                  <a:schemeClr val="tx1"/>
                </a:solidFill>
              </a:rPr>
              <a:t>звоном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err="1">
                <a:solidFill>
                  <a:schemeClr val="tx1"/>
                </a:solidFill>
              </a:rPr>
              <a:t>заливается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err="1">
                <a:solidFill>
                  <a:schemeClr val="tx1"/>
                </a:solidFill>
              </a:rPr>
              <a:t>колокольчик</a:t>
            </a:r>
            <a:r>
              <a:rPr lang="cs-CZ" dirty="0">
                <a:solidFill>
                  <a:schemeClr val="tx1"/>
                </a:solidFill>
              </a:rPr>
              <a:t>; </a:t>
            </a:r>
            <a:r>
              <a:rPr lang="cs-CZ" dirty="0" err="1">
                <a:solidFill>
                  <a:schemeClr val="tx1"/>
                </a:solidFill>
              </a:rPr>
              <a:t>гремит</a:t>
            </a:r>
            <a:r>
              <a:rPr lang="cs-CZ" dirty="0">
                <a:solidFill>
                  <a:schemeClr val="tx1"/>
                </a:solidFill>
              </a:rPr>
              <a:t> и </a:t>
            </a:r>
            <a:r>
              <a:rPr lang="cs-CZ" dirty="0" err="1">
                <a:solidFill>
                  <a:schemeClr val="tx1"/>
                </a:solidFill>
              </a:rPr>
              <a:t>становится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err="1">
                <a:solidFill>
                  <a:schemeClr val="tx1"/>
                </a:solidFill>
              </a:rPr>
              <a:t>ветром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err="1">
                <a:solidFill>
                  <a:schemeClr val="tx1"/>
                </a:solidFill>
              </a:rPr>
              <a:t>разорванный</a:t>
            </a:r>
            <a:r>
              <a:rPr lang="cs-CZ" dirty="0">
                <a:solidFill>
                  <a:schemeClr val="tx1"/>
                </a:solidFill>
              </a:rPr>
              <a:t> в </a:t>
            </a:r>
            <a:r>
              <a:rPr lang="cs-CZ" dirty="0" err="1">
                <a:solidFill>
                  <a:schemeClr val="tx1"/>
                </a:solidFill>
              </a:rPr>
              <a:t>куски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err="1">
                <a:solidFill>
                  <a:schemeClr val="tx1"/>
                </a:solidFill>
              </a:rPr>
              <a:t>воздух</a:t>
            </a:r>
            <a:r>
              <a:rPr lang="cs-CZ" dirty="0">
                <a:solidFill>
                  <a:schemeClr val="tx1"/>
                </a:solidFill>
              </a:rPr>
              <a:t>; </a:t>
            </a:r>
            <a:r>
              <a:rPr lang="cs-CZ" dirty="0" err="1">
                <a:solidFill>
                  <a:schemeClr val="tx1"/>
                </a:solidFill>
              </a:rPr>
              <a:t>летит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err="1">
                <a:solidFill>
                  <a:schemeClr val="tx1"/>
                </a:solidFill>
              </a:rPr>
              <a:t>мимо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err="1">
                <a:solidFill>
                  <a:schemeClr val="tx1"/>
                </a:solidFill>
              </a:rPr>
              <a:t>все</a:t>
            </a:r>
            <a:r>
              <a:rPr lang="cs-CZ" dirty="0">
                <a:solidFill>
                  <a:schemeClr val="tx1"/>
                </a:solidFill>
              </a:rPr>
              <a:t>, </a:t>
            </a:r>
            <a:r>
              <a:rPr lang="cs-CZ" dirty="0" err="1">
                <a:solidFill>
                  <a:schemeClr val="tx1"/>
                </a:solidFill>
              </a:rPr>
              <a:t>что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err="1">
                <a:solidFill>
                  <a:schemeClr val="tx1"/>
                </a:solidFill>
              </a:rPr>
              <a:t>ни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err="1">
                <a:solidFill>
                  <a:schemeClr val="tx1"/>
                </a:solidFill>
              </a:rPr>
              <a:t>есть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err="1">
                <a:solidFill>
                  <a:schemeClr val="tx1"/>
                </a:solidFill>
              </a:rPr>
              <a:t>на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err="1">
                <a:solidFill>
                  <a:schemeClr val="tx1"/>
                </a:solidFill>
              </a:rPr>
              <a:t>земли</a:t>
            </a:r>
            <a:r>
              <a:rPr lang="cs-CZ" dirty="0">
                <a:solidFill>
                  <a:schemeClr val="tx1"/>
                </a:solidFill>
              </a:rPr>
              <a:t>, и, </a:t>
            </a:r>
            <a:r>
              <a:rPr lang="cs-CZ" dirty="0" err="1">
                <a:solidFill>
                  <a:schemeClr val="tx1"/>
                </a:solidFill>
              </a:rPr>
              <a:t>косясь,</a:t>
            </a:r>
            <a:r>
              <a:rPr lang="cs-CZ" i="1" dirty="0" err="1">
                <a:solidFill>
                  <a:schemeClr val="tx1"/>
                </a:solidFill>
              </a:rPr>
              <a:t>постораниваются</a:t>
            </a:r>
            <a:r>
              <a:rPr lang="cs-CZ" i="1" dirty="0">
                <a:solidFill>
                  <a:schemeClr val="tx1"/>
                </a:solidFill>
              </a:rPr>
              <a:t> и </a:t>
            </a:r>
            <a:r>
              <a:rPr lang="cs-CZ" i="1" dirty="0" err="1">
                <a:solidFill>
                  <a:schemeClr val="tx1"/>
                </a:solidFill>
              </a:rPr>
              <a:t>дают</a:t>
            </a:r>
            <a:r>
              <a:rPr lang="cs-CZ" i="1" dirty="0">
                <a:solidFill>
                  <a:schemeClr val="tx1"/>
                </a:solidFill>
              </a:rPr>
              <a:t> </a:t>
            </a:r>
            <a:r>
              <a:rPr lang="cs-CZ" i="1" dirty="0" err="1">
                <a:solidFill>
                  <a:schemeClr val="tx1"/>
                </a:solidFill>
              </a:rPr>
              <a:t>ей</a:t>
            </a:r>
            <a:r>
              <a:rPr lang="cs-CZ" i="1" dirty="0">
                <a:solidFill>
                  <a:schemeClr val="tx1"/>
                </a:solidFill>
              </a:rPr>
              <a:t> </a:t>
            </a:r>
            <a:r>
              <a:rPr lang="cs-CZ" i="1" dirty="0" err="1">
                <a:solidFill>
                  <a:schemeClr val="tx1"/>
                </a:solidFill>
              </a:rPr>
              <a:t>дорогу</a:t>
            </a:r>
            <a:r>
              <a:rPr lang="cs-CZ" i="1" dirty="0">
                <a:solidFill>
                  <a:schemeClr val="tx1"/>
                </a:solidFill>
              </a:rPr>
              <a:t> </a:t>
            </a:r>
            <a:r>
              <a:rPr lang="cs-CZ" i="1" dirty="0" err="1">
                <a:solidFill>
                  <a:schemeClr val="tx1"/>
                </a:solidFill>
              </a:rPr>
              <a:t>другие</a:t>
            </a:r>
            <a:r>
              <a:rPr lang="cs-CZ" i="1" dirty="0">
                <a:solidFill>
                  <a:schemeClr val="tx1"/>
                </a:solidFill>
              </a:rPr>
              <a:t> </a:t>
            </a:r>
            <a:r>
              <a:rPr lang="cs-CZ" i="1" dirty="0" err="1">
                <a:solidFill>
                  <a:schemeClr val="tx1"/>
                </a:solidFill>
              </a:rPr>
              <a:t>народы</a:t>
            </a:r>
            <a:r>
              <a:rPr lang="cs-CZ" i="1" dirty="0">
                <a:solidFill>
                  <a:schemeClr val="tx1"/>
                </a:solidFill>
              </a:rPr>
              <a:t> и </a:t>
            </a:r>
            <a:r>
              <a:rPr lang="cs-CZ" i="1" dirty="0" err="1">
                <a:solidFill>
                  <a:schemeClr val="tx1"/>
                </a:solidFill>
              </a:rPr>
              <a:t>государства</a:t>
            </a:r>
            <a:r>
              <a:rPr lang="cs-CZ" dirty="0">
                <a:solidFill>
                  <a:schemeClr val="tx1"/>
                </a:solidFill>
              </a:rPr>
              <a:t>.</a:t>
            </a:r>
          </a:p>
          <a:p>
            <a:r>
              <a:rPr lang="cs-CZ" dirty="0"/>
              <a:t>— </a:t>
            </a:r>
            <a:r>
              <a:rPr lang="cs-CZ" dirty="0">
                <a:solidFill>
                  <a:schemeClr val="tx1">
                    <a:lumMod val="50000"/>
                    <a:lumOff val="50000"/>
                  </a:schemeClr>
                </a:solidFill>
                <a:hlinkClick r:id="rId2"/>
              </a:rPr>
              <a:t>"</a:t>
            </a:r>
            <a:r>
              <a:rPr lang="cs-CZ" dirty="0" err="1">
                <a:solidFill>
                  <a:schemeClr val="tx1">
                    <a:lumMod val="50000"/>
                    <a:lumOff val="50000"/>
                  </a:schemeClr>
                </a:solidFill>
                <a:hlinkClick r:id="rId2"/>
              </a:rPr>
              <a:t>Мертвые</a:t>
            </a:r>
            <a:r>
              <a:rPr lang="cs-CZ" dirty="0">
                <a:solidFill>
                  <a:schemeClr val="tx1">
                    <a:lumMod val="50000"/>
                    <a:lumOff val="50000"/>
                  </a:schemeClr>
                </a:solidFill>
                <a:hlinkClick r:id="rId2"/>
              </a:rPr>
              <a:t> </a:t>
            </a:r>
            <a:r>
              <a:rPr lang="cs-CZ" dirty="0" err="1">
                <a:solidFill>
                  <a:schemeClr val="tx1">
                    <a:lumMod val="50000"/>
                    <a:lumOff val="50000"/>
                  </a:schemeClr>
                </a:solidFill>
                <a:hlinkClick r:id="rId2"/>
              </a:rPr>
              <a:t>души</a:t>
            </a:r>
            <a:r>
              <a:rPr lang="cs-CZ" dirty="0">
                <a:solidFill>
                  <a:schemeClr val="tx1">
                    <a:lumMod val="50000"/>
                    <a:lumOff val="50000"/>
                  </a:schemeClr>
                </a:solidFill>
                <a:hlinkClick r:id="rId2"/>
              </a:rPr>
              <a:t>" - том1, </a:t>
            </a:r>
            <a:r>
              <a:rPr lang="cs-CZ" dirty="0" err="1">
                <a:solidFill>
                  <a:schemeClr val="tx1">
                    <a:lumMod val="50000"/>
                    <a:lumOff val="50000"/>
                  </a:schemeClr>
                </a:solidFill>
                <a:hlinkClick r:id="rId2"/>
              </a:rPr>
              <a:t>глава</a:t>
            </a:r>
            <a:r>
              <a:rPr lang="cs-CZ" dirty="0">
                <a:solidFill>
                  <a:schemeClr val="tx1">
                    <a:lumMod val="50000"/>
                    <a:lumOff val="50000"/>
                  </a:schemeClr>
                </a:solidFill>
                <a:hlinkClick r:id="rId2"/>
              </a:rPr>
              <a:t> 11 - </a:t>
            </a:r>
            <a:r>
              <a:rPr lang="cs-CZ" dirty="0" err="1">
                <a:solidFill>
                  <a:schemeClr val="tx1">
                    <a:lumMod val="50000"/>
                    <a:lumOff val="50000"/>
                  </a:schemeClr>
                </a:solidFill>
                <a:hlinkClick r:id="rId2"/>
              </a:rPr>
              <a:t>окончание</a:t>
            </a:r>
            <a:r>
              <a:rPr lang="cs-CZ" dirty="0">
                <a:solidFill>
                  <a:schemeClr val="tx1">
                    <a:lumMod val="50000"/>
                    <a:lumOff val="50000"/>
                  </a:schemeClr>
                </a:solidFill>
                <a:hlinkClick r:id="rId2"/>
              </a:rPr>
              <a:t> </a:t>
            </a:r>
            <a:r>
              <a:rPr lang="cs-CZ" dirty="0" err="1">
                <a:solidFill>
                  <a:schemeClr val="tx1">
                    <a:lumMod val="50000"/>
                    <a:lumOff val="50000"/>
                  </a:schemeClr>
                </a:solidFill>
                <a:hlinkClick r:id="rId2"/>
              </a:rPr>
              <a:t>главы</a:t>
            </a:r>
            <a:r>
              <a:rPr lang="cs-CZ" dirty="0">
                <a:solidFill>
                  <a:schemeClr val="tx1">
                    <a:lumMod val="50000"/>
                    <a:lumOff val="50000"/>
                  </a:schemeClr>
                </a:solidFill>
                <a:hlinkClick r:id="rId2"/>
              </a:rPr>
              <a:t>.</a:t>
            </a:r>
            <a:endParaRPr lang="cs-CZ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endParaRPr lang="cs-CZ" dirty="0"/>
          </a:p>
        </p:txBody>
      </p:sp>
      <p:pic>
        <p:nvPicPr>
          <p:cNvPr id="6" name="Picture 2" descr="C:\EVA\PedF2010\Klasická rus.lit\KLS2_jaro\ruska trojka na gogolove textu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28178" y="4077072"/>
            <a:ext cx="4205961" cy="23042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45224180"/>
      </p:ext>
    </p:extLst>
  </p:cSld>
  <p:clrMapOvr>
    <a:masterClrMapping/>
  </p:clrMapOvr>
</p:sld>
</file>

<file path=ppt/theme/theme1.xml><?xml version="1.0" encoding="utf-8"?>
<a:theme xmlns:a="http://schemas.openxmlformats.org/drawingml/2006/main" name="Aerodynamika">
  <a:themeElements>
    <a:clrScheme name="Aerodynamika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Aerodynamika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erodynamika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25</TotalTime>
  <Words>246</Words>
  <Application>Microsoft Office PowerPoint</Application>
  <PresentationFormat>Předvádění na obrazovce (4:3)</PresentationFormat>
  <Paragraphs>17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0" baseType="lpstr">
      <vt:lpstr>Georgia</vt:lpstr>
      <vt:lpstr>Trebuchet MS</vt:lpstr>
      <vt:lpstr>Aerodynamika</vt:lpstr>
      <vt:lpstr>"Мертвые души" часто сравнивают с "Иллиадой". Да и сам Гоголь не очень спорил с теми, кто сопоставлял его творение с поэмой Гомера. Косвенно он давал понять, что сходство есть - не в материале, а в масштабе, в замысле, в духовном просторе.</vt:lpstr>
      <vt:lpstr>В течение семи лет менялся замысел писателя относительно жанра произведения, идеи. Он считал, что это священное завещание А.С.Пушкина, это главный труд его жизни, в котором должен показать всю православную Русь, это то, ради чего он живет на свете.</vt:lpstr>
      <vt:lpstr>= Замысел : трёхтомное произведение</vt:lpstr>
      <vt:lpstr>Prezentace aplikace PowerPoint</vt:lpstr>
      <vt:lpstr>Prezentace aplikace PowerPoint</vt:lpstr>
      <vt:lpstr>О жанре гоголевского произведения спорят многие литературоведы:  Нравоописательная повесть - Поспелов А.  Роман - Храпченко, Ермилов  Поэма - Чуковский К.И.  Роман - утопия - Елистратова Н. </vt:lpstr>
      <vt:lpstr>Prezentace aplikace PowerPoint</vt:lpstr>
    </vt:vector>
  </TitlesOfParts>
  <Company>ATC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"Мертвые души" часто сравнивают с "Иллиадой". Да и сам Гоголь не очень спорил с теми, кто сопоставлял его творение с поэмой Гомера. Косвенно он давал понять, что сходство есть - не в материале, а в масштабе, в замысле, в духовном просторе.</dc:title>
  <dc:creator>Malenova</dc:creator>
  <cp:lastModifiedBy>Cestovní</cp:lastModifiedBy>
  <cp:revision>5</cp:revision>
  <dcterms:created xsi:type="dcterms:W3CDTF">2014-03-03T06:39:09Z</dcterms:created>
  <dcterms:modified xsi:type="dcterms:W3CDTF">2015-02-18T11:01:50Z</dcterms:modified>
</cp:coreProperties>
</file>