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5" r:id="rId3"/>
    <p:sldMasterId id="2147483751" r:id="rId4"/>
    <p:sldMasterId id="2147483763" r:id="rId5"/>
  </p:sldMasterIdLst>
  <p:notesMasterIdLst>
    <p:notesMasterId r:id="rId43"/>
  </p:notesMasterIdLst>
  <p:sldIdLst>
    <p:sldId id="350" r:id="rId6"/>
    <p:sldId id="313" r:id="rId7"/>
    <p:sldId id="318" r:id="rId8"/>
    <p:sldId id="316" r:id="rId9"/>
    <p:sldId id="308" r:id="rId10"/>
    <p:sldId id="336" r:id="rId11"/>
    <p:sldId id="314" r:id="rId12"/>
    <p:sldId id="321" r:id="rId13"/>
    <p:sldId id="320" r:id="rId14"/>
    <p:sldId id="322" r:id="rId15"/>
    <p:sldId id="319" r:id="rId16"/>
    <p:sldId id="323" r:id="rId17"/>
    <p:sldId id="315" r:id="rId18"/>
    <p:sldId id="324" r:id="rId19"/>
    <p:sldId id="325" r:id="rId20"/>
    <p:sldId id="326" r:id="rId21"/>
    <p:sldId id="327" r:id="rId22"/>
    <p:sldId id="329" r:id="rId23"/>
    <p:sldId id="328" r:id="rId24"/>
    <p:sldId id="335" r:id="rId25"/>
    <p:sldId id="330" r:id="rId26"/>
    <p:sldId id="334" r:id="rId27"/>
    <p:sldId id="331" r:id="rId28"/>
    <p:sldId id="333" r:id="rId29"/>
    <p:sldId id="332" r:id="rId30"/>
    <p:sldId id="342" r:id="rId31"/>
    <p:sldId id="343" r:id="rId32"/>
    <p:sldId id="341" r:id="rId33"/>
    <p:sldId id="339" r:id="rId34"/>
    <p:sldId id="344" r:id="rId35"/>
    <p:sldId id="338" r:id="rId36"/>
    <p:sldId id="346" r:id="rId37"/>
    <p:sldId id="345" r:id="rId38"/>
    <p:sldId id="347" r:id="rId39"/>
    <p:sldId id="337" r:id="rId40"/>
    <p:sldId id="348" r:id="rId41"/>
    <p:sldId id="304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1E72EB-2873-485F-9EAD-15A499D97598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09E908-9137-4B9A-8A03-7AE31BD857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12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E908-9137-4B9A-8A03-7AE31BD8571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43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AB6350-151B-403D-A7AD-5A4D8BC11B49}" type="slidenum">
              <a:rPr 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smtClean="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4656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538420-63BF-4B29-B248-692353095C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CF6823-0010-4210-877E-D148DE14E9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5533A2-AD48-4453-8710-C7E378716E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4A7D47-5131-464B-A142-24DCFFAE2E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93DDBF-2A39-4AFA-B3B4-8B2D4FEB92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34C6F5-2F97-4166-ADAC-127570EACF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DDC057-2E22-410B-A85F-E546EEE2A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A58289-9AC4-4640-940E-BD29F5D19A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0E1897-A31D-458E-84B8-6FFEB36F89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1F34CD-955D-4B3C-81F0-DC5AFF92CB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Masarykova univerzita - univerzita s budoucností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EB15DE-B518-4109-8195-A5FBDCE6E5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5F9F-018E-469D-9684-655910AD7C0D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B82A-758F-4B0F-AF4A-793D40F3D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CA41-4CE2-4021-A8EE-07204C8E4B76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CCAF-73FE-44FC-B0A3-8049A38F80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69FF-E248-43A9-A675-44225798B813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0FEC7-0BD0-4D25-AFEC-10A9534D57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EC233-32E6-49E9-ACB1-944775D2F8A0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F4109-797E-4902-853E-9CEC0B31B4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D242-B108-4B22-BD5E-FA8CC50D40B5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FC780-DFC8-4656-B008-4B09ED325C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54ED-DF5C-4C03-A50A-33F38D2FDE33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47E0F-060C-47A7-99ED-829EDF3693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0F106-7415-413B-9056-543E3002A835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8694-E640-4640-8193-F8B600C17F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EE43-8445-4396-8A80-FA3D8809F3EC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D8351-7AAB-46E9-843D-470667A67F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5D75-881C-4A70-AB22-265A41756E06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7E125-12BD-4095-9A28-45E3BDCBE1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03F24-CB4E-47A2-A8E8-0BD7658B40CB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5C87-EEAB-4B69-B4EA-BDEFCC1EE3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8B35-4732-4133-906A-3459928D50B7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864D8-5191-47E7-A894-B0F9895B2E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8675F9F-018E-469D-9684-655910AD7C0D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DB82A-758F-4B0F-AF4A-793D40F3D9F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2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08D42-7CA4-40BA-A873-62CA1C38B5C1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4C9A-481E-40B2-8E16-7B9DDEA603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535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169FF-E248-43A9-A675-44225798B813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0FEC7-0BD0-4D25-AFEC-10A9534D57D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76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EC233-32E6-49E9-ACB1-944775D2F8A0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F4109-797E-4902-853E-9CEC0B31B4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66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4D242-B108-4B22-BD5E-FA8CC50D40B5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FC780-DFC8-4656-B008-4B09ED325C8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77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954ED-DF5C-4C03-A50A-33F38D2FDE33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47E0F-060C-47A7-99ED-829EDF36933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99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0F106-7415-413B-9056-543E3002A835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8694-E640-4640-8193-F8B600C17F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4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FEE43-8445-4396-8A80-FA3D8809F3EC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D8351-7AAB-46E9-843D-470667A67F7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3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1C5D75-881C-4A70-AB22-265A41756E06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7E125-12BD-4095-9A28-45E3BDCBE1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0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03F24-CB4E-47A2-A8E8-0BD7658B40CB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35C87-EEAB-4B69-B4EA-BDEFCC1EE38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565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C8B35-4732-4133-906A-3459928D50B7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864D8-5191-47E7-A894-B0F9895B2E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97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8675F9F-018E-469D-9684-655910AD7C0D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888DB82A-758F-4B0F-AF4A-793D40F3D9F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2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08D42-7CA4-40BA-A873-62CA1C38B5C1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4C9A-481E-40B2-8E16-7B9DDEA603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51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169FF-E248-43A9-A675-44225798B813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0FEC7-0BD0-4D25-AFEC-10A9534D57D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6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EC233-32E6-49E9-ACB1-944775D2F8A0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F4109-797E-4902-853E-9CEC0B31B4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65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4D242-B108-4B22-BD5E-FA8CC50D40B5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FC780-DFC8-4656-B008-4B09ED325C8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4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954ED-DF5C-4C03-A50A-33F38D2FDE33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47E0F-060C-47A7-99ED-829EDF36933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36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0F106-7415-413B-9056-543E3002A835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8694-E640-4640-8193-F8B600C17F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31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FEE43-8445-4396-8A80-FA3D8809F3EC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D8351-7AAB-46E9-843D-470667A67F7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10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1C5D75-881C-4A70-AB22-265A41756E06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7E125-12BD-4095-9A28-45E3BDCBE1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00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08D42-7CA4-40BA-A873-62CA1C38B5C1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4C9A-481E-40B2-8E16-7B9DDEA603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500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08D42-7CA4-40BA-A873-62CA1C38B5C1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4C9A-481E-40B2-8E16-7B9DDEA603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764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08D42-7CA4-40BA-A873-62CA1C38B5C1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4C9A-481E-40B2-8E16-7B9DDEA603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911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08D42-7CA4-40BA-A873-62CA1C38B5C1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4C9A-481E-40B2-8E16-7B9DDEA603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9735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08D42-7CA4-40BA-A873-62CA1C38B5C1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4C9A-481E-40B2-8E16-7B9DDEA603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486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08D42-7CA4-40BA-A873-62CA1C38B5C1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4C9A-481E-40B2-8E16-7B9DDEA603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8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03F24-CB4E-47A2-A8E8-0BD7658B40CB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35C87-EEAB-4B69-B4EA-BDEFCC1EE38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9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C8B35-4732-4133-906A-3459928D50B7}" type="datetimeFigureOut">
              <a:rPr lang="cs-CZ" smtClean="0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864D8-5191-47E7-A894-B0F9895B2E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7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A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4288" y="6442075"/>
            <a:ext cx="36020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554288" y="3141663"/>
            <a:ext cx="5041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pic>
        <p:nvPicPr>
          <p:cNvPr id="1028" name="Picture 16" descr="PdF_kresba_abc_bil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56325" y="4292600"/>
            <a:ext cx="341947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9" descr="pruh+znak_PdF_13_bily_silna_RGB"/>
          <p:cNvPicPr>
            <a:picLocks noChangeAspect="1" noChangeArrowheads="1"/>
          </p:cNvPicPr>
          <p:nvPr/>
        </p:nvPicPr>
        <p:blipFill>
          <a:blip r:embed="rId14"/>
          <a:srcRect t="15929" b="33270"/>
          <a:stretch>
            <a:fillRect/>
          </a:stretch>
        </p:blipFill>
        <p:spPr bwMode="auto">
          <a:xfrm>
            <a:off x="239713" y="-9525"/>
            <a:ext cx="23177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0" descr="PdF_PPT_zahlav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90800" y="855663"/>
            <a:ext cx="45164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 advClick="0" advTm="30000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buChar char="•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21590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3EC5EF3-3E2E-447B-860D-D624ECA200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16688" y="549275"/>
            <a:ext cx="21605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1200" b="1">
                <a:solidFill>
                  <a:srgbClr val="FFFFFF"/>
                </a:solidFill>
                <a:latin typeface="+mn-lt"/>
              </a:rPr>
              <a:t>www.ped.muni.cz</a:t>
            </a:r>
          </a:p>
        </p:txBody>
      </p:sp>
      <p:pic>
        <p:nvPicPr>
          <p:cNvPr id="13320" name="Picture 22" descr="PdF_PPT_zahlav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90800" y="304800"/>
            <a:ext cx="26876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3" descr="pruh+znak_PdF_13_bily_silna_RGB"/>
          <p:cNvPicPr>
            <a:picLocks noChangeAspect="1" noChangeArrowheads="1"/>
          </p:cNvPicPr>
          <p:nvPr/>
        </p:nvPicPr>
        <p:blipFill>
          <a:blip r:embed="rId14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 advClick="0" advTm="30000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8D08D42-7CA4-40BA-A873-62CA1C38B5C1}" type="datetimeFigureOut">
              <a:rPr lang="cs-CZ"/>
              <a:pPr>
                <a:defRPr/>
              </a:pPr>
              <a:t>27.2.2015</a:t>
            </a:fld>
            <a:endParaRPr lang="cs-CZ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444C9A-481E-40B2-8E16-7B9DDEA603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32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Okudzhava_Do%20svidanija%20malchiki_video.flv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Ja%20pishu%20istoricheskij%20roman.flv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yloje%20nelzja%20vorotit.flv" TargetMode="External"/><Relationship Id="rId2" Type="http://schemas.openxmlformats.org/officeDocument/2006/relationships/hyperlink" Target="Byloje%20nelzja%20vorotit.mp3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Setk&#225;n&#237;%20s%20Pu&#353;kinem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Vysockij/Vladimir%20Vysotsky%20-%20Don%20Guan.flv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Vysockij/Koni%20priveredlivye_video.flv" TargetMode="Externa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Vysockij/Nohavica_Vana%20a%20Zina.mp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hyperlink" Target="http://www.nohavica.cz/cz/tvorba/archiv/vysockij/vysockij.ht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malenova@ped.muni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WMF"/><Relationship Id="rId4" Type="http://schemas.openxmlformats.org/officeDocument/2006/relationships/hyperlink" Target="mailto:bard-ak@yandex.r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7843" y="1340768"/>
            <a:ext cx="7796305" cy="453650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700" dirty="0" smtClean="0">
                <a:solidFill>
                  <a:srgbClr val="FFFFFF"/>
                </a:solidFill>
              </a:rPr>
              <a:t>Бардовская песня</a:t>
            </a:r>
          </a:p>
          <a:p>
            <a:pPr>
              <a:buFontTx/>
              <a:buChar char="-"/>
            </a:pPr>
            <a:r>
              <a:rPr lang="ru-RU" sz="2800" dirty="0"/>
              <a:t>песенный жанр, возникший в середине </a:t>
            </a:r>
            <a:r>
              <a:rPr lang="ru-RU" sz="2800" dirty="0" smtClean="0"/>
              <a:t>ХХ века</a:t>
            </a:r>
            <a:r>
              <a:rPr lang="ru-RU" sz="2800" dirty="0"/>
              <a:t> в разных </a:t>
            </a:r>
            <a:r>
              <a:rPr lang="ru-RU" sz="2800" dirty="0" smtClean="0"/>
              <a:t>странах</a:t>
            </a:r>
          </a:p>
          <a:p>
            <a:pPr>
              <a:buFontTx/>
              <a:buChar char="-"/>
            </a:pPr>
            <a:r>
              <a:rPr lang="ru-RU" sz="2800" dirty="0"/>
              <a:t>совмещение в одном лице автора музыки, текста и </a:t>
            </a:r>
            <a:r>
              <a:rPr lang="ru-RU" sz="2800" dirty="0" smtClean="0"/>
              <a:t>исполнителя</a:t>
            </a:r>
          </a:p>
          <a:p>
            <a:pPr>
              <a:buFontTx/>
              <a:buChar char="-"/>
            </a:pPr>
            <a:r>
              <a:rPr lang="ru-RU" sz="2800" dirty="0"/>
              <a:t> </a:t>
            </a:r>
            <a:r>
              <a:rPr lang="ru-RU" sz="2800" dirty="0" smtClean="0"/>
              <a:t>гитарное</a:t>
            </a:r>
            <a:r>
              <a:rPr lang="ru-RU" sz="2800" dirty="0"/>
              <a:t> </a:t>
            </a:r>
            <a:r>
              <a:rPr lang="ru-RU" sz="2800" dirty="0" smtClean="0"/>
              <a:t>сопровождение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FFFFFF"/>
                </a:solidFill>
              </a:rPr>
              <a:t>т</a:t>
            </a:r>
            <a:r>
              <a:rPr lang="ru-RU" sz="2800" dirty="0" smtClean="0">
                <a:solidFill>
                  <a:srgbClr val="FFFFFF"/>
                </a:solidFill>
              </a:rPr>
              <a:t>екст важнее музыки</a:t>
            </a:r>
            <a:endParaRPr lang="ru-RU" sz="2700" dirty="0" smtClean="0">
              <a:solidFill>
                <a:srgbClr val="FFFF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79712" y="18864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Русская авторская песня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492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620688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3600" i="1" dirty="0"/>
              <a:t>"...</a:t>
            </a:r>
            <a:r>
              <a:rPr lang="cs-CZ" sz="3600" i="1" dirty="0" err="1"/>
              <a:t>Все</a:t>
            </a:r>
            <a:r>
              <a:rPr lang="cs-CZ" sz="3600" i="1" dirty="0"/>
              <a:t> </a:t>
            </a:r>
            <a:r>
              <a:rPr lang="cs-CZ" sz="3600" i="1" dirty="0" err="1"/>
              <a:t>мои</a:t>
            </a:r>
            <a:r>
              <a:rPr lang="cs-CZ" sz="3600" i="1" dirty="0"/>
              <a:t> </a:t>
            </a:r>
            <a:r>
              <a:rPr lang="cs-CZ" sz="3600" i="1" dirty="0" err="1"/>
              <a:t>стихи</a:t>
            </a:r>
            <a:r>
              <a:rPr lang="cs-CZ" sz="3600" i="1" dirty="0"/>
              <a:t> и </a:t>
            </a:r>
            <a:r>
              <a:rPr lang="cs-CZ" sz="3600" i="1" dirty="0" err="1"/>
              <a:t>песни</a:t>
            </a:r>
            <a:r>
              <a:rPr lang="cs-CZ" sz="3600" i="1" dirty="0"/>
              <a:t> </a:t>
            </a:r>
            <a:r>
              <a:rPr lang="cs-CZ" sz="3600" i="1" dirty="0" err="1"/>
              <a:t>не</a:t>
            </a:r>
            <a:r>
              <a:rPr lang="cs-CZ" sz="3600" i="1" dirty="0"/>
              <a:t> </a:t>
            </a:r>
            <a:r>
              <a:rPr lang="cs-CZ" sz="3600" i="1" dirty="0" err="1"/>
              <a:t>столько</a:t>
            </a:r>
            <a:r>
              <a:rPr lang="cs-CZ" sz="3600" i="1" dirty="0"/>
              <a:t> о </a:t>
            </a:r>
            <a:r>
              <a:rPr lang="cs-CZ" sz="3600" i="1" dirty="0" err="1"/>
              <a:t>войне</a:t>
            </a:r>
            <a:r>
              <a:rPr lang="cs-CZ" sz="3600" i="1" dirty="0"/>
              <a:t>, </a:t>
            </a:r>
            <a:r>
              <a:rPr lang="cs-CZ" sz="3600" i="1" dirty="0" err="1"/>
              <a:t>сколько</a:t>
            </a:r>
            <a:r>
              <a:rPr lang="cs-CZ" sz="3600" i="1" dirty="0"/>
              <a:t> </a:t>
            </a:r>
            <a:r>
              <a:rPr lang="cs-CZ" sz="3600" i="1" dirty="0" err="1"/>
              <a:t>против</a:t>
            </a:r>
            <a:r>
              <a:rPr lang="cs-CZ" sz="3600" i="1" dirty="0"/>
              <a:t> </a:t>
            </a:r>
            <a:r>
              <a:rPr lang="cs-CZ" sz="3600" i="1" dirty="0" err="1"/>
              <a:t>нее</a:t>
            </a:r>
            <a:r>
              <a:rPr lang="cs-CZ" sz="3600" i="1" dirty="0"/>
              <a:t>. Я </a:t>
            </a:r>
            <a:r>
              <a:rPr lang="cs-CZ" sz="3600" i="1" dirty="0" err="1"/>
              <a:t>рассказываю</a:t>
            </a:r>
            <a:r>
              <a:rPr lang="cs-CZ" sz="3600" i="1" dirty="0"/>
              <a:t> о </a:t>
            </a:r>
            <a:r>
              <a:rPr lang="cs-CZ" sz="3600" i="1" dirty="0" err="1"/>
              <a:t>том</a:t>
            </a:r>
            <a:r>
              <a:rPr lang="cs-CZ" sz="3600" i="1" dirty="0"/>
              <a:t>, </a:t>
            </a:r>
            <a:r>
              <a:rPr lang="cs-CZ" sz="3600" i="1" dirty="0" err="1"/>
              <a:t>что</a:t>
            </a:r>
            <a:r>
              <a:rPr lang="cs-CZ" sz="3600" i="1" dirty="0"/>
              <a:t> </a:t>
            </a:r>
            <a:r>
              <a:rPr lang="cs-CZ" sz="3600" i="1" dirty="0" err="1"/>
              <a:t>случилось</a:t>
            </a:r>
            <a:r>
              <a:rPr lang="cs-CZ" sz="3600" i="1" dirty="0"/>
              <a:t> </a:t>
            </a:r>
            <a:r>
              <a:rPr lang="cs-CZ" sz="3600" i="1" dirty="0" err="1"/>
              <a:t>со</a:t>
            </a:r>
            <a:r>
              <a:rPr lang="cs-CZ" sz="3600" i="1" dirty="0"/>
              <a:t> </a:t>
            </a:r>
            <a:r>
              <a:rPr lang="cs-CZ" sz="3600" i="1" dirty="0" err="1"/>
              <a:t>мной</a:t>
            </a:r>
            <a:r>
              <a:rPr lang="cs-CZ" sz="3600" i="1" dirty="0"/>
              <a:t>. С </a:t>
            </a:r>
            <a:r>
              <a:rPr lang="cs-CZ" sz="3600" i="1" dirty="0" err="1"/>
              <a:t>моими</a:t>
            </a:r>
            <a:r>
              <a:rPr lang="cs-CZ" sz="3600" i="1" dirty="0"/>
              <a:t> </a:t>
            </a:r>
            <a:r>
              <a:rPr lang="cs-CZ" sz="3600" i="1" dirty="0" err="1" smtClean="0"/>
              <a:t>друзьями</a:t>
            </a:r>
            <a:r>
              <a:rPr lang="cs-CZ" sz="3600" i="1" dirty="0" smtClean="0"/>
              <a:t>.</a:t>
            </a:r>
            <a:r>
              <a:rPr lang="ru-RU" sz="3600" i="1" dirty="0" smtClean="0"/>
              <a:t> </a:t>
            </a:r>
            <a:r>
              <a:rPr lang="cs-CZ" sz="3600" i="1" dirty="0" err="1" smtClean="0"/>
              <a:t>Когда</a:t>
            </a:r>
            <a:r>
              <a:rPr lang="cs-CZ" sz="3600" i="1" dirty="0" smtClean="0"/>
              <a:t> </a:t>
            </a:r>
            <a:r>
              <a:rPr lang="cs-CZ" sz="3600" i="1" dirty="0"/>
              <a:t>я </a:t>
            </a:r>
            <a:r>
              <a:rPr lang="cs-CZ" sz="3600" i="1" dirty="0" err="1"/>
              <a:t>ещ</a:t>
            </a:r>
            <a:r>
              <a:rPr lang="ru-RU" sz="3600" i="1" dirty="0"/>
              <a:t>ё</a:t>
            </a:r>
            <a:r>
              <a:rPr lang="cs-CZ" sz="3600" i="1" dirty="0"/>
              <a:t> </a:t>
            </a:r>
            <a:r>
              <a:rPr lang="cs-CZ" sz="3600" i="1" dirty="0" err="1"/>
              <a:t>был</a:t>
            </a:r>
            <a:r>
              <a:rPr lang="cs-CZ" sz="3600" i="1" dirty="0"/>
              <a:t> </a:t>
            </a:r>
            <a:r>
              <a:rPr lang="cs-CZ" sz="3600" i="1" dirty="0" smtClean="0"/>
              <a:t>в </a:t>
            </a:r>
            <a:r>
              <a:rPr lang="cs-CZ" sz="3600" i="1" dirty="0" err="1"/>
              <a:t>учебном</a:t>
            </a:r>
            <a:r>
              <a:rPr lang="cs-CZ" sz="3600" i="1" dirty="0"/>
              <a:t> </a:t>
            </a:r>
            <a:r>
              <a:rPr lang="cs-CZ" sz="3600" i="1" dirty="0" err="1"/>
              <a:t>минометном</a:t>
            </a:r>
            <a:r>
              <a:rPr lang="cs-CZ" sz="3600" i="1" dirty="0"/>
              <a:t> </a:t>
            </a:r>
            <a:r>
              <a:rPr lang="cs-CZ" sz="3600" i="1" dirty="0" err="1"/>
              <a:t>дивизионе</a:t>
            </a:r>
            <a:r>
              <a:rPr lang="cs-CZ" sz="3600" i="1" dirty="0"/>
              <a:t>, </a:t>
            </a:r>
            <a:r>
              <a:rPr lang="cs-CZ" sz="3600" i="1" dirty="0" err="1"/>
              <a:t>уже</a:t>
            </a:r>
            <a:r>
              <a:rPr lang="cs-CZ" sz="3600" i="1" dirty="0"/>
              <a:t> </a:t>
            </a:r>
            <a:r>
              <a:rPr lang="cs-CZ" sz="3600" i="1" dirty="0" err="1"/>
              <a:t>четверо</a:t>
            </a:r>
            <a:r>
              <a:rPr lang="cs-CZ" sz="3600" i="1" dirty="0"/>
              <a:t> </a:t>
            </a:r>
            <a:r>
              <a:rPr lang="cs-CZ" sz="3600" i="1" dirty="0" err="1"/>
              <a:t>ребят</a:t>
            </a:r>
            <a:r>
              <a:rPr lang="cs-CZ" sz="3600" i="1" dirty="0"/>
              <a:t> с </a:t>
            </a:r>
            <a:r>
              <a:rPr lang="cs-CZ" sz="3600" i="1" dirty="0" err="1"/>
              <a:t>нашего</a:t>
            </a:r>
            <a:r>
              <a:rPr lang="cs-CZ" sz="3600" i="1" dirty="0"/>
              <a:t> </a:t>
            </a:r>
            <a:r>
              <a:rPr lang="cs-CZ" sz="3600" i="1" dirty="0" err="1"/>
              <a:t>арбатского</a:t>
            </a:r>
            <a:r>
              <a:rPr lang="cs-CZ" sz="3600" i="1" dirty="0"/>
              <a:t> </a:t>
            </a:r>
            <a:r>
              <a:rPr lang="cs-CZ" sz="3600" i="1" dirty="0" err="1"/>
              <a:t>двора</a:t>
            </a:r>
            <a:r>
              <a:rPr lang="cs-CZ" sz="3600" i="1" dirty="0"/>
              <a:t> </a:t>
            </a:r>
            <a:r>
              <a:rPr lang="cs-CZ" sz="3600" i="1" dirty="0" err="1"/>
              <a:t>были</a:t>
            </a:r>
            <a:r>
              <a:rPr lang="cs-CZ" sz="3600" i="1" dirty="0"/>
              <a:t> </a:t>
            </a:r>
            <a:r>
              <a:rPr lang="cs-CZ" sz="3600" i="1" dirty="0" err="1"/>
              <a:t>убиты</a:t>
            </a:r>
            <a:r>
              <a:rPr lang="cs-CZ" sz="3600" i="1" dirty="0"/>
              <a:t>. </a:t>
            </a:r>
            <a:r>
              <a:rPr lang="cs-CZ" sz="3600" i="1" dirty="0" err="1"/>
              <a:t>Но</a:t>
            </a:r>
            <a:r>
              <a:rPr lang="cs-CZ" sz="3600" i="1" dirty="0"/>
              <a:t> я </a:t>
            </a:r>
            <a:r>
              <a:rPr lang="cs-CZ" sz="3600" i="1" dirty="0" err="1"/>
              <a:t>об</a:t>
            </a:r>
            <a:r>
              <a:rPr lang="cs-CZ" sz="3600" i="1" dirty="0"/>
              <a:t> </a:t>
            </a:r>
            <a:r>
              <a:rPr lang="cs-CZ" sz="3600" i="1" dirty="0" err="1"/>
              <a:t>этом</a:t>
            </a:r>
            <a:r>
              <a:rPr lang="cs-CZ" sz="3600" i="1" dirty="0"/>
              <a:t> </a:t>
            </a:r>
            <a:r>
              <a:rPr lang="cs-CZ" sz="3600" i="1" dirty="0" err="1"/>
              <a:t>долгое</a:t>
            </a:r>
            <a:r>
              <a:rPr lang="cs-CZ" sz="3600" i="1" dirty="0"/>
              <a:t> </a:t>
            </a:r>
            <a:r>
              <a:rPr lang="cs-CZ" sz="3600" i="1" dirty="0" err="1"/>
              <a:t>время</a:t>
            </a:r>
            <a:r>
              <a:rPr lang="cs-CZ" sz="3600" i="1" dirty="0"/>
              <a:t> </a:t>
            </a:r>
            <a:r>
              <a:rPr lang="cs-CZ" sz="3600" i="1" dirty="0" err="1"/>
              <a:t>не</a:t>
            </a:r>
            <a:r>
              <a:rPr lang="cs-CZ" sz="3600" i="1" dirty="0"/>
              <a:t> </a:t>
            </a:r>
            <a:r>
              <a:rPr lang="cs-CZ" sz="3600" i="1" dirty="0" err="1"/>
              <a:t>мог</a:t>
            </a:r>
            <a:r>
              <a:rPr lang="cs-CZ" sz="3600" i="1" dirty="0"/>
              <a:t> </a:t>
            </a:r>
            <a:r>
              <a:rPr lang="cs-CZ" sz="3600" i="1" dirty="0" err="1"/>
              <a:t>писать</a:t>
            </a:r>
            <a:r>
              <a:rPr lang="cs-CZ" sz="3600" i="1" dirty="0"/>
              <a:t>..."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176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36104"/>
          </a:xfrm>
        </p:spPr>
        <p:txBody>
          <a:bodyPr/>
          <a:lstStyle/>
          <a:p>
            <a:r>
              <a:rPr lang="ru-RU" sz="3600" dirty="0" smtClean="0"/>
              <a:t>«До свидания, мальчики» (</a:t>
            </a:r>
            <a:r>
              <a:rPr lang="cs-CZ" sz="3600" dirty="0" smtClean="0"/>
              <a:t>1958)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err="1"/>
              <a:t>Ах</a:t>
            </a:r>
            <a:r>
              <a:rPr lang="cs-CZ" sz="2000" dirty="0"/>
              <a:t>, </a:t>
            </a:r>
            <a:r>
              <a:rPr lang="cs-CZ" sz="2000" dirty="0" err="1"/>
              <a:t>война</a:t>
            </a:r>
            <a:r>
              <a:rPr lang="cs-CZ" sz="2000" dirty="0"/>
              <a:t>, </a:t>
            </a:r>
            <a:r>
              <a:rPr lang="cs-CZ" sz="2000" dirty="0" err="1"/>
              <a:t>что</a:t>
            </a:r>
            <a:r>
              <a:rPr lang="cs-CZ" sz="2000" dirty="0"/>
              <a:t> ж </a:t>
            </a:r>
            <a:r>
              <a:rPr lang="cs-CZ" sz="2000" dirty="0" err="1"/>
              <a:t>ты</a:t>
            </a:r>
            <a:r>
              <a:rPr lang="cs-CZ" sz="2000" dirty="0"/>
              <a:t> </a:t>
            </a:r>
            <a:r>
              <a:rPr lang="cs-CZ" sz="2000" dirty="0" err="1"/>
              <a:t>сделала</a:t>
            </a:r>
            <a:r>
              <a:rPr lang="cs-CZ" sz="2000" dirty="0"/>
              <a:t>, </a:t>
            </a:r>
            <a:r>
              <a:rPr lang="cs-CZ" sz="2000" dirty="0" err="1"/>
              <a:t>подлая</a:t>
            </a:r>
            <a:r>
              <a:rPr lang="cs-CZ" sz="2000" dirty="0"/>
              <a:t>:</a:t>
            </a:r>
          </a:p>
          <a:p>
            <a:pPr marL="0" indent="0">
              <a:buNone/>
            </a:pPr>
            <a:r>
              <a:rPr lang="cs-CZ" sz="2000" dirty="0" err="1"/>
              <a:t>стали</a:t>
            </a:r>
            <a:r>
              <a:rPr lang="cs-CZ" sz="2000" dirty="0"/>
              <a:t> </a:t>
            </a:r>
            <a:r>
              <a:rPr lang="cs-CZ" sz="2000" dirty="0" err="1"/>
              <a:t>тихими</a:t>
            </a:r>
            <a:r>
              <a:rPr lang="cs-CZ" sz="2000" dirty="0"/>
              <a:t> </a:t>
            </a:r>
            <a:r>
              <a:rPr lang="cs-CZ" sz="2000" dirty="0" err="1"/>
              <a:t>наши</a:t>
            </a:r>
            <a:r>
              <a:rPr lang="cs-CZ" sz="2000" dirty="0"/>
              <a:t> </a:t>
            </a:r>
            <a:r>
              <a:rPr lang="cs-CZ" sz="2000" dirty="0" err="1"/>
              <a:t>дворы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 err="1"/>
              <a:t>наши</a:t>
            </a:r>
            <a:r>
              <a:rPr lang="cs-CZ" sz="2000" dirty="0"/>
              <a:t> </a:t>
            </a:r>
            <a:r>
              <a:rPr lang="cs-CZ" sz="2000" dirty="0" err="1"/>
              <a:t>мальчики</a:t>
            </a:r>
            <a:r>
              <a:rPr lang="cs-CZ" sz="2000" dirty="0"/>
              <a:t> </a:t>
            </a:r>
            <a:r>
              <a:rPr lang="cs-CZ" sz="2000" dirty="0" err="1"/>
              <a:t>головы</a:t>
            </a:r>
            <a:r>
              <a:rPr lang="cs-CZ" sz="2000" dirty="0"/>
              <a:t> </a:t>
            </a:r>
            <a:r>
              <a:rPr lang="cs-CZ" sz="2000" dirty="0" err="1"/>
              <a:t>подняли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 err="1"/>
              <a:t>повзрослели</a:t>
            </a:r>
            <a:r>
              <a:rPr lang="cs-CZ" sz="2000" dirty="0"/>
              <a:t> </a:t>
            </a:r>
            <a:r>
              <a:rPr lang="cs-CZ" sz="2000" dirty="0" err="1"/>
              <a:t>они</a:t>
            </a:r>
            <a:r>
              <a:rPr lang="cs-CZ" sz="2000" dirty="0"/>
              <a:t> </a:t>
            </a:r>
            <a:r>
              <a:rPr lang="cs-CZ" sz="2000" dirty="0" err="1"/>
              <a:t>до</a:t>
            </a:r>
            <a:r>
              <a:rPr lang="cs-CZ" sz="2000" dirty="0"/>
              <a:t> </a:t>
            </a:r>
            <a:r>
              <a:rPr lang="cs-CZ" sz="2000" dirty="0" err="1"/>
              <a:t>поры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 err="1"/>
              <a:t>на</a:t>
            </a:r>
            <a:r>
              <a:rPr lang="cs-CZ" sz="2000" dirty="0"/>
              <a:t> </a:t>
            </a:r>
            <a:r>
              <a:rPr lang="cs-CZ" sz="2000" dirty="0" err="1"/>
              <a:t>пороге</a:t>
            </a:r>
            <a:r>
              <a:rPr lang="cs-CZ" sz="2000" dirty="0"/>
              <a:t> </a:t>
            </a:r>
            <a:r>
              <a:rPr lang="cs-CZ" sz="2000" dirty="0" err="1"/>
              <a:t>едва</a:t>
            </a:r>
            <a:r>
              <a:rPr lang="cs-CZ" sz="2000" dirty="0"/>
              <a:t> </a:t>
            </a:r>
            <a:r>
              <a:rPr lang="cs-CZ" sz="2000" dirty="0" err="1"/>
              <a:t>помаячили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/>
              <a:t>и </a:t>
            </a:r>
            <a:r>
              <a:rPr lang="cs-CZ" sz="2000" dirty="0" err="1"/>
              <a:t>ушли</a:t>
            </a:r>
            <a:r>
              <a:rPr lang="cs-CZ" sz="2000" dirty="0"/>
              <a:t>, </a:t>
            </a:r>
            <a:r>
              <a:rPr lang="cs-CZ" sz="2000" dirty="0" err="1"/>
              <a:t>за</a:t>
            </a:r>
            <a:r>
              <a:rPr lang="cs-CZ" sz="2000" dirty="0"/>
              <a:t> </a:t>
            </a:r>
            <a:r>
              <a:rPr lang="cs-CZ" sz="2000" dirty="0" err="1"/>
              <a:t>солдатом</a:t>
            </a:r>
            <a:r>
              <a:rPr lang="cs-CZ" sz="2000" dirty="0"/>
              <a:t> - </a:t>
            </a:r>
            <a:r>
              <a:rPr lang="cs-CZ" sz="2000" dirty="0" err="1"/>
              <a:t>солдат</a:t>
            </a:r>
            <a:r>
              <a:rPr lang="cs-CZ" sz="2000" dirty="0"/>
              <a:t>...</a:t>
            </a:r>
          </a:p>
          <a:p>
            <a:pPr marL="0" indent="0">
              <a:buNone/>
            </a:pPr>
            <a:r>
              <a:rPr lang="cs-CZ" sz="2000" dirty="0" err="1"/>
              <a:t>До</a:t>
            </a:r>
            <a:r>
              <a:rPr lang="cs-CZ" sz="2000" dirty="0"/>
              <a:t> </a:t>
            </a:r>
            <a:r>
              <a:rPr lang="cs-CZ" sz="2000" dirty="0" err="1"/>
              <a:t>свидания</a:t>
            </a:r>
            <a:r>
              <a:rPr lang="cs-CZ" sz="2000" dirty="0"/>
              <a:t>, </a:t>
            </a:r>
            <a:r>
              <a:rPr lang="cs-CZ" sz="2000" dirty="0" err="1"/>
              <a:t>мальчики</a:t>
            </a:r>
            <a:r>
              <a:rPr lang="cs-CZ" sz="2000" dirty="0"/>
              <a:t>! </a:t>
            </a:r>
            <a:r>
              <a:rPr lang="cs-CZ" sz="2000" dirty="0" err="1"/>
              <a:t>Мальчики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 err="1"/>
              <a:t>постарайтесь</a:t>
            </a:r>
            <a:r>
              <a:rPr lang="cs-CZ" sz="2000" dirty="0"/>
              <a:t> </a:t>
            </a:r>
            <a:r>
              <a:rPr lang="cs-CZ" sz="2000" dirty="0" err="1"/>
              <a:t>вернуться</a:t>
            </a:r>
            <a:r>
              <a:rPr lang="cs-CZ" sz="2000" dirty="0"/>
              <a:t> </a:t>
            </a:r>
            <a:r>
              <a:rPr lang="cs-CZ" sz="2000" dirty="0" err="1"/>
              <a:t>назад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ru-RU" sz="2000" dirty="0" smtClean="0"/>
              <a:t>…</a:t>
            </a:r>
            <a:r>
              <a:rPr lang="en-US" sz="2000" dirty="0" smtClean="0"/>
              <a:t>]</a:t>
            </a:r>
            <a:endParaRPr lang="cs-CZ" sz="2000" dirty="0"/>
          </a:p>
          <a:p>
            <a:pPr marL="0" indent="0">
              <a:buNone/>
            </a:pPr>
            <a:r>
              <a:rPr lang="cs-CZ" sz="2000" dirty="0" err="1" smtClean="0"/>
              <a:t>Ах</a:t>
            </a:r>
            <a:r>
              <a:rPr lang="cs-CZ" sz="2000" dirty="0"/>
              <a:t>, </a:t>
            </a:r>
            <a:r>
              <a:rPr lang="cs-CZ" sz="2000" dirty="0" err="1"/>
              <a:t>война</a:t>
            </a:r>
            <a:r>
              <a:rPr lang="cs-CZ" sz="2000" dirty="0"/>
              <a:t>, </a:t>
            </a:r>
            <a:r>
              <a:rPr lang="cs-CZ" sz="2000" dirty="0" err="1"/>
              <a:t>что</a:t>
            </a:r>
            <a:r>
              <a:rPr lang="cs-CZ" sz="2000" dirty="0"/>
              <a:t> ж </a:t>
            </a:r>
            <a:r>
              <a:rPr lang="cs-CZ" sz="2000" dirty="0" err="1"/>
              <a:t>ты</a:t>
            </a:r>
            <a:r>
              <a:rPr lang="cs-CZ" sz="2000" dirty="0"/>
              <a:t>, </a:t>
            </a:r>
            <a:r>
              <a:rPr lang="cs-CZ" sz="2000" dirty="0" err="1"/>
              <a:t>подлая</a:t>
            </a:r>
            <a:r>
              <a:rPr lang="cs-CZ" sz="2000" dirty="0"/>
              <a:t>, </a:t>
            </a:r>
            <a:r>
              <a:rPr lang="cs-CZ" sz="2000" dirty="0" err="1"/>
              <a:t>сделала</a:t>
            </a:r>
            <a:r>
              <a:rPr lang="cs-CZ" sz="2000" dirty="0"/>
              <a:t>:</a:t>
            </a:r>
          </a:p>
          <a:p>
            <a:pPr marL="0" indent="0">
              <a:buNone/>
            </a:pPr>
            <a:r>
              <a:rPr lang="cs-CZ" sz="2000" dirty="0" err="1"/>
              <a:t>вместо</a:t>
            </a:r>
            <a:r>
              <a:rPr lang="cs-CZ" sz="2000" dirty="0"/>
              <a:t> </a:t>
            </a:r>
            <a:r>
              <a:rPr lang="cs-CZ" sz="2000" dirty="0" err="1"/>
              <a:t>свадеб</a:t>
            </a:r>
            <a:r>
              <a:rPr lang="cs-CZ" sz="2000" dirty="0"/>
              <a:t> - </a:t>
            </a:r>
            <a:r>
              <a:rPr lang="cs-CZ" sz="2000" dirty="0" err="1"/>
              <a:t>разлуки</a:t>
            </a:r>
            <a:r>
              <a:rPr lang="cs-CZ" sz="2000" dirty="0"/>
              <a:t> и </a:t>
            </a:r>
            <a:r>
              <a:rPr lang="cs-CZ" sz="2000" dirty="0" err="1"/>
              <a:t>дым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 err="1"/>
              <a:t>Наши</a:t>
            </a:r>
            <a:r>
              <a:rPr lang="cs-CZ" sz="2000" dirty="0"/>
              <a:t> </a:t>
            </a:r>
            <a:r>
              <a:rPr lang="cs-CZ" sz="2000" dirty="0" err="1"/>
              <a:t>девочки</a:t>
            </a:r>
            <a:r>
              <a:rPr lang="cs-CZ" sz="2000" dirty="0"/>
              <a:t> </a:t>
            </a:r>
            <a:r>
              <a:rPr lang="cs-CZ" sz="2000" dirty="0" err="1"/>
              <a:t>платьица</a:t>
            </a:r>
            <a:r>
              <a:rPr lang="cs-CZ" sz="2000" dirty="0"/>
              <a:t> </a:t>
            </a:r>
            <a:r>
              <a:rPr lang="cs-CZ" sz="2000" dirty="0" err="1"/>
              <a:t>белые</a:t>
            </a:r>
            <a:endParaRPr lang="cs-CZ" sz="2000" dirty="0"/>
          </a:p>
          <a:p>
            <a:pPr marL="0" indent="0">
              <a:buNone/>
            </a:pPr>
            <a:r>
              <a:rPr lang="cs-CZ" sz="2000" dirty="0" err="1"/>
              <a:t>раздарили</a:t>
            </a:r>
            <a:r>
              <a:rPr lang="cs-CZ" sz="2000" dirty="0"/>
              <a:t> </a:t>
            </a:r>
            <a:r>
              <a:rPr lang="cs-CZ" sz="2000" dirty="0" err="1"/>
              <a:t>сестренкам</a:t>
            </a:r>
            <a:r>
              <a:rPr lang="cs-CZ" sz="2000" dirty="0"/>
              <a:t> </a:t>
            </a:r>
            <a:r>
              <a:rPr lang="cs-CZ" sz="2000" dirty="0" err="1"/>
              <a:t>своим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 err="1"/>
              <a:t>Сапоги</a:t>
            </a:r>
            <a:r>
              <a:rPr lang="cs-CZ" sz="2000" dirty="0"/>
              <a:t> - </a:t>
            </a:r>
            <a:r>
              <a:rPr lang="cs-CZ" sz="2000" dirty="0" err="1"/>
              <a:t>ну</a:t>
            </a:r>
            <a:r>
              <a:rPr lang="cs-CZ" sz="2000" dirty="0"/>
              <a:t> </a:t>
            </a:r>
            <a:r>
              <a:rPr lang="cs-CZ" sz="2000" dirty="0" err="1"/>
              <a:t>куда</a:t>
            </a:r>
            <a:r>
              <a:rPr lang="cs-CZ" sz="2000" dirty="0"/>
              <a:t> </a:t>
            </a:r>
            <a:r>
              <a:rPr lang="cs-CZ" sz="2000" dirty="0" err="1"/>
              <a:t>от</a:t>
            </a:r>
            <a:r>
              <a:rPr lang="cs-CZ" sz="2000" dirty="0"/>
              <a:t> </a:t>
            </a:r>
            <a:r>
              <a:rPr lang="cs-CZ" sz="2000" dirty="0" err="1"/>
              <a:t>них</a:t>
            </a:r>
            <a:r>
              <a:rPr lang="cs-CZ" sz="2000" dirty="0"/>
              <a:t> </a:t>
            </a:r>
            <a:r>
              <a:rPr lang="cs-CZ" sz="2000" dirty="0" err="1"/>
              <a:t>денешься</a:t>
            </a:r>
            <a:r>
              <a:rPr lang="cs-CZ" sz="2000" dirty="0"/>
              <a:t>?</a:t>
            </a:r>
          </a:p>
          <a:p>
            <a:pPr marL="0" indent="0">
              <a:buNone/>
            </a:pPr>
            <a:r>
              <a:rPr lang="cs-CZ" sz="2000" dirty="0" err="1"/>
              <a:t>Да</a:t>
            </a:r>
            <a:r>
              <a:rPr lang="cs-CZ" sz="2000" dirty="0"/>
              <a:t> </a:t>
            </a:r>
            <a:r>
              <a:rPr lang="cs-CZ" sz="2000" dirty="0" err="1"/>
              <a:t>зеленые</a:t>
            </a:r>
            <a:r>
              <a:rPr lang="cs-CZ" sz="2000" dirty="0"/>
              <a:t> </a:t>
            </a:r>
            <a:r>
              <a:rPr lang="cs-CZ" sz="2000" dirty="0" err="1"/>
              <a:t>крылья</a:t>
            </a:r>
            <a:r>
              <a:rPr lang="cs-CZ" sz="2000" dirty="0"/>
              <a:t> </a:t>
            </a:r>
            <a:r>
              <a:rPr lang="cs-CZ" sz="2000" dirty="0" err="1"/>
              <a:t>погон</a:t>
            </a:r>
            <a:r>
              <a:rPr lang="cs-CZ" sz="2000" dirty="0"/>
              <a:t>...</a:t>
            </a:r>
          </a:p>
          <a:p>
            <a:pPr marL="0" indent="0">
              <a:buNone/>
            </a:pPr>
            <a:r>
              <a:rPr lang="cs-CZ" sz="2000" dirty="0" err="1"/>
              <a:t>Вы</a:t>
            </a:r>
            <a:r>
              <a:rPr lang="cs-CZ" sz="2000" dirty="0"/>
              <a:t> </a:t>
            </a:r>
            <a:r>
              <a:rPr lang="cs-CZ" sz="2000" dirty="0" err="1"/>
              <a:t>наплюйте</a:t>
            </a:r>
            <a:r>
              <a:rPr lang="cs-CZ" sz="2000" dirty="0"/>
              <a:t> </a:t>
            </a:r>
            <a:r>
              <a:rPr lang="cs-CZ" sz="2000" dirty="0" err="1"/>
              <a:t>на</a:t>
            </a:r>
            <a:r>
              <a:rPr lang="cs-CZ" sz="2000" dirty="0"/>
              <a:t> </a:t>
            </a:r>
            <a:r>
              <a:rPr lang="cs-CZ" sz="2000" dirty="0" err="1"/>
              <a:t>сплетников</a:t>
            </a:r>
            <a:r>
              <a:rPr lang="cs-CZ" sz="2000" dirty="0"/>
              <a:t>, </a:t>
            </a:r>
            <a:r>
              <a:rPr lang="cs-CZ" sz="2000" dirty="0" err="1"/>
              <a:t>девочки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 err="1"/>
              <a:t>мы</a:t>
            </a:r>
            <a:r>
              <a:rPr lang="cs-CZ" sz="2000" dirty="0"/>
              <a:t> </a:t>
            </a:r>
            <a:r>
              <a:rPr lang="cs-CZ" sz="2000" dirty="0" err="1"/>
              <a:t>сведем</a:t>
            </a:r>
            <a:r>
              <a:rPr lang="cs-CZ" sz="2000" dirty="0"/>
              <a:t> с </a:t>
            </a:r>
            <a:r>
              <a:rPr lang="cs-CZ" sz="2000" dirty="0" err="1"/>
              <a:t>ними</a:t>
            </a:r>
            <a:r>
              <a:rPr lang="cs-CZ" sz="2000" dirty="0"/>
              <a:t> </a:t>
            </a:r>
            <a:r>
              <a:rPr lang="cs-CZ" sz="2000" dirty="0" err="1"/>
              <a:t>счеты</a:t>
            </a:r>
            <a:r>
              <a:rPr lang="cs-CZ" sz="2000" dirty="0"/>
              <a:t> </a:t>
            </a:r>
            <a:r>
              <a:rPr lang="cs-CZ" sz="2000" dirty="0" err="1"/>
              <a:t>потом</a:t>
            </a:r>
            <a:r>
              <a:rPr lang="cs-CZ" sz="2000" dirty="0" smtClean="0"/>
              <a:t>.</a:t>
            </a:r>
            <a:r>
              <a:rPr lang="en-US" sz="2000" dirty="0" smtClean="0"/>
              <a:t> […]	</a:t>
            </a:r>
            <a:r>
              <a:rPr lang="cs-CZ" sz="2000" dirty="0" smtClean="0"/>
              <a:t>	</a:t>
            </a:r>
            <a:r>
              <a:rPr lang="en-US" sz="2000" dirty="0" smtClean="0">
                <a:hlinkClick r:id="rId2" action="ppaction://hlinkfile"/>
              </a:rPr>
              <a:t>video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14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shledanou</a:t>
            </a:r>
            <a:r>
              <a:rPr lang="en-US" dirty="0" smtClean="0"/>
              <a:t>, </a:t>
            </a:r>
            <a:r>
              <a:rPr lang="cs-CZ" dirty="0" smtClean="0"/>
              <a:t>mládenci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908720"/>
            <a:ext cx="6995120" cy="5805264"/>
          </a:xfrm>
          <a:gradFill>
            <a:gsLst>
              <a:gs pos="0">
                <a:srgbClr val="EDEEEF"/>
              </a:gs>
              <a:gs pos="100000">
                <a:srgbClr val="D0D2D4"/>
              </a:gs>
            </a:gsLst>
            <a:lin ang="2700000" scaled="1"/>
          </a:gradFill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Nestoudná</a:t>
            </a:r>
          </a:p>
          <a:p>
            <a:pPr marL="0" indent="0">
              <a:buNone/>
            </a:pPr>
            <a:r>
              <a:rPr lang="cs-CZ" sz="2800" dirty="0"/>
              <a:t>v</a:t>
            </a:r>
            <a:r>
              <a:rPr lang="cs-CZ" sz="2800" dirty="0" smtClean="0"/>
              <a:t>álko zlá, cos to provedla!</a:t>
            </a:r>
          </a:p>
          <a:p>
            <a:pPr marL="0" indent="0">
              <a:buNone/>
            </a:pPr>
            <a:r>
              <a:rPr lang="cs-CZ" sz="2800" dirty="0" smtClean="0"/>
              <a:t>Ztichl dvůr, z ulic se ztratil smích,</a:t>
            </a:r>
          </a:p>
          <a:p>
            <a:pPr marL="0" indent="0">
              <a:buNone/>
            </a:pPr>
            <a:r>
              <a:rPr lang="cs-CZ" sz="2800" dirty="0" smtClean="0"/>
              <a:t>Mládencům našim hlavy jsi popletla – </a:t>
            </a:r>
          </a:p>
          <a:p>
            <a:pPr marL="0" indent="0">
              <a:buNone/>
            </a:pPr>
            <a:r>
              <a:rPr lang="cs-CZ" sz="2800" dirty="0" smtClean="0"/>
              <a:t>přes noc dospěli, muži jsou z nich.</a:t>
            </a:r>
          </a:p>
          <a:p>
            <a:pPr marL="0" indent="0">
              <a:buNone/>
            </a:pPr>
            <a:r>
              <a:rPr lang="cs-CZ" sz="2800" dirty="0" smtClean="0"/>
              <a:t>Sotva své dětství z tváří si umyli,</a:t>
            </a:r>
          </a:p>
          <a:p>
            <a:pPr marL="0" indent="0">
              <a:buNone/>
            </a:pPr>
            <a:r>
              <a:rPr lang="cs-CZ" sz="2800" dirty="0" smtClean="0"/>
              <a:t>vojenským krokem jdou</a:t>
            </a:r>
          </a:p>
          <a:p>
            <a:pPr marL="0" indent="0">
              <a:buNone/>
            </a:pPr>
            <a:r>
              <a:rPr lang="cs-CZ" sz="2800" dirty="0" smtClean="0"/>
              <a:t>kdovíkam…</a:t>
            </a:r>
          </a:p>
          <a:p>
            <a:pPr marL="0" indent="0">
              <a:buNone/>
            </a:pPr>
            <a:r>
              <a:rPr lang="cs-CZ" sz="2800" dirty="0" smtClean="0"/>
              <a:t>Tak na shledanou, mládenci! Mí milí,</a:t>
            </a:r>
          </a:p>
          <a:p>
            <a:pPr marL="0" indent="0">
              <a:buNone/>
            </a:pPr>
            <a:r>
              <a:rPr lang="cs-CZ" sz="2800" dirty="0" smtClean="0"/>
              <a:t>Zpátky koukejte vrátit se k nám.</a:t>
            </a:r>
          </a:p>
          <a:p>
            <a:pPr marL="0" indent="0">
              <a:buNone/>
            </a:pPr>
            <a:r>
              <a:rPr lang="en-US" dirty="0" smtClean="0"/>
              <a:t>[…]				</a:t>
            </a:r>
            <a:r>
              <a:rPr lang="cs-CZ" sz="1800" dirty="0" smtClean="0"/>
              <a:t>Překlad: Petr Kovařík</a:t>
            </a:r>
          </a:p>
        </p:txBody>
      </p:sp>
    </p:spTree>
    <p:extLst>
      <p:ext uri="{BB962C8B-B14F-4D97-AF65-F5344CB8AC3E}">
        <p14:creationId xmlns:p14="http://schemas.microsoft.com/office/powerpoint/2010/main" val="704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ru-RU" dirty="0" smtClean="0"/>
              <a:t>После войны…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497363"/>
          </a:xfrm>
        </p:spPr>
        <p:txBody>
          <a:bodyPr/>
          <a:lstStyle/>
          <a:p>
            <a:r>
              <a:rPr lang="ru-RU" dirty="0" smtClean="0"/>
              <a:t>окончил </a:t>
            </a:r>
            <a:r>
              <a:rPr lang="ru-RU" dirty="0"/>
              <a:t>школу и поступил в Тбилисский </a:t>
            </a:r>
            <a:r>
              <a:rPr lang="ru-RU" dirty="0" smtClean="0"/>
              <a:t>университет</a:t>
            </a:r>
          </a:p>
          <a:p>
            <a:r>
              <a:rPr lang="ru-RU" dirty="0" smtClean="0"/>
              <a:t>работал </a:t>
            </a:r>
            <a:r>
              <a:rPr lang="ru-RU" dirty="0"/>
              <a:t>учителем </a:t>
            </a:r>
            <a:r>
              <a:rPr lang="ru-RU" dirty="0" smtClean="0"/>
              <a:t>(Калужская область)</a:t>
            </a:r>
          </a:p>
          <a:p>
            <a:r>
              <a:rPr lang="ru-RU" dirty="0" smtClean="0"/>
              <a:t>начал писать в газеты</a:t>
            </a:r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1956 г. Окуджава вернулся в </a:t>
            </a:r>
            <a:r>
              <a:rPr lang="ru-RU" dirty="0" smtClean="0"/>
              <a:t>Москву</a:t>
            </a:r>
          </a:p>
          <a:p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начала шестидесятых годов поэт полностью посвящает себя </a:t>
            </a:r>
            <a:r>
              <a:rPr lang="ru-RU" dirty="0" smtClean="0"/>
              <a:t>творчеству</a:t>
            </a:r>
            <a:endParaRPr lang="ru-RU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72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Проза: исторические романы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99989"/>
            <a:ext cx="8229600" cy="442535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«Будь здоров школяр» (</a:t>
            </a:r>
            <a:r>
              <a:rPr lang="cs-CZ" dirty="0" smtClean="0"/>
              <a:t>1961)</a:t>
            </a:r>
            <a:endParaRPr lang="ru-RU" dirty="0" smtClean="0"/>
          </a:p>
          <a:p>
            <a:r>
              <a:rPr lang="ru-RU" dirty="0"/>
              <a:t>«Бедный </a:t>
            </a:r>
            <a:r>
              <a:rPr lang="ru-RU" dirty="0" err="1"/>
              <a:t>Авросимов</a:t>
            </a:r>
            <a:r>
              <a:rPr lang="ru-RU" dirty="0"/>
              <a:t>» (</a:t>
            </a:r>
            <a:r>
              <a:rPr lang="ru-RU" dirty="0" smtClean="0"/>
              <a:t>1969)</a:t>
            </a:r>
          </a:p>
          <a:p>
            <a:r>
              <a:rPr lang="ru-RU" dirty="0"/>
              <a:t>«Похождения </a:t>
            </a:r>
            <a:r>
              <a:rPr lang="ru-RU" dirty="0" err="1" smtClean="0"/>
              <a:t>Шипова</a:t>
            </a:r>
            <a:r>
              <a:rPr lang="ru-RU" dirty="0" smtClean="0"/>
              <a:t>» (1970</a:t>
            </a:r>
            <a:r>
              <a:rPr lang="ru-RU" dirty="0"/>
              <a:t>)</a:t>
            </a:r>
          </a:p>
          <a:p>
            <a:r>
              <a:rPr lang="ru-RU" dirty="0"/>
              <a:t>«Путешествие дилетантов» (</a:t>
            </a:r>
            <a:r>
              <a:rPr lang="ru-RU" dirty="0" smtClean="0"/>
              <a:t>1976-8</a:t>
            </a:r>
            <a:r>
              <a:rPr lang="ru-RU" dirty="0"/>
              <a:t>)</a:t>
            </a:r>
          </a:p>
          <a:p>
            <a:r>
              <a:rPr lang="ru-RU" dirty="0"/>
              <a:t>«Свидание с Бонапартом» (1983)</a:t>
            </a:r>
          </a:p>
          <a:p>
            <a:r>
              <a:rPr lang="ru-RU" dirty="0"/>
              <a:t>«Упразднённый театр» (1993</a:t>
            </a:r>
            <a:r>
              <a:rPr lang="ru-RU" dirty="0" smtClean="0"/>
              <a:t>)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975">
            <a:off x="7447653" y="4558440"/>
            <a:ext cx="1378496" cy="21366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09">
            <a:off x="7016191" y="1320752"/>
            <a:ext cx="1672580" cy="25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/>
          <a:lstStyle/>
          <a:p>
            <a:r>
              <a:rPr lang="ru-RU" dirty="0" smtClean="0"/>
              <a:t>«Я пишу исторический роман»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  <a:gradFill>
            <a:gsLst>
              <a:gs pos="0">
                <a:srgbClr val="EDEEEF"/>
              </a:gs>
              <a:gs pos="100000">
                <a:srgbClr val="D0D2D4"/>
              </a:gs>
            </a:gsLst>
            <a:lin ang="2700000" scaled="1"/>
          </a:gradFill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[</a:t>
            </a:r>
            <a:r>
              <a:rPr lang="cs-CZ" sz="3000" dirty="0" smtClean="0"/>
              <a:t>…</a:t>
            </a:r>
            <a:r>
              <a:rPr lang="en-US" sz="3000" dirty="0" smtClean="0"/>
              <a:t>]						</a:t>
            </a:r>
            <a:r>
              <a:rPr lang="cs-CZ" sz="3000" dirty="0" smtClean="0"/>
              <a:t>(1975)</a:t>
            </a:r>
          </a:p>
          <a:p>
            <a:pPr marL="0" indent="0">
              <a:buNone/>
            </a:pPr>
            <a:r>
              <a:rPr lang="ru-RU" sz="3000" dirty="0" smtClean="0"/>
              <a:t>Каждый пишет, как он слышит.</a:t>
            </a:r>
          </a:p>
          <a:p>
            <a:pPr marL="0" indent="0">
              <a:buNone/>
            </a:pPr>
            <a:r>
              <a:rPr lang="ru-RU" sz="3000" dirty="0" smtClean="0"/>
              <a:t>Каждый слышит, как он дышит.</a:t>
            </a:r>
          </a:p>
          <a:p>
            <a:pPr marL="0" indent="0">
              <a:buNone/>
            </a:pPr>
            <a:r>
              <a:rPr lang="ru-RU" sz="3000" dirty="0" smtClean="0"/>
              <a:t>Как он дышит, так и пишет,</a:t>
            </a:r>
          </a:p>
          <a:p>
            <a:pPr marL="0" indent="0">
              <a:buNone/>
            </a:pPr>
            <a:r>
              <a:rPr lang="ru-RU" sz="3000" dirty="0" smtClean="0"/>
              <a:t>не стараясь угодить…</a:t>
            </a:r>
          </a:p>
          <a:p>
            <a:pPr marL="0" indent="0">
              <a:buNone/>
            </a:pPr>
            <a:r>
              <a:rPr lang="ru-RU" sz="3000" dirty="0" smtClean="0"/>
              <a:t>Так природа захотела.</a:t>
            </a:r>
          </a:p>
          <a:p>
            <a:pPr marL="0" indent="0">
              <a:buNone/>
            </a:pPr>
            <a:r>
              <a:rPr lang="ru-RU" sz="3000" dirty="0" smtClean="0"/>
              <a:t>Почему?</a:t>
            </a:r>
          </a:p>
          <a:p>
            <a:pPr marL="0" indent="0">
              <a:buNone/>
            </a:pPr>
            <a:r>
              <a:rPr lang="ru-RU" sz="3000" dirty="0" smtClean="0"/>
              <a:t>Не наше дело.</a:t>
            </a:r>
          </a:p>
          <a:p>
            <a:pPr marL="0" indent="0">
              <a:buNone/>
            </a:pPr>
            <a:r>
              <a:rPr lang="ru-RU" sz="3000" dirty="0" smtClean="0"/>
              <a:t>Для чего?</a:t>
            </a:r>
          </a:p>
          <a:p>
            <a:pPr marL="0" indent="0">
              <a:buNone/>
            </a:pPr>
            <a:r>
              <a:rPr lang="ru-RU" sz="3000" dirty="0" smtClean="0"/>
              <a:t>Не нам судить.</a:t>
            </a:r>
            <a:endParaRPr lang="cs-CZ" sz="3000" dirty="0" smtClean="0"/>
          </a:p>
          <a:p>
            <a:pPr marL="0" indent="0">
              <a:buNone/>
            </a:pPr>
            <a:r>
              <a:rPr lang="en-US" sz="3000" dirty="0" smtClean="0"/>
              <a:t>[</a:t>
            </a:r>
            <a:r>
              <a:rPr lang="cs-CZ" sz="3000" dirty="0" smtClean="0"/>
              <a:t>…</a:t>
            </a:r>
            <a:r>
              <a:rPr lang="en-US" sz="3000" dirty="0" smtClean="0"/>
              <a:t>]		</a:t>
            </a:r>
            <a:r>
              <a:rPr lang="cs-CZ" sz="3000" dirty="0" smtClean="0"/>
              <a:t>				</a:t>
            </a:r>
            <a:r>
              <a:rPr lang="en-US" sz="3000" dirty="0" smtClean="0">
                <a:hlinkClick r:id="rId2" action="ppaction://hlinkfile"/>
              </a:rPr>
              <a:t>video</a:t>
            </a:r>
            <a:r>
              <a:rPr lang="en-US" sz="3000" dirty="0" smtClean="0"/>
              <a:t>	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1634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Киносценарии и песни </a:t>
            </a:r>
            <a:br>
              <a:rPr lang="ru-RU" dirty="0" smtClean="0"/>
            </a:br>
            <a:r>
              <a:rPr lang="ru-RU" dirty="0" smtClean="0"/>
              <a:t>для фильмов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</a:t>
            </a:r>
            <a:r>
              <a:rPr lang="cs-CZ" dirty="0" smtClean="0"/>
              <a:t>60</a:t>
            </a:r>
            <a:r>
              <a:rPr lang="ru-RU" dirty="0" smtClean="0"/>
              <a:t>-х годов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61692"/>
            <a:ext cx="2894485" cy="4197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283">
            <a:off x="5712281" y="1771829"/>
            <a:ext cx="1828800" cy="24140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621">
            <a:off x="4482471" y="4596510"/>
            <a:ext cx="3443927" cy="18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«Былое нельзя воротить»</a:t>
            </a:r>
            <a:r>
              <a:rPr lang="cs-CZ" dirty="0" smtClean="0"/>
              <a:t>//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cs-CZ" dirty="0" smtClean="0"/>
              <a:t>Setkání s Puškinem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31" y="1600200"/>
            <a:ext cx="8851765" cy="5069160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Былое</a:t>
            </a:r>
            <a:r>
              <a:rPr lang="cs-CZ" sz="2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нельзя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воротить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- и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печалиться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не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о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чем</a:t>
            </a:r>
            <a:r>
              <a:rPr lang="cs-CZ" sz="2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</a:p>
          <a:p>
            <a:pPr marL="0" lvl="0" indent="0"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у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каждой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эпохи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свои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подрастают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леса</a:t>
            </a:r>
            <a:r>
              <a:rPr lang="cs-CZ" sz="2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pPr marL="0" lvl="0" indent="0"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А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всё-таки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жаль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что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нельзя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с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Александром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Сергеичем</a:t>
            </a:r>
            <a:endParaRPr lang="cs-CZ" sz="2400" dirty="0" smtClean="0">
              <a:solidFill>
                <a:srgbClr val="000000"/>
              </a:solidFill>
              <a:latin typeface="Arial Unicode MS" panose="020B0604020202020204" pitchFamily="34" charset="-128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поужинать</a:t>
            </a:r>
            <a:r>
              <a:rPr lang="cs-CZ" sz="2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в "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Яр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"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заскочить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хоть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на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четверть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часа</a:t>
            </a:r>
            <a:r>
              <a:rPr lang="cs-CZ" sz="2400" dirty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cs-CZ" sz="2400" dirty="0"/>
              <a:t> </a:t>
            </a:r>
            <a:endParaRPr lang="cs-CZ" sz="2400" dirty="0" smtClean="0"/>
          </a:p>
          <a:p>
            <a:pPr marL="0" lvl="0" indent="0">
              <a:buNone/>
            </a:pPr>
            <a:r>
              <a:rPr lang="en-US" sz="2400" dirty="0" smtClean="0">
                <a:latin typeface="Arial" panose="020B0604020202020204" pitchFamily="34" charset="0"/>
              </a:rPr>
              <a:t>[…] </a:t>
            </a:r>
            <a:r>
              <a:rPr lang="cs-CZ" sz="2400" dirty="0" err="1" smtClean="0">
                <a:hlinkClick r:id="rId2" action="ppaction://hlinkfile"/>
              </a:rPr>
              <a:t>Byloje</a:t>
            </a:r>
            <a:r>
              <a:rPr lang="cs-CZ" sz="2400" dirty="0" smtClean="0">
                <a:hlinkClick r:id="rId2" action="ppaction://hlinkfile"/>
              </a:rPr>
              <a:t> </a:t>
            </a:r>
            <a:r>
              <a:rPr lang="cs-CZ" sz="2400" dirty="0" err="1" smtClean="0">
                <a:hlinkClick r:id="rId2" action="ppaction://hlinkfile"/>
              </a:rPr>
              <a:t>nelzja</a:t>
            </a:r>
            <a:r>
              <a:rPr lang="cs-CZ" sz="2400" dirty="0" smtClean="0">
                <a:hlinkClick r:id="rId2" action="ppaction://hlinkfile"/>
              </a:rPr>
              <a:t> vorotit.mp3</a:t>
            </a:r>
            <a:r>
              <a:rPr lang="cs-CZ" sz="2400" dirty="0" smtClean="0"/>
              <a:t>   </a:t>
            </a:r>
            <a:r>
              <a:rPr lang="cs-CZ" sz="2400" dirty="0" smtClean="0">
                <a:hlinkClick r:id="rId3" action="ppaction://hlinkfile"/>
              </a:rPr>
              <a:t>video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Co bylo je pryč jednou provždy a stesky jsou k ničemu</a:t>
            </a:r>
            <a:br>
              <a:rPr lang="cs-CZ" sz="2400" dirty="0"/>
            </a:br>
            <a:r>
              <a:rPr lang="cs-CZ" sz="2400" dirty="0"/>
              <a:t>každá epocha má vlastní kulisy herce i kus</a:t>
            </a:r>
            <a:br>
              <a:rPr lang="cs-CZ" sz="2400" dirty="0"/>
            </a:br>
            <a:r>
              <a:rPr lang="cs-CZ" sz="2400" dirty="0"/>
              <a:t>a líto mi je že už nikdy se nesetkám s Puškinem</a:t>
            </a:r>
            <a:br>
              <a:rPr lang="cs-CZ" sz="2400" dirty="0"/>
            </a:br>
            <a:r>
              <a:rPr lang="cs-CZ" sz="2400" dirty="0"/>
              <a:t>nezajdu si s ním na čaj do bistra U sedmi </a:t>
            </a:r>
            <a:r>
              <a:rPr lang="cs-CZ" sz="2400" dirty="0" smtClean="0"/>
              <a:t>hus.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[…] </a:t>
            </a:r>
            <a:r>
              <a:rPr lang="cs-CZ" sz="2400" dirty="0" smtClean="0">
                <a:hlinkClick r:id="rId4" action="ppaction://hlinkfile"/>
              </a:rPr>
              <a:t>Setkání s Puškinem.mp3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439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концерта в Чехии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83" y="4509120"/>
            <a:ext cx="8229600" cy="2024372"/>
          </a:xfrm>
        </p:spPr>
        <p:txBody>
          <a:bodyPr/>
          <a:lstStyle/>
          <a:p>
            <a:r>
              <a:rPr lang="ru-RU" dirty="0" smtClean="0"/>
              <a:t>Октябрь </a:t>
            </a:r>
            <a:r>
              <a:rPr lang="cs-CZ" dirty="0" smtClean="0"/>
              <a:t>1995</a:t>
            </a:r>
            <a:r>
              <a:rPr lang="ru-RU" dirty="0" smtClean="0"/>
              <a:t> года</a:t>
            </a:r>
          </a:p>
          <a:p>
            <a:pPr marL="0" indent="0">
              <a:buNone/>
            </a:pPr>
            <a:r>
              <a:rPr lang="ru-RU" dirty="0" smtClean="0"/>
              <a:t>Брно «Гусь на верёвочке»</a:t>
            </a:r>
          </a:p>
          <a:p>
            <a:pPr marL="0" indent="0">
              <a:buNone/>
            </a:pPr>
            <a:r>
              <a:rPr lang="ru-RU" dirty="0" smtClean="0"/>
              <a:t>Прага «Семафор»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068">
            <a:off x="5690175" y="1804609"/>
            <a:ext cx="2575173" cy="2575173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436">
            <a:off x="611560" y="1451366"/>
            <a:ext cx="4392488" cy="2923001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6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4800600"/>
            <a:ext cx="8716926" cy="566738"/>
          </a:xfrm>
        </p:spPr>
        <p:txBody>
          <a:bodyPr/>
          <a:lstStyle/>
          <a:p>
            <a:r>
              <a:rPr lang="ru-RU" sz="2400" dirty="0"/>
              <a:t>Умер </a:t>
            </a:r>
            <a:r>
              <a:rPr lang="cs-CZ" sz="2400" dirty="0"/>
              <a:t>12</a:t>
            </a:r>
            <a:r>
              <a:rPr lang="ru-RU" sz="2400" dirty="0"/>
              <a:t> июня </a:t>
            </a:r>
            <a:r>
              <a:rPr lang="cs-CZ" sz="2400" dirty="0"/>
              <a:t>1997 </a:t>
            </a:r>
            <a:r>
              <a:rPr lang="ru-RU" sz="2400" dirty="0"/>
              <a:t>года в Париже </a:t>
            </a:r>
            <a:r>
              <a:rPr lang="ru-RU" sz="2400" dirty="0" smtClean="0"/>
              <a:t>от воспаления лёгких</a:t>
            </a:r>
            <a:endParaRPr lang="cs-CZ" sz="2400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5432"/>
          <a:stretch>
            <a:fillRect/>
          </a:stretch>
        </p:blipFill>
        <p:spPr>
          <a:xfrm>
            <a:off x="395536" y="764704"/>
            <a:ext cx="4992555" cy="3744416"/>
          </a:xfrm>
          <a:effectLst>
            <a:outerShdw blurRad="50800" dist="50800" dir="5400000" algn="ctr" rotWithShape="0">
              <a:schemeClr val="bg2">
                <a:lumMod val="20000"/>
                <a:lumOff val="80000"/>
              </a:scheme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107504" y="5367338"/>
            <a:ext cx="8716926" cy="1299144"/>
          </a:xfrm>
        </p:spPr>
        <p:txBody>
          <a:bodyPr/>
          <a:lstStyle/>
          <a:p>
            <a:r>
              <a:rPr lang="ru-RU" sz="2400" b="1" dirty="0" smtClean="0"/>
              <a:t>- Похоронен на Ваганьковском кладбище</a:t>
            </a:r>
          </a:p>
          <a:p>
            <a:r>
              <a:rPr lang="ru-RU" sz="2400" b="1" dirty="0" smtClean="0"/>
              <a:t>- Дом-музей </a:t>
            </a:r>
            <a:r>
              <a:rPr lang="ru-RU" sz="2400" b="1" dirty="0"/>
              <a:t>Окуджавы в </a:t>
            </a:r>
            <a:r>
              <a:rPr lang="ru-RU" sz="2400" b="1" dirty="0" smtClean="0"/>
              <a:t>Переделкино открыт в </a:t>
            </a:r>
            <a:r>
              <a:rPr lang="cs-CZ" sz="2400" b="1" dirty="0" smtClean="0"/>
              <a:t>1998</a:t>
            </a:r>
            <a:r>
              <a:rPr lang="ru-RU" sz="2400" b="1" dirty="0" smtClean="0"/>
              <a:t> г.</a:t>
            </a:r>
          </a:p>
          <a:p>
            <a:r>
              <a:rPr lang="ru-RU" sz="2400" b="1" dirty="0" smtClean="0"/>
              <a:t>- Открытие памятника Окуджаве на Арбате в </a:t>
            </a:r>
            <a:r>
              <a:rPr lang="cs-CZ" sz="2400" b="1" dirty="0" smtClean="0"/>
              <a:t>2002 </a:t>
            </a:r>
            <a:r>
              <a:rPr lang="ru-RU" sz="2400" b="1" dirty="0" smtClean="0"/>
              <a:t>г.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007">
            <a:off x="5028422" y="259662"/>
            <a:ext cx="3635965" cy="269061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973">
            <a:off x="4615639" y="2748671"/>
            <a:ext cx="3094845" cy="2059479"/>
          </a:xfrm>
          <a:prstGeom prst="rect">
            <a:avLst/>
          </a:prstGeom>
          <a:effectLst>
            <a:outerShdw blurRad="50800" dist="50800" dir="5400000" algn="ctr" rotWithShape="0">
              <a:srgbClr val="92D05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40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Русская авторская песня</a:t>
            </a:r>
            <a:endParaRPr lang="cs-CZ" b="1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5522"/>
            <a:ext cx="4135517" cy="5483838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5512296" y="1052736"/>
            <a:ext cx="2948136" cy="5672478"/>
          </a:xfrm>
          <a:gradFill>
            <a:gsLst>
              <a:gs pos="0">
                <a:srgbClr val="EDEEEF"/>
              </a:gs>
              <a:gs pos="100000">
                <a:srgbClr val="D0D2D4"/>
              </a:gs>
            </a:gsLst>
            <a:lin ang="2700000" scaled="1"/>
          </a:gradFill>
        </p:spPr>
        <p:txBody>
          <a:bodyPr/>
          <a:lstStyle/>
          <a:p>
            <a:r>
              <a:rPr lang="ru-RU" b="1" dirty="0" smtClean="0"/>
              <a:t>Окудж</a:t>
            </a:r>
            <a:r>
              <a:rPr lang="ru-RU" b="1" u="sng" dirty="0" smtClean="0"/>
              <a:t>а</a:t>
            </a:r>
            <a:r>
              <a:rPr lang="ru-RU" b="1" dirty="0" smtClean="0"/>
              <a:t>ва</a:t>
            </a:r>
          </a:p>
          <a:p>
            <a:r>
              <a:rPr lang="ru-RU" b="1" dirty="0" smtClean="0"/>
              <a:t>В</a:t>
            </a:r>
            <a:r>
              <a:rPr lang="ru-RU" b="1" u="sng" dirty="0" smtClean="0"/>
              <a:t>и</a:t>
            </a:r>
            <a:r>
              <a:rPr lang="ru-RU" b="1" dirty="0" smtClean="0"/>
              <a:t>збор</a:t>
            </a:r>
          </a:p>
          <a:p>
            <a:r>
              <a:rPr lang="ru-RU" b="1" dirty="0" smtClean="0"/>
              <a:t>Выс</a:t>
            </a:r>
            <a:r>
              <a:rPr lang="ru-RU" b="1" u="sng" dirty="0" smtClean="0"/>
              <a:t>о</a:t>
            </a:r>
            <a:r>
              <a:rPr lang="ru-RU" b="1" dirty="0" smtClean="0"/>
              <a:t>цкий</a:t>
            </a:r>
          </a:p>
          <a:p>
            <a:r>
              <a:rPr lang="ru-RU" b="1" dirty="0" smtClean="0"/>
              <a:t>Г</a:t>
            </a:r>
            <a:r>
              <a:rPr lang="ru-RU" b="1" u="sng" dirty="0" smtClean="0"/>
              <a:t>а</a:t>
            </a:r>
            <a:r>
              <a:rPr lang="ru-RU" b="1" dirty="0" smtClean="0"/>
              <a:t>лич</a:t>
            </a:r>
          </a:p>
          <a:p>
            <a:r>
              <a:rPr lang="ru-RU" b="1" dirty="0" smtClean="0"/>
              <a:t>Ким</a:t>
            </a:r>
          </a:p>
          <a:p>
            <a:r>
              <a:rPr lang="ru-RU" b="1" dirty="0" err="1" smtClean="0"/>
              <a:t>Городн</a:t>
            </a:r>
            <a:r>
              <a:rPr lang="ru-RU" b="1" u="sng" dirty="0" err="1" smtClean="0"/>
              <a:t>и</a:t>
            </a:r>
            <a:r>
              <a:rPr lang="ru-RU" b="1" dirty="0" err="1" smtClean="0"/>
              <a:t>цкий</a:t>
            </a:r>
            <a:endParaRPr lang="ru-RU" b="1" dirty="0" smtClean="0"/>
          </a:p>
          <a:p>
            <a:r>
              <a:rPr lang="ru-RU" b="1" dirty="0" smtClean="0"/>
              <a:t>К</a:t>
            </a:r>
            <a:r>
              <a:rPr lang="ru-RU" b="1" u="sng" dirty="0" smtClean="0"/>
              <a:t>у</a:t>
            </a:r>
            <a:r>
              <a:rPr lang="ru-RU" b="1" dirty="0" smtClean="0"/>
              <a:t>кин</a:t>
            </a:r>
          </a:p>
          <a:p>
            <a:r>
              <a:rPr lang="ru-RU" b="1" dirty="0" smtClean="0"/>
              <a:t>Л</a:t>
            </a:r>
            <a:r>
              <a:rPr lang="ru-RU" b="1" u="sng" dirty="0" smtClean="0"/>
              <a:t>у</a:t>
            </a:r>
            <a:r>
              <a:rPr lang="ru-RU" b="1" dirty="0" smtClean="0"/>
              <a:t>феров</a:t>
            </a:r>
          </a:p>
          <a:p>
            <a:r>
              <a:rPr lang="ru-RU" b="1" dirty="0" smtClean="0"/>
              <a:t>Д</a:t>
            </a:r>
            <a:r>
              <a:rPr lang="ru-RU" b="1" u="sng" dirty="0" smtClean="0"/>
              <a:t>о</a:t>
            </a:r>
            <a:r>
              <a:rPr lang="ru-RU" b="1" dirty="0" smtClean="0"/>
              <a:t>льский</a:t>
            </a:r>
          </a:p>
          <a:p>
            <a:r>
              <a:rPr lang="ru-RU" b="1" dirty="0" smtClean="0"/>
              <a:t>Мит</a:t>
            </a:r>
            <a:r>
              <a:rPr lang="ru-RU" b="1" u="sng" dirty="0" smtClean="0"/>
              <a:t>я</a:t>
            </a:r>
            <a:r>
              <a:rPr lang="ru-RU" b="1" dirty="0" smtClean="0"/>
              <a:t>ев</a:t>
            </a:r>
          </a:p>
          <a:p>
            <a:r>
              <a:rPr lang="ru-RU" b="1" dirty="0" smtClean="0"/>
              <a:t>Д</a:t>
            </a:r>
            <a:r>
              <a:rPr lang="ru-RU" b="1" u="sng" dirty="0" smtClean="0"/>
              <a:t>о</a:t>
            </a:r>
            <a:r>
              <a:rPr lang="ru-RU" b="1" dirty="0" smtClean="0"/>
              <a:t>лина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155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Владимир Высоцкий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Легендарный русский поэт, бард и актёр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603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Влад</a:t>
            </a:r>
            <a:r>
              <a:rPr lang="ru-RU" u="sng" dirty="0" smtClean="0"/>
              <a:t>и</a:t>
            </a:r>
            <a:r>
              <a:rPr lang="ru-RU" dirty="0" smtClean="0"/>
              <a:t>мир Выс</a:t>
            </a:r>
            <a:r>
              <a:rPr lang="ru-RU" u="sng" dirty="0" smtClean="0"/>
              <a:t>о</a:t>
            </a:r>
            <a:r>
              <a:rPr lang="ru-RU" dirty="0" smtClean="0"/>
              <a:t>цкий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544018"/>
          </a:xfrm>
        </p:spPr>
        <p:txBody>
          <a:bodyPr/>
          <a:lstStyle/>
          <a:p>
            <a:r>
              <a:rPr lang="ru-RU" sz="2800" dirty="0"/>
              <a:t>родился 25 января 1938 года в </a:t>
            </a:r>
            <a:r>
              <a:rPr lang="ru-RU" sz="2800" dirty="0" smtClean="0"/>
              <a:t>Москве</a:t>
            </a:r>
          </a:p>
          <a:p>
            <a:r>
              <a:rPr lang="ru-RU" sz="2800" dirty="0" smtClean="0"/>
              <a:t>полгода </a:t>
            </a:r>
            <a:r>
              <a:rPr lang="ru-RU" sz="2800" dirty="0"/>
              <a:t>проучился в московском </a:t>
            </a:r>
            <a:r>
              <a:rPr lang="ru-RU" sz="2800" dirty="0" smtClean="0"/>
              <a:t>строительном институте</a:t>
            </a:r>
          </a:p>
          <a:p>
            <a:r>
              <a:rPr lang="ru-RU" sz="2800" dirty="0" smtClean="0"/>
              <a:t>поступил </a:t>
            </a:r>
            <a:r>
              <a:rPr lang="ru-RU" sz="2800" dirty="0"/>
              <a:t>в </a:t>
            </a:r>
            <a:r>
              <a:rPr lang="ru-RU" sz="2800" dirty="0" smtClean="0"/>
              <a:t>школу-студию </a:t>
            </a:r>
            <a:r>
              <a:rPr lang="ru-RU" sz="2800" dirty="0"/>
              <a:t>МХАТ и в 1960 году закончил </a:t>
            </a:r>
            <a:r>
              <a:rPr lang="ru-RU" sz="2800" dirty="0" smtClean="0"/>
              <a:t>актёрское </a:t>
            </a:r>
            <a:r>
              <a:rPr lang="ru-RU" sz="2800" dirty="0"/>
              <a:t>отделение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93940"/>
            <a:ext cx="2261567" cy="26473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398615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837" y="20016"/>
            <a:ext cx="8229600" cy="706090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/>
              <a:t>Б</a:t>
            </a:r>
            <a:r>
              <a:rPr lang="ru-RU" dirty="0" smtClean="0"/>
              <a:t>ольш</a:t>
            </a:r>
            <a:r>
              <a:rPr lang="ru-RU" u="sng" dirty="0" smtClean="0"/>
              <a:t>о</a:t>
            </a:r>
            <a:r>
              <a:rPr lang="ru-RU" dirty="0" smtClean="0"/>
              <a:t>м Кар</a:t>
            </a:r>
            <a:r>
              <a:rPr lang="ru-RU" u="sng" dirty="0" smtClean="0"/>
              <a:t>е</a:t>
            </a:r>
            <a:r>
              <a:rPr lang="ru-RU" dirty="0" smtClean="0"/>
              <a:t>тном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26106"/>
            <a:ext cx="5410944" cy="591367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Где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твои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семнадцать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лет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marL="0" indent="0">
              <a:buNone/>
            </a:pPr>
            <a:r>
              <a:rPr lang="cs-CZ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На</a:t>
            </a:r>
            <a:r>
              <a:rPr lang="cs-CZ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Большом</a:t>
            </a:r>
            <a:r>
              <a:rPr lang="cs-CZ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Каретном</a:t>
            </a:r>
            <a:r>
              <a:rPr lang="cs-CZ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0" indent="0">
              <a:buNone/>
            </a:pP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А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где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твои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семнадцать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бед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? </a:t>
            </a:r>
          </a:p>
          <a:p>
            <a:pPr marL="0" indent="0">
              <a:buNone/>
            </a:pPr>
            <a:r>
              <a:rPr lang="cs-CZ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На</a:t>
            </a:r>
            <a:r>
              <a:rPr lang="cs-CZ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Большом</a:t>
            </a:r>
            <a:r>
              <a:rPr lang="cs-CZ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Каретном</a:t>
            </a:r>
            <a:r>
              <a:rPr lang="cs-CZ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0" indent="0">
              <a:buNone/>
            </a:pP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А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где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твой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чёрный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пистолет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? </a:t>
            </a:r>
          </a:p>
          <a:p>
            <a:pPr marL="0" indent="0">
              <a:buNone/>
            </a:pPr>
            <a:r>
              <a:rPr lang="cs-CZ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На</a:t>
            </a:r>
            <a:r>
              <a:rPr lang="cs-CZ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Большом</a:t>
            </a:r>
            <a:r>
              <a:rPr lang="cs-CZ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Каретном</a:t>
            </a:r>
            <a:r>
              <a:rPr lang="cs-CZ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0" indent="0">
              <a:buNone/>
            </a:pP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А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где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тебя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сегодня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нет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? </a:t>
            </a:r>
          </a:p>
          <a:p>
            <a:pPr marL="0" indent="0">
              <a:buNone/>
            </a:pPr>
            <a:r>
              <a:rPr lang="cs-CZ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На</a:t>
            </a:r>
            <a:r>
              <a:rPr lang="cs-CZ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Большом</a:t>
            </a:r>
            <a:r>
              <a:rPr lang="cs-CZ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Каретном</a:t>
            </a:r>
            <a:r>
              <a:rPr lang="cs-CZ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0" indent="0">
              <a:buNone/>
            </a:pPr>
            <a:endParaRPr lang="cs-CZ" sz="105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Помнишь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ли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товарищ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этот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дом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</a:p>
          <a:p>
            <a:pPr marL="0" indent="0">
              <a:buNone/>
            </a:pP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Нет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не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забываешь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ты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о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нём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0" indent="0">
              <a:buNone/>
            </a:pP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Я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скажу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что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тот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полжизни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потерял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</a:p>
          <a:p>
            <a:pPr marL="0" indent="0">
              <a:buNone/>
            </a:pP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Кто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в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Большом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Каретном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не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бывал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0" indent="0">
              <a:buNone/>
            </a:pP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Ещё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бы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ведь</a:t>
            </a:r>
            <a:r>
              <a:rPr lang="cs-CZ" sz="2400" dirty="0">
                <a:latin typeface="Aharoni" panose="02010803020104030203" pitchFamily="2" charset="-79"/>
                <a:cs typeface="Aharoni" panose="02010803020104030203" pitchFamily="2" charset="-79"/>
              </a:rPr>
              <a:t>...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74">
            <a:off x="6025671" y="3271588"/>
            <a:ext cx="2506769" cy="32983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41767"/>
            <a:ext cx="3086383" cy="219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44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Московском театре драмы и комедии на </a:t>
            </a:r>
            <a:r>
              <a:rPr lang="ru-RU" dirty="0" smtClean="0"/>
              <a:t>Таганке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89285"/>
            <a:ext cx="2707312" cy="3384140"/>
          </a:xfrm>
        </p:spPr>
      </p:pic>
      <p:sp>
        <p:nvSpPr>
          <p:cNvPr id="5" name="Obdélník 4"/>
          <p:cNvSpPr/>
          <p:nvPr/>
        </p:nvSpPr>
        <p:spPr>
          <a:xfrm>
            <a:off x="432048" y="1777325"/>
            <a:ext cx="5076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/>
              <a:t>с</a:t>
            </a:r>
            <a:r>
              <a:rPr lang="ru-RU" sz="2800" dirty="0" smtClean="0"/>
              <a:t> </a:t>
            </a:r>
            <a:r>
              <a:rPr lang="cs-CZ" sz="2800" dirty="0" smtClean="0"/>
              <a:t>1964</a:t>
            </a:r>
            <a:r>
              <a:rPr lang="ru-RU" sz="2800" dirty="0" smtClean="0"/>
              <a:t> г. до конца жизни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мастерски исполнил роль Гамлета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в нескольких спектаклях со сцены звучали его </a:t>
            </a:r>
            <a:r>
              <a:rPr lang="ru-RU" sz="2800" dirty="0" smtClean="0"/>
              <a:t>песни</a:t>
            </a:r>
            <a:endParaRPr lang="ru-RU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59918"/>
            <a:ext cx="3037739" cy="21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кино сыграл </a:t>
            </a:r>
            <a:r>
              <a:rPr lang="cs-CZ" dirty="0" smtClean="0"/>
              <a:t>26</a:t>
            </a:r>
            <a:r>
              <a:rPr lang="ru-RU" dirty="0" smtClean="0"/>
              <a:t> ролей: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84478"/>
            <a:ext cx="8229600" cy="3073522"/>
          </a:xfrm>
        </p:spPr>
        <p:txBody>
          <a:bodyPr/>
          <a:lstStyle/>
          <a:p>
            <a:r>
              <a:rPr lang="ru-RU" dirty="0" smtClean="0"/>
              <a:t>Радист: </a:t>
            </a:r>
            <a:r>
              <a:rPr lang="ru-RU" i="1" dirty="0" smtClean="0"/>
              <a:t>«Вертикаль</a:t>
            </a:r>
            <a:r>
              <a:rPr lang="ru-RU" i="1" dirty="0"/>
              <a:t>» </a:t>
            </a:r>
            <a:r>
              <a:rPr lang="cs-CZ" dirty="0"/>
              <a:t>(1967</a:t>
            </a:r>
            <a:r>
              <a:rPr lang="cs-CZ" dirty="0" smtClean="0"/>
              <a:t>)</a:t>
            </a:r>
          </a:p>
          <a:p>
            <a:r>
              <a:rPr lang="ru-RU" dirty="0" smtClean="0"/>
              <a:t>Капитан милиции Жеглов: </a:t>
            </a:r>
            <a:r>
              <a:rPr lang="ru-RU" i="1" dirty="0" smtClean="0"/>
              <a:t>«Место встречи изменить нельзя»</a:t>
            </a:r>
            <a:r>
              <a:rPr lang="ru-RU" dirty="0" smtClean="0"/>
              <a:t> (</a:t>
            </a:r>
            <a:r>
              <a:rPr lang="cs-CZ" dirty="0" smtClean="0"/>
              <a:t>1979)</a:t>
            </a:r>
            <a:endParaRPr lang="ru-RU" dirty="0" smtClean="0"/>
          </a:p>
          <a:p>
            <a:r>
              <a:rPr lang="ru-RU" dirty="0" smtClean="0"/>
              <a:t>Дон </a:t>
            </a:r>
            <a:r>
              <a:rPr lang="ru-RU" dirty="0" err="1" smtClean="0"/>
              <a:t>Гуан</a:t>
            </a:r>
            <a:r>
              <a:rPr lang="ru-RU" dirty="0" smtClean="0"/>
              <a:t>: </a:t>
            </a:r>
            <a:r>
              <a:rPr lang="ru-RU" i="1" dirty="0"/>
              <a:t>«</a:t>
            </a:r>
            <a:r>
              <a:rPr lang="ru-RU" i="1" dirty="0" smtClean="0"/>
              <a:t>Маленькие трагедии» </a:t>
            </a:r>
            <a:r>
              <a:rPr lang="ru-RU" dirty="0"/>
              <a:t>(</a:t>
            </a:r>
            <a:r>
              <a:rPr lang="cs-CZ" dirty="0" smtClean="0"/>
              <a:t>1980)</a:t>
            </a:r>
            <a:r>
              <a:rPr lang="ru-RU" dirty="0" smtClean="0"/>
              <a:t> </a:t>
            </a:r>
            <a:r>
              <a:rPr lang="cs-CZ" sz="2000" dirty="0" err="1" smtClean="0">
                <a:hlinkClick r:id="rId3" action="ppaction://hlinkfile"/>
              </a:rPr>
              <a:t>Vysockij</a:t>
            </a:r>
            <a:r>
              <a:rPr lang="cs-CZ" sz="2000" dirty="0" smtClean="0">
                <a:hlinkClick r:id="rId3" action="ppaction://hlinkfile"/>
              </a:rPr>
              <a:t>\Vladimir </a:t>
            </a:r>
            <a:r>
              <a:rPr lang="cs-CZ" sz="2000" dirty="0" err="1" smtClean="0">
                <a:hlinkClick r:id="rId3" action="ppaction://hlinkfile"/>
              </a:rPr>
              <a:t>Vysotsky</a:t>
            </a:r>
            <a:r>
              <a:rPr lang="cs-CZ" sz="2000" dirty="0" smtClean="0">
                <a:hlinkClick r:id="rId3" action="ppaction://hlinkfile"/>
              </a:rPr>
              <a:t> - Don </a:t>
            </a:r>
            <a:r>
              <a:rPr lang="cs-CZ" sz="2000" dirty="0" err="1" smtClean="0">
                <a:hlinkClick r:id="rId3" action="ppaction://hlinkfile"/>
              </a:rPr>
              <a:t>Guan.flv</a:t>
            </a:r>
            <a:endParaRPr lang="ru-RU" sz="2000" dirty="0" smtClean="0"/>
          </a:p>
          <a:p>
            <a:endParaRPr lang="ru-RU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82932"/>
            <a:ext cx="3250616" cy="24362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45">
            <a:off x="6711219" y="1287036"/>
            <a:ext cx="1752600" cy="26003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346">
            <a:off x="545094" y="1405476"/>
            <a:ext cx="1674266" cy="23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Century Gothic" panose="020B0502020202020204" pitchFamily="34" charset="0"/>
              </a:rPr>
              <a:t>Песни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896544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В первой половине </a:t>
            </a:r>
            <a:r>
              <a:rPr lang="cs-CZ" dirty="0" smtClean="0">
                <a:latin typeface="Century Gothic" panose="020B0502020202020204" pitchFamily="34" charset="0"/>
              </a:rPr>
              <a:t>60-</a:t>
            </a:r>
            <a:r>
              <a:rPr lang="ru-RU" dirty="0" smtClean="0">
                <a:latin typeface="Century Gothic" panose="020B0502020202020204" pitchFamily="34" charset="0"/>
              </a:rPr>
              <a:t>х начал исполнять свои </a:t>
            </a:r>
            <a:r>
              <a:rPr lang="ru-RU" u="sng" dirty="0" smtClean="0">
                <a:latin typeface="Century Gothic" panose="020B0502020202020204" pitchFamily="34" charset="0"/>
              </a:rPr>
              <a:t>песни для друзей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С </a:t>
            </a:r>
            <a:r>
              <a:rPr lang="cs-CZ" dirty="0" smtClean="0">
                <a:latin typeface="Century Gothic" panose="020B0502020202020204" pitchFamily="34" charset="0"/>
              </a:rPr>
              <a:t>1965</a:t>
            </a:r>
            <a:r>
              <a:rPr lang="ru-RU" dirty="0" smtClean="0">
                <a:latin typeface="Century Gothic" panose="020B0502020202020204" pitchFamily="34" charset="0"/>
              </a:rPr>
              <a:t>-ого года начал выступать </a:t>
            </a:r>
            <a:r>
              <a:rPr lang="ru-RU" u="sng" dirty="0" smtClean="0">
                <a:latin typeface="Century Gothic" panose="020B0502020202020204" pitchFamily="34" charset="0"/>
              </a:rPr>
              <a:t>публично</a:t>
            </a:r>
            <a:r>
              <a:rPr lang="ru-RU" dirty="0" smtClean="0">
                <a:latin typeface="Century Gothic" panose="020B0502020202020204" pitchFamily="34" charset="0"/>
              </a:rPr>
              <a:t> (на концертах)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Всенародная </a:t>
            </a:r>
            <a:r>
              <a:rPr lang="ru-RU" u="sng" dirty="0" smtClean="0">
                <a:latin typeface="Century Gothic" panose="020B0502020202020204" pitchFamily="34" charset="0"/>
              </a:rPr>
              <a:t>популярность</a:t>
            </a:r>
            <a:r>
              <a:rPr lang="ru-RU" dirty="0" smtClean="0">
                <a:latin typeface="Century Gothic" panose="020B0502020202020204" pitchFamily="34" charset="0"/>
              </a:rPr>
              <a:t> и недовольство официальных кругов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При жизни его не печатали</a:t>
            </a:r>
          </a:p>
          <a:p>
            <a:pPr marL="0" indent="0">
              <a:buNone/>
            </a:pPr>
            <a:r>
              <a:rPr lang="ru-RU" sz="6000" dirty="0" smtClean="0">
                <a:latin typeface="Century Gothic" panose="020B0502020202020204" pitchFamily="34" charset="0"/>
              </a:rPr>
              <a:t>?</a:t>
            </a:r>
            <a:r>
              <a:rPr lang="ru-RU" dirty="0" smtClean="0">
                <a:latin typeface="Century Gothic" panose="020B0502020202020204" pitchFamily="34" charset="0"/>
              </a:rPr>
              <a:t> Сколько песен написал?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910">
            <a:off x="6587986" y="4753019"/>
            <a:ext cx="2304256" cy="17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Corbel" panose="020B0503020204020204" pitchFamily="34" charset="0"/>
              </a:rPr>
              <a:t>Я не люблю</a:t>
            </a:r>
            <a:r>
              <a:rPr lang="ru-RU" dirty="0" smtClean="0">
                <a:latin typeface="Corbel" panose="020B0503020204020204" pitchFamily="34" charset="0"/>
              </a:rPr>
              <a:t> </a:t>
            </a:r>
            <a:r>
              <a:rPr lang="ru-RU" sz="3200" dirty="0" smtClean="0">
                <a:latin typeface="Corbel" panose="020B0503020204020204" pitchFamily="34" charset="0"/>
              </a:rPr>
              <a:t>(</a:t>
            </a:r>
            <a:r>
              <a:rPr lang="cs-CZ" sz="3200" dirty="0" smtClean="0">
                <a:latin typeface="Corbel" panose="020B0503020204020204" pitchFamily="34" charset="0"/>
              </a:rPr>
              <a:t>1969)</a:t>
            </a:r>
            <a:endParaRPr lang="cs-CZ" sz="3200" dirty="0">
              <a:latin typeface="Corbel" panose="020B05030202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3728" y="764704"/>
            <a:ext cx="6120680" cy="60932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Я не люблю фатального исхода,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От жизни никогда не устаю.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Я не люблю любое время года,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Когда веселых песен не пою.</a:t>
            </a:r>
          </a:p>
          <a:p>
            <a:pPr>
              <a:spcBef>
                <a:spcPts val="0"/>
              </a:spcBef>
            </a:pPr>
            <a:endParaRPr lang="ru-RU" sz="2800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Я не люблю холодного цинизма,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В восторженность не верю, и еще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Когда чужой мои читает письма,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Заглядывая мне через плечо.</a:t>
            </a:r>
          </a:p>
          <a:p>
            <a:pPr>
              <a:spcBef>
                <a:spcPts val="0"/>
              </a:spcBef>
            </a:pPr>
            <a:endParaRPr lang="ru-RU" sz="2800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Я не люблю, когда наполовину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Или когда прервали разговор.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Я не люблю, когда стреляют в спину,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Я также против выстрелов в упор</a:t>
            </a:r>
            <a:r>
              <a:rPr lang="ru-RU" sz="2800" dirty="0" smtClean="0">
                <a:latin typeface="Corbel" panose="020B0503020204020204" pitchFamily="34" charset="0"/>
              </a:rPr>
              <a:t>.</a:t>
            </a:r>
            <a:r>
              <a:rPr lang="cs-CZ" sz="2800" dirty="0" smtClean="0">
                <a:latin typeface="Corbel" panose="020B0503020204020204" pitchFamily="34" charset="0"/>
              </a:rPr>
              <a:t> </a:t>
            </a:r>
            <a:r>
              <a:rPr lang="en-US" sz="2800" dirty="0" smtClean="0">
                <a:latin typeface="Corbel" panose="020B0503020204020204" pitchFamily="34" charset="0"/>
              </a:rPr>
              <a:t>[…]</a:t>
            </a:r>
            <a:endParaRPr lang="ru-RU" sz="2800" dirty="0"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endParaRPr lang="ru-RU" sz="2800" dirty="0"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endParaRPr lang="ru-RU" sz="2800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 nemám rád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600200"/>
            <a:ext cx="6624736" cy="48531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latin typeface="Corbel" panose="020B0503020204020204" pitchFamily="34" charset="0"/>
              </a:rPr>
              <a:t>Já nemám rád, když něco končí smrtí.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latin typeface="Corbel" panose="020B0503020204020204" pitchFamily="34" charset="0"/>
              </a:rPr>
              <a:t>Života pořád ještě nemám dost.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latin typeface="Corbel" panose="020B0503020204020204" pitchFamily="34" charset="0"/>
              </a:rPr>
              <a:t>A nemám rád ty chvíle, kdy mě drtí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Corbel" panose="020B0503020204020204" pitchFamily="34" charset="0"/>
              </a:rPr>
              <a:t>b</a:t>
            </a:r>
            <a:r>
              <a:rPr lang="cs-CZ" dirty="0" smtClean="0">
                <a:latin typeface="Corbel" panose="020B0503020204020204" pitchFamily="34" charset="0"/>
              </a:rPr>
              <a:t>uď otupělost, nebo zuřivost.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latin typeface="Corbel" panose="020B0503020204020204" pitchFamily="34" charset="0"/>
              </a:rPr>
              <a:t>Nemám rád toho, kdo dokáže spojit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Corbel" panose="020B0503020204020204" pitchFamily="34" charset="0"/>
              </a:rPr>
              <a:t>n</a:t>
            </a:r>
            <a:r>
              <a:rPr lang="cs-CZ" dirty="0" smtClean="0">
                <a:latin typeface="Corbel" panose="020B0503020204020204" pitchFamily="34" charset="0"/>
              </a:rPr>
              <a:t>adšení hrané s chladným propočtem,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latin typeface="Corbel" panose="020B0503020204020204" pitchFamily="34" charset="0"/>
              </a:rPr>
              <a:t>a nesnesu, když někdo za mnou stojí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latin typeface="Corbel" panose="020B0503020204020204" pitchFamily="34" charset="0"/>
              </a:rPr>
              <a:t>a dopisy mi přes rameno čte.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rbel" panose="020B0503020204020204" pitchFamily="34" charset="0"/>
              </a:rPr>
              <a:t>[…]			</a:t>
            </a:r>
            <a:r>
              <a:rPr lang="cs-CZ" dirty="0" smtClean="0">
                <a:latin typeface="Corbel" panose="020B0503020204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latin typeface="Corbel" panose="020B0503020204020204" pitchFamily="34" charset="0"/>
              </a:rPr>
              <a:t>	</a:t>
            </a:r>
            <a:r>
              <a:rPr lang="cs-CZ" sz="2000" dirty="0" smtClean="0">
                <a:latin typeface="Corbel" panose="020B0503020204020204" pitchFamily="34" charset="0"/>
              </a:rPr>
              <a:t>			překlad Milan Dvořák</a:t>
            </a:r>
            <a:endParaRPr lang="cs-CZ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rbel" panose="020B0503020204020204" pitchFamily="34" charset="0"/>
              </a:rPr>
              <a:t>Марина Влади</a:t>
            </a:r>
            <a:endParaRPr lang="cs-CZ" b="1" dirty="0">
              <a:latin typeface="Corbel" panose="020B05030202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17328"/>
            <a:ext cx="8229600" cy="3159126"/>
          </a:xfrm>
        </p:spPr>
        <p:txBody>
          <a:bodyPr/>
          <a:lstStyle/>
          <a:p>
            <a:r>
              <a:rPr lang="ru-RU" dirty="0" smtClean="0">
                <a:latin typeface="Corbel" panose="020B0503020204020204" pitchFamily="34" charset="0"/>
              </a:rPr>
              <a:t>известная </a:t>
            </a:r>
            <a:r>
              <a:rPr lang="ru-RU" dirty="0">
                <a:latin typeface="Corbel" panose="020B0503020204020204" pitchFamily="34" charset="0"/>
              </a:rPr>
              <a:t>французская актриса русского происхождения</a:t>
            </a:r>
            <a:endParaRPr lang="ru-RU" dirty="0" smtClean="0">
              <a:latin typeface="Corbel" panose="020B0503020204020204" pitchFamily="34" charset="0"/>
            </a:endParaRPr>
          </a:p>
          <a:p>
            <a:r>
              <a:rPr lang="ru-RU" dirty="0">
                <a:latin typeface="Corbel" panose="020B0503020204020204" pitchFamily="34" charset="0"/>
              </a:rPr>
              <a:t>с</a:t>
            </a:r>
            <a:r>
              <a:rPr lang="ru-RU" dirty="0" smtClean="0">
                <a:latin typeface="Corbel" panose="020B0503020204020204" pitchFamily="34" charset="0"/>
              </a:rPr>
              <a:t> </a:t>
            </a:r>
            <a:r>
              <a:rPr lang="cs-CZ" dirty="0" smtClean="0">
                <a:latin typeface="Corbel" panose="020B0503020204020204" pitchFamily="34" charset="0"/>
              </a:rPr>
              <a:t>1970-</a:t>
            </a:r>
            <a:r>
              <a:rPr lang="ru-RU" dirty="0" err="1" smtClean="0">
                <a:latin typeface="Corbel" panose="020B0503020204020204" pitchFamily="34" charset="0"/>
              </a:rPr>
              <a:t>го</a:t>
            </a:r>
            <a:r>
              <a:rPr lang="ru-RU" dirty="0" smtClean="0">
                <a:latin typeface="Corbel" panose="020B0503020204020204" pitchFamily="34" charset="0"/>
              </a:rPr>
              <a:t> г. жена Высоцкого</a:t>
            </a:r>
          </a:p>
          <a:p>
            <a:r>
              <a:rPr lang="ru-RU" dirty="0" smtClean="0">
                <a:latin typeface="Corbel" panose="020B0503020204020204" pitchFamily="34" charset="0"/>
              </a:rPr>
              <a:t>во второй половине </a:t>
            </a:r>
            <a:r>
              <a:rPr lang="cs-CZ" dirty="0" smtClean="0">
                <a:latin typeface="Corbel" panose="020B0503020204020204" pitchFamily="34" charset="0"/>
              </a:rPr>
              <a:t>70-</a:t>
            </a:r>
            <a:r>
              <a:rPr lang="ru-RU" dirty="0" smtClean="0">
                <a:latin typeface="Corbel" panose="020B0503020204020204" pitchFamily="34" charset="0"/>
              </a:rPr>
              <a:t>х гг. Высоцкий часто бывал за рубежом (концерты во Франции, Болгарии, США, Канаде…)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344">
            <a:off x="6648940" y="461043"/>
            <a:ext cx="2015837" cy="2874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20649"/>
            <a:ext cx="2096679" cy="2096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735">
            <a:off x="633170" y="458347"/>
            <a:ext cx="1759951" cy="28699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19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rbel" panose="020B0503020204020204" pitchFamily="34" charset="0"/>
              </a:rPr>
              <a:t>Дом хрустальный</a:t>
            </a:r>
            <a:r>
              <a:rPr lang="cs-CZ" dirty="0" smtClean="0">
                <a:latin typeface="Corbel" panose="020B0503020204020204" pitchFamily="34" charset="0"/>
              </a:rPr>
              <a:t> (1967)</a:t>
            </a:r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8" y="1417638"/>
            <a:ext cx="4499992" cy="4708525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>
                <a:latin typeface="Corbel" panose="020B0503020204020204" pitchFamily="34" charset="0"/>
              </a:rPr>
              <a:t>Если я богат, как царь морской,</a:t>
            </a:r>
            <a:br>
              <a:rPr lang="ru-RU" sz="2200" dirty="0">
                <a:latin typeface="Corbel" panose="020B0503020204020204" pitchFamily="34" charset="0"/>
              </a:rPr>
            </a:br>
            <a:r>
              <a:rPr lang="ru-RU" sz="2200" dirty="0">
                <a:latin typeface="Corbel" panose="020B0503020204020204" pitchFamily="34" charset="0"/>
              </a:rPr>
              <a:t>Крикни только мне: "Лови блесну!"</a:t>
            </a:r>
            <a:br>
              <a:rPr lang="ru-RU" sz="2200" dirty="0">
                <a:latin typeface="Corbel" panose="020B0503020204020204" pitchFamily="34" charset="0"/>
              </a:rPr>
            </a:br>
            <a:r>
              <a:rPr lang="ru-RU" sz="2200" dirty="0">
                <a:latin typeface="Corbel" panose="020B0503020204020204" pitchFamily="34" charset="0"/>
              </a:rPr>
              <a:t>Мир подводный и надводный свой,</a:t>
            </a:r>
            <a:br>
              <a:rPr lang="ru-RU" sz="2200" dirty="0">
                <a:latin typeface="Corbel" panose="020B0503020204020204" pitchFamily="34" charset="0"/>
              </a:rPr>
            </a:br>
            <a:r>
              <a:rPr lang="ru-RU" sz="2200" dirty="0">
                <a:latin typeface="Corbel" panose="020B0503020204020204" pitchFamily="34" charset="0"/>
              </a:rPr>
              <a:t>Не задумываясь, выплесну!</a:t>
            </a:r>
          </a:p>
          <a:p>
            <a:pPr marL="0" indent="0">
              <a:buNone/>
            </a:pPr>
            <a:r>
              <a:rPr lang="ru-RU" sz="2200" b="1" dirty="0">
                <a:latin typeface="Corbel" panose="020B0503020204020204" pitchFamily="34" charset="0"/>
              </a:rPr>
              <a:t>Дом хрустальный на горе для </a:t>
            </a:r>
            <a:r>
              <a:rPr lang="ru-RU" sz="2200" b="1" dirty="0" smtClean="0">
                <a:latin typeface="Corbel" panose="020B0503020204020204" pitchFamily="34" charset="0"/>
              </a:rPr>
              <a:t>неё.</a:t>
            </a:r>
            <a:r>
              <a:rPr lang="ru-RU" sz="2200" b="1" dirty="0">
                <a:latin typeface="Corbel" panose="020B0503020204020204" pitchFamily="34" charset="0"/>
              </a:rPr>
              <a:t/>
            </a:r>
            <a:br>
              <a:rPr lang="ru-RU" sz="2200" b="1" dirty="0">
                <a:latin typeface="Corbel" panose="020B0503020204020204" pitchFamily="34" charset="0"/>
              </a:rPr>
            </a:br>
            <a:r>
              <a:rPr lang="ru-RU" sz="2200" b="1" dirty="0">
                <a:latin typeface="Corbel" panose="020B0503020204020204" pitchFamily="34" charset="0"/>
              </a:rPr>
              <a:t>Сам, как </a:t>
            </a:r>
            <a:r>
              <a:rPr lang="ru-RU" sz="2200" b="1" dirty="0" smtClean="0">
                <a:latin typeface="Corbel" panose="020B0503020204020204" pitchFamily="34" charset="0"/>
              </a:rPr>
              <a:t>пёс </a:t>
            </a:r>
            <a:r>
              <a:rPr lang="ru-RU" sz="2200" b="1" dirty="0">
                <a:latin typeface="Corbel" panose="020B0503020204020204" pitchFamily="34" charset="0"/>
              </a:rPr>
              <a:t>бы, так и рос в цепи.</a:t>
            </a:r>
            <a:br>
              <a:rPr lang="ru-RU" sz="2200" b="1" dirty="0">
                <a:latin typeface="Corbel" panose="020B0503020204020204" pitchFamily="34" charset="0"/>
              </a:rPr>
            </a:br>
            <a:r>
              <a:rPr lang="ru-RU" sz="2200" b="1" dirty="0">
                <a:latin typeface="Corbel" panose="020B0503020204020204" pitchFamily="34" charset="0"/>
              </a:rPr>
              <a:t>Родники мои </a:t>
            </a:r>
            <a:r>
              <a:rPr lang="ru-RU" sz="2200" b="1" dirty="0" smtClean="0">
                <a:latin typeface="Corbel" panose="020B0503020204020204" pitchFamily="34" charset="0"/>
              </a:rPr>
              <a:t>серебряные</a:t>
            </a:r>
            <a:r>
              <a:rPr lang="ru-RU" sz="2200" b="1" dirty="0">
                <a:latin typeface="Corbel" panose="020B0503020204020204" pitchFamily="34" charset="0"/>
              </a:rPr>
              <a:t>,</a:t>
            </a:r>
            <a:br>
              <a:rPr lang="ru-RU" sz="2200" b="1" dirty="0">
                <a:latin typeface="Corbel" panose="020B0503020204020204" pitchFamily="34" charset="0"/>
              </a:rPr>
            </a:br>
            <a:r>
              <a:rPr lang="ru-RU" sz="2200" b="1" dirty="0">
                <a:latin typeface="Corbel" panose="020B0503020204020204" pitchFamily="34" charset="0"/>
              </a:rPr>
              <a:t>Золотые мои россыпи!</a:t>
            </a:r>
          </a:p>
          <a:p>
            <a:pPr marL="0" indent="0">
              <a:buNone/>
            </a:pPr>
            <a:r>
              <a:rPr lang="ru-RU" sz="2200" dirty="0">
                <a:latin typeface="Corbel" panose="020B0503020204020204" pitchFamily="34" charset="0"/>
              </a:rPr>
              <a:t>Если беден я, как </a:t>
            </a:r>
            <a:r>
              <a:rPr lang="ru-RU" sz="2200" dirty="0" smtClean="0">
                <a:latin typeface="Corbel" panose="020B0503020204020204" pitchFamily="34" charset="0"/>
              </a:rPr>
              <a:t>пёс</a:t>
            </a:r>
            <a:r>
              <a:rPr lang="ru-RU" sz="2200" dirty="0">
                <a:latin typeface="Corbel" panose="020B0503020204020204" pitchFamily="34" charset="0"/>
              </a:rPr>
              <a:t>, один,</a:t>
            </a:r>
            <a:br>
              <a:rPr lang="ru-RU" sz="2200" dirty="0">
                <a:latin typeface="Corbel" panose="020B0503020204020204" pitchFamily="34" charset="0"/>
              </a:rPr>
            </a:br>
            <a:r>
              <a:rPr lang="ru-RU" sz="2200" dirty="0">
                <a:latin typeface="Corbel" panose="020B0503020204020204" pitchFamily="34" charset="0"/>
              </a:rPr>
              <a:t>И в дому </a:t>
            </a:r>
            <a:r>
              <a:rPr lang="ru-RU" sz="2200" dirty="0" smtClean="0">
                <a:latin typeface="Corbel" panose="020B0503020204020204" pitchFamily="34" charset="0"/>
              </a:rPr>
              <a:t>моём </a:t>
            </a:r>
            <a:r>
              <a:rPr lang="ru-RU" sz="2200" dirty="0">
                <a:latin typeface="Corbel" panose="020B0503020204020204" pitchFamily="34" charset="0"/>
              </a:rPr>
              <a:t>шаром кати</a:t>
            </a:r>
            <a:br>
              <a:rPr lang="ru-RU" sz="2200" dirty="0">
                <a:latin typeface="Corbel" panose="020B0503020204020204" pitchFamily="34" charset="0"/>
              </a:rPr>
            </a:br>
            <a:r>
              <a:rPr lang="ru-RU" sz="2200" dirty="0">
                <a:latin typeface="Corbel" panose="020B0503020204020204" pitchFamily="34" charset="0"/>
              </a:rPr>
              <a:t>Ведь поможешь ты мне, господи!</a:t>
            </a:r>
            <a:br>
              <a:rPr lang="ru-RU" sz="2200" dirty="0">
                <a:latin typeface="Corbel" panose="020B0503020204020204" pitchFamily="34" charset="0"/>
              </a:rPr>
            </a:br>
            <a:r>
              <a:rPr lang="ru-RU" sz="2200" dirty="0">
                <a:latin typeface="Corbel" panose="020B0503020204020204" pitchFamily="34" charset="0"/>
              </a:rPr>
              <a:t>Не позволишь жизнь </a:t>
            </a:r>
            <a:r>
              <a:rPr lang="ru-RU" sz="2200" dirty="0" err="1">
                <a:latin typeface="Corbel" panose="020B0503020204020204" pitchFamily="34" charset="0"/>
              </a:rPr>
              <a:t>скомкати</a:t>
            </a:r>
            <a:r>
              <a:rPr lang="ru-RU" sz="2200" dirty="0">
                <a:latin typeface="Corbel" panose="020B0503020204020204" pitchFamily="34" charset="0"/>
              </a:rPr>
              <a:t>...</a:t>
            </a:r>
          </a:p>
          <a:p>
            <a:endParaRPr lang="cs-CZ" sz="2200" dirty="0">
              <a:latin typeface="Corbel" panose="020B0503020204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4293096"/>
            <a:ext cx="4423792" cy="2448272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latin typeface="Corbel" panose="020B0503020204020204" pitchFamily="34" charset="0"/>
              </a:rPr>
              <a:t>Припев</a:t>
            </a:r>
            <a:endParaRPr lang="ru-RU" sz="22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Corbel" panose="020B0503020204020204" pitchFamily="34" charset="0"/>
              </a:rPr>
              <a:t>Не </a:t>
            </a:r>
            <a:r>
              <a:rPr lang="ru-RU" sz="2200" dirty="0">
                <a:latin typeface="Corbel" panose="020B0503020204020204" pitchFamily="34" charset="0"/>
              </a:rPr>
              <a:t>сравнил бы я любую с тобой,</a:t>
            </a:r>
            <a:br>
              <a:rPr lang="ru-RU" sz="2200" dirty="0">
                <a:latin typeface="Corbel" panose="020B0503020204020204" pitchFamily="34" charset="0"/>
              </a:rPr>
            </a:br>
            <a:r>
              <a:rPr lang="ru-RU" sz="2200" dirty="0">
                <a:latin typeface="Corbel" panose="020B0503020204020204" pitchFamily="34" charset="0"/>
              </a:rPr>
              <a:t>Хоть казни меня, расстреливай.</a:t>
            </a:r>
            <a:br>
              <a:rPr lang="ru-RU" sz="2200" dirty="0">
                <a:latin typeface="Corbel" panose="020B0503020204020204" pitchFamily="34" charset="0"/>
              </a:rPr>
            </a:br>
            <a:r>
              <a:rPr lang="ru-RU" sz="2200" dirty="0">
                <a:latin typeface="Corbel" panose="020B0503020204020204" pitchFamily="34" charset="0"/>
              </a:rPr>
              <a:t>Посмотри, как я любуюсь тобой, -</a:t>
            </a:r>
            <a:br>
              <a:rPr lang="ru-RU" sz="2200" dirty="0">
                <a:latin typeface="Corbel" panose="020B0503020204020204" pitchFamily="34" charset="0"/>
              </a:rPr>
            </a:br>
            <a:r>
              <a:rPr lang="ru-RU" sz="2200" dirty="0">
                <a:latin typeface="Corbel" panose="020B0503020204020204" pitchFamily="34" charset="0"/>
              </a:rPr>
              <a:t>Как Мадонной </a:t>
            </a:r>
            <a:r>
              <a:rPr lang="ru-RU" sz="2200" dirty="0" err="1">
                <a:latin typeface="Corbel" panose="020B0503020204020204" pitchFamily="34" charset="0"/>
              </a:rPr>
              <a:t>Рафаэлевой</a:t>
            </a:r>
            <a:r>
              <a:rPr lang="ru-RU" sz="2200" dirty="0">
                <a:latin typeface="Corbel" panose="020B0503020204020204" pitchFamily="34" charset="0"/>
              </a:rPr>
              <a:t>!</a:t>
            </a:r>
          </a:p>
          <a:p>
            <a:pPr marL="0" indent="0">
              <a:buNone/>
            </a:pPr>
            <a:r>
              <a:rPr lang="ru-RU" sz="2200" b="1" dirty="0" smtClean="0">
                <a:latin typeface="Corbel" panose="020B0503020204020204" pitchFamily="34" charset="0"/>
              </a:rPr>
              <a:t>Припев</a:t>
            </a:r>
            <a:endParaRPr lang="cs-CZ" sz="2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Юрий Визбор  «Милая моя»</a:t>
            </a:r>
            <a:endParaRPr lang="cs-CZ" sz="36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83568" y="764704"/>
            <a:ext cx="8003232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В</a:t>
            </a:r>
            <a:r>
              <a:rPr lang="cs-CZ" sz="2400" dirty="0" err="1" smtClean="0"/>
              <a:t>сем</a:t>
            </a:r>
            <a:r>
              <a:rPr lang="cs-CZ" sz="2400" dirty="0" smtClean="0"/>
              <a:t> </a:t>
            </a:r>
            <a:r>
              <a:rPr lang="cs-CZ" sz="2400" dirty="0" err="1"/>
              <a:t>н</a:t>
            </a:r>
            <a:r>
              <a:rPr lang="cs-CZ" sz="2400" u="sng" dirty="0" err="1"/>
              <a:t>а</a:t>
            </a:r>
            <a:r>
              <a:rPr lang="cs-CZ" sz="2400" dirty="0" err="1"/>
              <a:t>шим</a:t>
            </a:r>
            <a:r>
              <a:rPr lang="cs-CZ" sz="2400" dirty="0"/>
              <a:t> </a:t>
            </a:r>
            <a:r>
              <a:rPr lang="cs-CZ" sz="2400" dirty="0" err="1"/>
              <a:t>встр</a:t>
            </a:r>
            <a:r>
              <a:rPr lang="cs-CZ" sz="2400" u="sng" dirty="0" err="1"/>
              <a:t>е</a:t>
            </a:r>
            <a:r>
              <a:rPr lang="cs-CZ" sz="2400" dirty="0" err="1"/>
              <a:t>чам</a:t>
            </a:r>
            <a:r>
              <a:rPr lang="cs-CZ" sz="2400" dirty="0"/>
              <a:t> </a:t>
            </a:r>
            <a:r>
              <a:rPr lang="cs-CZ" sz="2400" dirty="0" err="1"/>
              <a:t>разл</a:t>
            </a:r>
            <a:r>
              <a:rPr lang="cs-CZ" sz="2400" u="sng" dirty="0" err="1"/>
              <a:t>у</a:t>
            </a:r>
            <a:r>
              <a:rPr lang="cs-CZ" sz="2400" dirty="0" err="1"/>
              <a:t>ки</a:t>
            </a:r>
            <a:r>
              <a:rPr lang="cs-CZ" sz="2400" dirty="0"/>
              <a:t>, </a:t>
            </a:r>
            <a:r>
              <a:rPr lang="cs-CZ" sz="2400" dirty="0" err="1"/>
              <a:t>ув</a:t>
            </a:r>
            <a:r>
              <a:rPr lang="cs-CZ" sz="2400" u="sng" dirty="0" err="1"/>
              <a:t>ы</a:t>
            </a:r>
            <a:r>
              <a:rPr lang="cs-CZ" sz="2400" dirty="0"/>
              <a:t>, </a:t>
            </a:r>
            <a:r>
              <a:rPr lang="cs-CZ" sz="2400" dirty="0" err="1"/>
              <a:t>сужден</a:t>
            </a:r>
            <a:r>
              <a:rPr lang="cs-CZ" sz="2400" u="sng" dirty="0" err="1"/>
              <a:t>ы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 err="1"/>
              <a:t>Тих</a:t>
            </a:r>
            <a:r>
              <a:rPr lang="cs-CZ" sz="2400" dirty="0"/>
              <a:t> и </a:t>
            </a:r>
            <a:r>
              <a:rPr lang="cs-CZ" sz="2400" dirty="0" err="1"/>
              <a:t>печ</a:t>
            </a:r>
            <a:r>
              <a:rPr lang="cs-CZ" sz="2400" u="sng" dirty="0" err="1"/>
              <a:t>а</a:t>
            </a:r>
            <a:r>
              <a:rPr lang="cs-CZ" sz="2400" dirty="0" err="1"/>
              <a:t>лен</a:t>
            </a:r>
            <a:r>
              <a:rPr lang="cs-CZ" sz="2400" dirty="0"/>
              <a:t> </a:t>
            </a:r>
            <a:r>
              <a:rPr lang="cs-CZ" sz="2400" dirty="0" err="1"/>
              <a:t>руч</a:t>
            </a:r>
            <a:r>
              <a:rPr lang="cs-CZ" sz="2400" u="sng" dirty="0" err="1"/>
              <a:t>е</a:t>
            </a:r>
            <a:r>
              <a:rPr lang="cs-CZ" sz="2400" dirty="0" err="1"/>
              <a:t>й</a:t>
            </a:r>
            <a:r>
              <a:rPr lang="cs-CZ" sz="2400" dirty="0"/>
              <a:t> у </a:t>
            </a:r>
            <a:r>
              <a:rPr lang="cs-CZ" sz="2400" dirty="0" err="1"/>
              <a:t>янт</a:t>
            </a:r>
            <a:r>
              <a:rPr lang="cs-CZ" sz="2400" u="sng" dirty="0" err="1"/>
              <a:t>а</a:t>
            </a:r>
            <a:r>
              <a:rPr lang="cs-CZ" sz="2400" dirty="0" err="1"/>
              <a:t>рной</a:t>
            </a:r>
            <a:r>
              <a:rPr lang="cs-CZ" sz="2400" dirty="0"/>
              <a:t> </a:t>
            </a:r>
            <a:r>
              <a:rPr lang="cs-CZ" sz="2400" dirty="0" err="1"/>
              <a:t>сосн</a:t>
            </a:r>
            <a:r>
              <a:rPr lang="cs-CZ" sz="2400" u="sng" dirty="0" err="1"/>
              <a:t>ы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 err="1"/>
              <a:t>П</a:t>
            </a:r>
            <a:r>
              <a:rPr lang="cs-CZ" sz="2400" u="sng" dirty="0" err="1"/>
              <a:t>е</a:t>
            </a:r>
            <a:r>
              <a:rPr lang="cs-CZ" sz="2400" dirty="0" err="1"/>
              <a:t>плом</a:t>
            </a:r>
            <a:r>
              <a:rPr lang="cs-CZ" sz="2400" dirty="0"/>
              <a:t> </a:t>
            </a:r>
            <a:r>
              <a:rPr lang="cs-CZ" sz="2400" dirty="0" err="1"/>
              <a:t>несм</a:t>
            </a:r>
            <a:r>
              <a:rPr lang="cs-CZ" sz="2400" u="sng" dirty="0" err="1"/>
              <a:t>е</a:t>
            </a:r>
            <a:r>
              <a:rPr lang="cs-CZ" sz="2400" dirty="0" err="1"/>
              <a:t>лым</a:t>
            </a:r>
            <a:r>
              <a:rPr lang="cs-CZ" sz="2400" dirty="0"/>
              <a:t> </a:t>
            </a:r>
            <a:r>
              <a:rPr lang="cs-CZ" sz="2400" dirty="0" err="1" smtClean="0"/>
              <a:t>под</a:t>
            </a:r>
            <a:r>
              <a:rPr lang="ru-RU" sz="2400" dirty="0" smtClean="0"/>
              <a:t>ё</a:t>
            </a:r>
            <a:r>
              <a:rPr lang="cs-CZ" sz="2400" dirty="0" err="1" smtClean="0"/>
              <a:t>рнулись</a:t>
            </a:r>
            <a:r>
              <a:rPr lang="cs-CZ" sz="2400" dirty="0" smtClean="0"/>
              <a:t> </a:t>
            </a:r>
            <a:r>
              <a:rPr lang="cs-CZ" sz="2400" dirty="0" err="1"/>
              <a:t>угл</a:t>
            </a:r>
            <a:r>
              <a:rPr lang="cs-CZ" sz="2400" u="sng" dirty="0" err="1"/>
              <a:t>и</a:t>
            </a:r>
            <a:r>
              <a:rPr lang="cs-CZ" sz="2400" dirty="0"/>
              <a:t> </a:t>
            </a:r>
            <a:r>
              <a:rPr lang="cs-CZ" sz="2400" dirty="0" err="1"/>
              <a:t>костр</a:t>
            </a:r>
            <a:r>
              <a:rPr lang="cs-CZ" sz="2400" u="sng" dirty="0" err="1"/>
              <a:t>а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 err="1"/>
              <a:t>Вот</a:t>
            </a:r>
            <a:r>
              <a:rPr lang="cs-CZ" sz="2400" dirty="0"/>
              <a:t> и </a:t>
            </a:r>
            <a:r>
              <a:rPr lang="cs-CZ" sz="2400" dirty="0" err="1"/>
              <a:t>ок</a:t>
            </a:r>
            <a:r>
              <a:rPr lang="cs-CZ" sz="2400" u="sng" dirty="0" err="1"/>
              <a:t>о</a:t>
            </a:r>
            <a:r>
              <a:rPr lang="cs-CZ" sz="2400" dirty="0" err="1"/>
              <a:t>нчено</a:t>
            </a:r>
            <a:r>
              <a:rPr lang="cs-CZ" sz="2400" dirty="0"/>
              <a:t> </a:t>
            </a:r>
            <a:r>
              <a:rPr lang="cs-CZ" sz="2400" dirty="0" err="1" smtClean="0"/>
              <a:t>вс</a:t>
            </a:r>
            <a:r>
              <a:rPr lang="ru-RU" sz="2400" dirty="0" smtClean="0"/>
              <a:t>ё</a:t>
            </a:r>
            <a:r>
              <a:rPr lang="cs-CZ" sz="2400" dirty="0" smtClean="0"/>
              <a:t>, </a:t>
            </a:r>
            <a:r>
              <a:rPr lang="cs-CZ" sz="2400" dirty="0" err="1"/>
              <a:t>расстав</a:t>
            </a:r>
            <a:r>
              <a:rPr lang="cs-CZ" sz="2400" u="sng" dirty="0" err="1"/>
              <a:t>а</a:t>
            </a:r>
            <a:r>
              <a:rPr lang="cs-CZ" sz="2400" dirty="0" err="1"/>
              <a:t>ться</a:t>
            </a:r>
            <a:r>
              <a:rPr lang="cs-CZ" sz="2400" dirty="0"/>
              <a:t> </a:t>
            </a:r>
            <a:r>
              <a:rPr lang="cs-CZ" sz="2400" dirty="0" err="1"/>
              <a:t>пор</a:t>
            </a:r>
            <a:r>
              <a:rPr lang="cs-CZ" sz="2400" u="sng" dirty="0" err="1"/>
              <a:t>а</a:t>
            </a:r>
            <a:r>
              <a:rPr lang="cs-CZ" sz="2400" dirty="0"/>
              <a:t>.</a:t>
            </a:r>
            <a:br>
              <a:rPr lang="cs-CZ" sz="2400" dirty="0"/>
            </a:br>
            <a:endParaRPr lang="cs-CZ" sz="2400" dirty="0" smtClean="0"/>
          </a:p>
          <a:p>
            <a:pPr marL="0" indent="0">
              <a:buNone/>
            </a:pPr>
            <a:r>
              <a:rPr lang="cs-CZ" sz="2800" b="1" dirty="0" err="1" smtClean="0"/>
              <a:t>М</a:t>
            </a:r>
            <a:r>
              <a:rPr lang="cs-CZ" sz="2800" b="1" u="sng" dirty="0" err="1" smtClean="0"/>
              <a:t>и</a:t>
            </a:r>
            <a:r>
              <a:rPr lang="cs-CZ" sz="2800" b="1" dirty="0" err="1" smtClean="0"/>
              <a:t>лая</a:t>
            </a:r>
            <a:r>
              <a:rPr lang="cs-CZ" sz="2800" b="1" dirty="0" smtClean="0"/>
              <a:t> </a:t>
            </a:r>
            <a:r>
              <a:rPr lang="cs-CZ" sz="2800" b="1" dirty="0" err="1"/>
              <a:t>мо</a:t>
            </a:r>
            <a:r>
              <a:rPr lang="cs-CZ" sz="2800" b="1" u="sng" dirty="0" err="1"/>
              <a:t>я</a:t>
            </a:r>
            <a:r>
              <a:rPr lang="cs-CZ" sz="2800" b="1" dirty="0"/>
              <a:t>, </a:t>
            </a:r>
            <a:r>
              <a:rPr lang="cs-CZ" sz="2800" b="1" dirty="0" err="1"/>
              <a:t>с</a:t>
            </a:r>
            <a:r>
              <a:rPr lang="cs-CZ" sz="2800" b="1" u="sng" dirty="0" err="1"/>
              <a:t>о</a:t>
            </a:r>
            <a:r>
              <a:rPr lang="cs-CZ" sz="2800" b="1" dirty="0" err="1"/>
              <a:t>лнышко</a:t>
            </a:r>
            <a:r>
              <a:rPr lang="cs-CZ" sz="2800" b="1" dirty="0"/>
              <a:t> </a:t>
            </a:r>
            <a:r>
              <a:rPr lang="cs-CZ" sz="2800" b="1" dirty="0" err="1"/>
              <a:t>лесн</a:t>
            </a:r>
            <a:r>
              <a:rPr lang="cs-CZ" sz="2800" b="1" u="sng" dirty="0" err="1"/>
              <a:t>о</a:t>
            </a:r>
            <a:r>
              <a:rPr lang="cs-CZ" sz="2800" b="1" dirty="0" err="1"/>
              <a:t>е</a:t>
            </a:r>
            <a:r>
              <a:rPr lang="cs-CZ" sz="2800" b="1" dirty="0"/>
              <a:t>,</a:t>
            </a:r>
            <a:br>
              <a:rPr lang="cs-CZ" sz="2800" b="1" dirty="0"/>
            </a:br>
            <a:r>
              <a:rPr lang="cs-CZ" sz="2800" b="1" dirty="0" err="1"/>
              <a:t>Где</a:t>
            </a:r>
            <a:r>
              <a:rPr lang="cs-CZ" sz="2800" b="1" dirty="0"/>
              <a:t>, в </a:t>
            </a:r>
            <a:r>
              <a:rPr lang="cs-CZ" sz="2800" b="1" dirty="0" err="1"/>
              <a:t>как</a:t>
            </a:r>
            <a:r>
              <a:rPr lang="cs-CZ" sz="2800" b="1" u="sng" dirty="0" err="1"/>
              <a:t>и</a:t>
            </a:r>
            <a:r>
              <a:rPr lang="cs-CZ" sz="2800" b="1" dirty="0" err="1"/>
              <a:t>х</a:t>
            </a:r>
            <a:r>
              <a:rPr lang="cs-CZ" sz="2800" b="1" dirty="0"/>
              <a:t> </a:t>
            </a:r>
            <a:r>
              <a:rPr lang="cs-CZ" sz="2800" b="1" dirty="0" err="1"/>
              <a:t>кра</a:t>
            </a:r>
            <a:r>
              <a:rPr lang="cs-CZ" sz="2800" b="1" u="sng" dirty="0" err="1"/>
              <a:t>я</a:t>
            </a:r>
            <a:r>
              <a:rPr lang="cs-CZ" sz="2800" b="1" dirty="0" err="1"/>
              <a:t>х</a:t>
            </a:r>
            <a:r>
              <a:rPr lang="cs-CZ" sz="2800" b="1" dirty="0"/>
              <a:t> </a:t>
            </a:r>
            <a:r>
              <a:rPr lang="cs-CZ" sz="2800" b="1" dirty="0" err="1"/>
              <a:t>встр</a:t>
            </a:r>
            <a:r>
              <a:rPr lang="cs-CZ" sz="2800" b="1" u="sng" dirty="0" err="1"/>
              <a:t>е</a:t>
            </a:r>
            <a:r>
              <a:rPr lang="cs-CZ" sz="2800" b="1" dirty="0" err="1"/>
              <a:t>тишься</a:t>
            </a:r>
            <a:r>
              <a:rPr lang="cs-CZ" sz="2800" b="1" dirty="0"/>
              <a:t> </a:t>
            </a:r>
            <a:r>
              <a:rPr lang="cs-CZ" sz="2800" b="1" dirty="0" err="1"/>
              <a:t>со</a:t>
            </a:r>
            <a:r>
              <a:rPr lang="cs-CZ" sz="2800" b="1" dirty="0"/>
              <a:t> </a:t>
            </a:r>
            <a:r>
              <a:rPr lang="cs-CZ" sz="2800" b="1" dirty="0" err="1"/>
              <a:t>мн</a:t>
            </a:r>
            <a:r>
              <a:rPr lang="cs-CZ" sz="2800" b="1" u="sng" dirty="0" err="1"/>
              <a:t>о</a:t>
            </a:r>
            <a:r>
              <a:rPr lang="cs-CZ" sz="2800" b="1" dirty="0" err="1"/>
              <a:t>ю</a:t>
            </a:r>
            <a:r>
              <a:rPr lang="cs-CZ" sz="2800" b="1" dirty="0"/>
              <a:t>?</a:t>
            </a:r>
            <a:br>
              <a:rPr lang="cs-CZ" sz="2800" b="1" dirty="0"/>
            </a:br>
            <a:endParaRPr lang="cs-CZ" sz="2800" b="1" dirty="0" smtClean="0"/>
          </a:p>
          <a:p>
            <a:pPr marL="0" indent="0">
              <a:buNone/>
            </a:pPr>
            <a:r>
              <a:rPr lang="cs-CZ" sz="2400" dirty="0" err="1" smtClean="0"/>
              <a:t>Крылья</a:t>
            </a:r>
            <a:r>
              <a:rPr lang="cs-CZ" sz="2400" dirty="0" smtClean="0"/>
              <a:t> </a:t>
            </a:r>
            <a:r>
              <a:rPr lang="cs-CZ" sz="2400" dirty="0" err="1"/>
              <a:t>сложили</a:t>
            </a:r>
            <a:r>
              <a:rPr lang="cs-CZ" sz="2400" dirty="0"/>
              <a:t> </a:t>
            </a:r>
            <a:r>
              <a:rPr lang="cs-CZ" sz="2400" dirty="0" err="1"/>
              <a:t>палатки</a:t>
            </a:r>
            <a:r>
              <a:rPr lang="cs-CZ" sz="2400" dirty="0"/>
              <a:t> - </a:t>
            </a:r>
            <a:r>
              <a:rPr lang="cs-CZ" sz="2400" dirty="0" err="1"/>
              <a:t>их</a:t>
            </a:r>
            <a:r>
              <a:rPr lang="cs-CZ" sz="2400" dirty="0"/>
              <a:t> </a:t>
            </a:r>
            <a:r>
              <a:rPr lang="cs-CZ" sz="2400" dirty="0" err="1"/>
              <a:t>кончен</a:t>
            </a:r>
            <a:r>
              <a:rPr lang="cs-CZ" sz="2400" dirty="0"/>
              <a:t> </a:t>
            </a:r>
            <a:r>
              <a:rPr lang="cs-CZ" sz="2400" dirty="0" err="1"/>
              <a:t>полет</a:t>
            </a:r>
            <a:r>
              <a:rPr lang="cs-CZ" sz="2400" dirty="0"/>
              <a:t>,</a:t>
            </a:r>
            <a:br>
              <a:rPr lang="cs-CZ" sz="2400" dirty="0"/>
            </a:br>
            <a:r>
              <a:rPr lang="cs-CZ" sz="2400" dirty="0" err="1"/>
              <a:t>Крылья</a:t>
            </a:r>
            <a:r>
              <a:rPr lang="cs-CZ" sz="2400" dirty="0"/>
              <a:t> </a:t>
            </a:r>
            <a:r>
              <a:rPr lang="cs-CZ" sz="2400" dirty="0" err="1"/>
              <a:t>расправил</a:t>
            </a:r>
            <a:r>
              <a:rPr lang="cs-CZ" sz="2400" dirty="0"/>
              <a:t> </a:t>
            </a:r>
            <a:r>
              <a:rPr lang="cs-CZ" sz="2400" dirty="0" err="1"/>
              <a:t>искатель</a:t>
            </a:r>
            <a:r>
              <a:rPr lang="cs-CZ" sz="2400" dirty="0"/>
              <a:t> </a:t>
            </a:r>
            <a:r>
              <a:rPr lang="cs-CZ" sz="2400" dirty="0" err="1"/>
              <a:t>разлук</a:t>
            </a:r>
            <a:r>
              <a:rPr lang="cs-CZ" sz="2400" dirty="0"/>
              <a:t> - </a:t>
            </a:r>
            <a:r>
              <a:rPr lang="cs-CZ" sz="2400" dirty="0" err="1"/>
              <a:t>самолет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И </a:t>
            </a:r>
            <a:r>
              <a:rPr lang="cs-CZ" sz="2400" dirty="0" err="1"/>
              <a:t>потихонечку</a:t>
            </a:r>
            <a:r>
              <a:rPr lang="cs-CZ" sz="2400" dirty="0"/>
              <a:t> </a:t>
            </a:r>
            <a:r>
              <a:rPr lang="cs-CZ" sz="2400" dirty="0" err="1"/>
              <a:t>пятится</a:t>
            </a:r>
            <a:r>
              <a:rPr lang="cs-CZ" sz="2400" dirty="0"/>
              <a:t> </a:t>
            </a:r>
            <a:r>
              <a:rPr lang="cs-CZ" sz="2400" dirty="0" err="1"/>
              <a:t>трап</a:t>
            </a:r>
            <a:r>
              <a:rPr lang="cs-CZ" sz="2400" dirty="0"/>
              <a:t> </a:t>
            </a:r>
            <a:r>
              <a:rPr lang="cs-CZ" sz="2400" dirty="0" err="1"/>
              <a:t>от</a:t>
            </a:r>
            <a:r>
              <a:rPr lang="cs-CZ" sz="2400" dirty="0"/>
              <a:t> </a:t>
            </a:r>
            <a:r>
              <a:rPr lang="cs-CZ" sz="2400" dirty="0" err="1"/>
              <a:t>крыла</a:t>
            </a:r>
            <a:r>
              <a:rPr lang="cs-CZ" sz="2400" dirty="0"/>
              <a:t>...</a:t>
            </a:r>
            <a:br>
              <a:rPr lang="cs-CZ" sz="2400" dirty="0"/>
            </a:br>
            <a:r>
              <a:rPr lang="cs-CZ" sz="2400" dirty="0" err="1"/>
              <a:t>Вот</a:t>
            </a:r>
            <a:r>
              <a:rPr lang="cs-CZ" sz="2400" dirty="0"/>
              <a:t> </a:t>
            </a:r>
            <a:r>
              <a:rPr lang="cs-CZ" sz="2400" dirty="0" err="1"/>
              <a:t>уж</a:t>
            </a:r>
            <a:r>
              <a:rPr lang="cs-CZ" sz="2400" dirty="0"/>
              <a:t>, </a:t>
            </a:r>
            <a:r>
              <a:rPr lang="cs-CZ" sz="2400" dirty="0" err="1"/>
              <a:t>действительно</a:t>
            </a:r>
            <a:r>
              <a:rPr lang="cs-CZ" sz="2400" dirty="0"/>
              <a:t>, </a:t>
            </a:r>
            <a:r>
              <a:rPr lang="cs-CZ" sz="2400" dirty="0" err="1"/>
              <a:t>пропасть</a:t>
            </a:r>
            <a:r>
              <a:rPr lang="cs-CZ" sz="2400" dirty="0"/>
              <a:t> </a:t>
            </a:r>
            <a:r>
              <a:rPr lang="cs-CZ" sz="2400" dirty="0" err="1"/>
              <a:t>меж</a:t>
            </a:r>
            <a:r>
              <a:rPr lang="cs-CZ" sz="2400" dirty="0"/>
              <a:t> </a:t>
            </a:r>
            <a:r>
              <a:rPr lang="cs-CZ" sz="2400" dirty="0" err="1"/>
              <a:t>нами</a:t>
            </a:r>
            <a:r>
              <a:rPr lang="cs-CZ" sz="2400" dirty="0"/>
              <a:t> </a:t>
            </a:r>
            <a:r>
              <a:rPr lang="cs-CZ" sz="2400" dirty="0" err="1"/>
              <a:t>легла</a:t>
            </a:r>
            <a:r>
              <a:rPr lang="cs-CZ" sz="2400" dirty="0"/>
              <a:t>.</a:t>
            </a:r>
            <a:br>
              <a:rPr lang="cs-CZ" sz="2400" dirty="0"/>
            </a:br>
            <a:endParaRPr lang="cs-CZ" sz="2400" dirty="0" smtClean="0"/>
          </a:p>
          <a:p>
            <a:pPr marL="0" indent="0">
              <a:buNone/>
            </a:pPr>
            <a:r>
              <a:rPr lang="cs-CZ" sz="2800" b="1" dirty="0" err="1"/>
              <a:t>М</a:t>
            </a:r>
            <a:r>
              <a:rPr lang="cs-CZ" sz="2800" b="1" u="sng" dirty="0" err="1"/>
              <a:t>и</a:t>
            </a:r>
            <a:r>
              <a:rPr lang="cs-CZ" sz="2800" b="1" dirty="0" err="1"/>
              <a:t>лая</a:t>
            </a:r>
            <a:r>
              <a:rPr lang="cs-CZ" sz="2800" b="1" dirty="0"/>
              <a:t> </a:t>
            </a:r>
            <a:r>
              <a:rPr lang="cs-CZ" sz="2800" b="1" dirty="0" err="1"/>
              <a:t>мо</a:t>
            </a:r>
            <a:r>
              <a:rPr lang="cs-CZ" sz="2800" b="1" u="sng" dirty="0" err="1"/>
              <a:t>я</a:t>
            </a:r>
            <a:r>
              <a:rPr lang="cs-CZ" sz="2800" b="1" dirty="0"/>
              <a:t>, </a:t>
            </a:r>
            <a:r>
              <a:rPr lang="cs-CZ" sz="2800" b="1" dirty="0" err="1"/>
              <a:t>с</a:t>
            </a:r>
            <a:r>
              <a:rPr lang="cs-CZ" sz="2800" b="1" u="sng" dirty="0" err="1"/>
              <a:t>о</a:t>
            </a:r>
            <a:r>
              <a:rPr lang="cs-CZ" sz="2800" b="1" dirty="0" err="1"/>
              <a:t>лнышко</a:t>
            </a:r>
            <a:r>
              <a:rPr lang="cs-CZ" sz="2800" b="1" dirty="0"/>
              <a:t> </a:t>
            </a:r>
            <a:r>
              <a:rPr lang="cs-CZ" sz="2800" b="1" dirty="0" err="1"/>
              <a:t>лесн</a:t>
            </a:r>
            <a:r>
              <a:rPr lang="cs-CZ" sz="2800" b="1" u="sng" dirty="0" err="1"/>
              <a:t>о</a:t>
            </a:r>
            <a:r>
              <a:rPr lang="cs-CZ" sz="2800" b="1" dirty="0" err="1"/>
              <a:t>е</a:t>
            </a:r>
            <a:r>
              <a:rPr lang="cs-CZ" sz="2800" b="1" dirty="0"/>
              <a:t>,</a:t>
            </a:r>
            <a:br>
              <a:rPr lang="cs-CZ" sz="2800" b="1" dirty="0"/>
            </a:br>
            <a:r>
              <a:rPr lang="cs-CZ" sz="2800" b="1" dirty="0" err="1"/>
              <a:t>Где</a:t>
            </a:r>
            <a:r>
              <a:rPr lang="cs-CZ" sz="2800" b="1" dirty="0"/>
              <a:t>, в </a:t>
            </a:r>
            <a:r>
              <a:rPr lang="cs-CZ" sz="2800" b="1" dirty="0" err="1"/>
              <a:t>как</a:t>
            </a:r>
            <a:r>
              <a:rPr lang="cs-CZ" sz="2800" b="1" u="sng" dirty="0" err="1"/>
              <a:t>и</a:t>
            </a:r>
            <a:r>
              <a:rPr lang="cs-CZ" sz="2800" b="1" dirty="0" err="1"/>
              <a:t>х</a:t>
            </a:r>
            <a:r>
              <a:rPr lang="cs-CZ" sz="2800" b="1" dirty="0"/>
              <a:t> </a:t>
            </a:r>
            <a:r>
              <a:rPr lang="cs-CZ" sz="2800" b="1" dirty="0" err="1"/>
              <a:t>кра</a:t>
            </a:r>
            <a:r>
              <a:rPr lang="cs-CZ" sz="2800" b="1" u="sng" dirty="0" err="1"/>
              <a:t>я</a:t>
            </a:r>
            <a:r>
              <a:rPr lang="cs-CZ" sz="2800" b="1" dirty="0" err="1"/>
              <a:t>х</a:t>
            </a:r>
            <a:r>
              <a:rPr lang="cs-CZ" sz="2800" b="1" dirty="0"/>
              <a:t> </a:t>
            </a:r>
            <a:r>
              <a:rPr lang="cs-CZ" sz="2800" b="1" dirty="0" err="1"/>
              <a:t>встр</a:t>
            </a:r>
            <a:r>
              <a:rPr lang="cs-CZ" sz="2800" b="1" u="sng" dirty="0" err="1"/>
              <a:t>е</a:t>
            </a:r>
            <a:r>
              <a:rPr lang="cs-CZ" sz="2800" b="1" dirty="0" err="1"/>
              <a:t>тишься</a:t>
            </a:r>
            <a:r>
              <a:rPr lang="cs-CZ" sz="2800" b="1" dirty="0"/>
              <a:t> </a:t>
            </a:r>
            <a:r>
              <a:rPr lang="cs-CZ" sz="2800" b="1" dirty="0" err="1"/>
              <a:t>со</a:t>
            </a:r>
            <a:r>
              <a:rPr lang="cs-CZ" sz="2800" b="1" dirty="0"/>
              <a:t> </a:t>
            </a:r>
            <a:r>
              <a:rPr lang="cs-CZ" sz="2800" b="1" dirty="0" err="1"/>
              <a:t>мн</a:t>
            </a:r>
            <a:r>
              <a:rPr lang="cs-CZ" sz="2800" b="1" u="sng" dirty="0" err="1"/>
              <a:t>о</a:t>
            </a:r>
            <a:r>
              <a:rPr lang="cs-CZ" sz="2800" b="1" dirty="0" err="1"/>
              <a:t>ю</a:t>
            </a:r>
            <a:r>
              <a:rPr lang="cs-CZ" sz="2800" b="1" dirty="0"/>
              <a:t>?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2421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Разнообразие песен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Спорт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Война</a:t>
            </a:r>
            <a:endParaRPr lang="en-US" b="1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Море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Тюрьма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Сказки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Социальная сатира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Юмор, пародии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Лиризм, романтика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Философия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3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Corbel" panose="020B0503020204020204" pitchFamily="34" charset="0"/>
              </a:rPr>
              <a:t>Он не вернулся из боя </a:t>
            </a:r>
            <a:r>
              <a:rPr lang="ru-RU" sz="2400" b="1" dirty="0" smtClean="0">
                <a:latin typeface="Corbel" panose="020B0503020204020204" pitchFamily="34" charset="0"/>
              </a:rPr>
              <a:t>(</a:t>
            </a:r>
            <a:r>
              <a:rPr lang="cs-CZ" sz="2400" b="1" dirty="0" smtClean="0">
                <a:latin typeface="Corbel" panose="020B0503020204020204" pitchFamily="34" charset="0"/>
              </a:rPr>
              <a:t>1969)</a:t>
            </a:r>
            <a:endParaRPr lang="cs-CZ" sz="2400" b="1" dirty="0">
              <a:latin typeface="Corbel" panose="020B05030202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76064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800" dirty="0" err="1">
                <a:latin typeface="Corbel" panose="020B0503020204020204" pitchFamily="34" charset="0"/>
              </a:rPr>
              <a:t>Почему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всё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не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так</a:t>
            </a:r>
            <a:r>
              <a:rPr lang="cs-CZ" sz="2800" dirty="0">
                <a:latin typeface="Corbel" panose="020B0503020204020204" pitchFamily="34" charset="0"/>
              </a:rPr>
              <a:t>? </a:t>
            </a:r>
            <a:r>
              <a:rPr lang="cs-CZ" sz="2800" dirty="0" err="1">
                <a:latin typeface="Corbel" panose="020B0503020204020204" pitchFamily="34" charset="0"/>
              </a:rPr>
              <a:t>Вроде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всё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как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всегда</a:t>
            </a:r>
            <a:r>
              <a:rPr lang="cs-CZ" sz="2800" dirty="0">
                <a:latin typeface="Corbel" panose="020B0503020204020204" pitchFamily="34" charset="0"/>
              </a:rPr>
              <a:t>:</a:t>
            </a:r>
            <a:r>
              <a:rPr lang="cs-CZ" sz="2800" i="1" dirty="0">
                <a:latin typeface="Corbel" panose="020B0503020204020204" pitchFamily="34" charset="0"/>
              </a:rPr>
              <a:t/>
            </a:r>
            <a:br>
              <a:rPr lang="cs-CZ" sz="2800" i="1" dirty="0">
                <a:latin typeface="Corbel" panose="020B0503020204020204" pitchFamily="34" charset="0"/>
              </a:rPr>
            </a:br>
            <a:r>
              <a:rPr lang="cs-CZ" sz="2800" dirty="0" err="1">
                <a:latin typeface="Corbel" panose="020B0503020204020204" pitchFamily="34" charset="0"/>
              </a:rPr>
              <a:t>То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же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небо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опять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голубое</a:t>
            </a:r>
            <a:r>
              <a:rPr lang="cs-CZ" sz="2800" dirty="0">
                <a:latin typeface="Corbel" panose="020B0503020204020204" pitchFamily="34" charset="0"/>
              </a:rPr>
              <a:t>,</a:t>
            </a:r>
            <a:r>
              <a:rPr lang="cs-CZ" sz="2800" i="1" dirty="0">
                <a:latin typeface="Corbel" panose="020B0503020204020204" pitchFamily="34" charset="0"/>
              </a:rPr>
              <a:t/>
            </a:r>
            <a:br>
              <a:rPr lang="cs-CZ" sz="2800" i="1" dirty="0">
                <a:latin typeface="Corbel" panose="020B0503020204020204" pitchFamily="34" charset="0"/>
              </a:rPr>
            </a:br>
            <a:r>
              <a:rPr lang="cs-CZ" sz="2800" dirty="0" err="1">
                <a:latin typeface="Corbel" panose="020B0503020204020204" pitchFamily="34" charset="0"/>
              </a:rPr>
              <a:t>Тот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же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лес</a:t>
            </a:r>
            <a:r>
              <a:rPr lang="cs-CZ" sz="2800" dirty="0">
                <a:latin typeface="Corbel" panose="020B0503020204020204" pitchFamily="34" charset="0"/>
              </a:rPr>
              <a:t>, </a:t>
            </a:r>
            <a:r>
              <a:rPr lang="cs-CZ" sz="2800" dirty="0" err="1">
                <a:latin typeface="Corbel" panose="020B0503020204020204" pitchFamily="34" charset="0"/>
              </a:rPr>
              <a:t>тот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же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воздух</a:t>
            </a:r>
            <a:r>
              <a:rPr lang="cs-CZ" sz="2800" dirty="0">
                <a:latin typeface="Corbel" panose="020B0503020204020204" pitchFamily="34" charset="0"/>
              </a:rPr>
              <a:t> и </a:t>
            </a:r>
            <a:r>
              <a:rPr lang="cs-CZ" sz="2800" dirty="0" err="1">
                <a:latin typeface="Corbel" panose="020B0503020204020204" pitchFamily="34" charset="0"/>
              </a:rPr>
              <a:t>та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же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вода</a:t>
            </a:r>
            <a:r>
              <a:rPr lang="cs-CZ" sz="2800" dirty="0">
                <a:latin typeface="Corbel" panose="020B0503020204020204" pitchFamily="34" charset="0"/>
              </a:rPr>
              <a:t>,</a:t>
            </a:r>
            <a:r>
              <a:rPr lang="cs-CZ" sz="2800" i="1" dirty="0">
                <a:latin typeface="Corbel" panose="020B0503020204020204" pitchFamily="34" charset="0"/>
              </a:rPr>
              <a:t/>
            </a:r>
            <a:br>
              <a:rPr lang="cs-CZ" sz="2800" i="1" dirty="0">
                <a:latin typeface="Corbel" panose="020B0503020204020204" pitchFamily="34" charset="0"/>
              </a:rPr>
            </a:br>
            <a:r>
              <a:rPr lang="cs-CZ" sz="2800" dirty="0" err="1">
                <a:latin typeface="Corbel" panose="020B0503020204020204" pitchFamily="34" charset="0"/>
              </a:rPr>
              <a:t>Только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он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не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вернулся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из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 smtClean="0">
                <a:latin typeface="Corbel" panose="020B0503020204020204" pitchFamily="34" charset="0"/>
              </a:rPr>
              <a:t>боя</a:t>
            </a:r>
            <a:r>
              <a:rPr lang="cs-CZ" sz="2800" dirty="0" smtClean="0">
                <a:latin typeface="Corbel" panose="020B0503020204020204" pitchFamily="34" charset="0"/>
              </a:rPr>
              <a:t>.</a:t>
            </a:r>
            <a:endParaRPr lang="ru-RU" sz="2800" i="1" dirty="0" smtClean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50" dirty="0" smtClean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 err="1" smtClean="0">
                <a:latin typeface="Corbel" panose="020B0503020204020204" pitchFamily="34" charset="0"/>
              </a:rPr>
              <a:t>Мне</a:t>
            </a:r>
            <a:r>
              <a:rPr lang="cs-CZ" sz="2800" dirty="0" smtClean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теперь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не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понять</a:t>
            </a:r>
            <a:r>
              <a:rPr lang="cs-CZ" sz="2800" dirty="0">
                <a:latin typeface="Corbel" panose="020B0503020204020204" pitchFamily="34" charset="0"/>
              </a:rPr>
              <a:t>, </a:t>
            </a:r>
            <a:r>
              <a:rPr lang="cs-CZ" sz="2800" dirty="0" err="1">
                <a:latin typeface="Corbel" panose="020B0503020204020204" pitchFamily="34" charset="0"/>
              </a:rPr>
              <a:t>кто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же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прав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был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из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нас</a:t>
            </a:r>
            <a:r>
              <a:rPr lang="cs-CZ" sz="2800" i="1" dirty="0">
                <a:latin typeface="Corbel" panose="020B0503020204020204" pitchFamily="34" charset="0"/>
              </a:rPr>
              <a:t/>
            </a:r>
            <a:br>
              <a:rPr lang="cs-CZ" sz="2800" i="1" dirty="0">
                <a:latin typeface="Corbel" panose="020B0503020204020204" pitchFamily="34" charset="0"/>
              </a:rPr>
            </a:br>
            <a:r>
              <a:rPr lang="cs-CZ" sz="2800" dirty="0">
                <a:latin typeface="Corbel" panose="020B0503020204020204" pitchFamily="34" charset="0"/>
              </a:rPr>
              <a:t>В </a:t>
            </a:r>
            <a:r>
              <a:rPr lang="cs-CZ" sz="2800" dirty="0" err="1">
                <a:latin typeface="Corbel" panose="020B0503020204020204" pitchFamily="34" charset="0"/>
              </a:rPr>
              <a:t>наших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спорах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без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сна</a:t>
            </a:r>
            <a:r>
              <a:rPr lang="cs-CZ" sz="2800" dirty="0">
                <a:latin typeface="Corbel" panose="020B0503020204020204" pitchFamily="34" charset="0"/>
              </a:rPr>
              <a:t> и </a:t>
            </a:r>
            <a:r>
              <a:rPr lang="cs-CZ" sz="2800" dirty="0" err="1">
                <a:latin typeface="Corbel" panose="020B0503020204020204" pitchFamily="34" charset="0"/>
              </a:rPr>
              <a:t>покоя</a:t>
            </a:r>
            <a:r>
              <a:rPr lang="cs-CZ" sz="2800" dirty="0">
                <a:latin typeface="Corbel" panose="020B0503020204020204" pitchFamily="34" charset="0"/>
              </a:rPr>
              <a:t>.</a:t>
            </a:r>
            <a:r>
              <a:rPr lang="cs-CZ" sz="2800" i="1" dirty="0">
                <a:latin typeface="Corbel" panose="020B0503020204020204" pitchFamily="34" charset="0"/>
              </a:rPr>
              <a:t/>
            </a:r>
            <a:br>
              <a:rPr lang="cs-CZ" sz="2800" i="1" dirty="0">
                <a:latin typeface="Corbel" panose="020B0503020204020204" pitchFamily="34" charset="0"/>
              </a:rPr>
            </a:br>
            <a:r>
              <a:rPr lang="cs-CZ" sz="2800" dirty="0" err="1">
                <a:latin typeface="Corbel" panose="020B0503020204020204" pitchFamily="34" charset="0"/>
              </a:rPr>
              <a:t>Мне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не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стало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хватать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его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только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сейчас</a:t>
            </a:r>
            <a:r>
              <a:rPr lang="cs-CZ" sz="2800" dirty="0">
                <a:latin typeface="Corbel" panose="020B0503020204020204" pitchFamily="34" charset="0"/>
              </a:rPr>
              <a:t>,</a:t>
            </a:r>
            <a:r>
              <a:rPr lang="cs-CZ" sz="2800" i="1" dirty="0">
                <a:latin typeface="Corbel" panose="020B0503020204020204" pitchFamily="34" charset="0"/>
              </a:rPr>
              <a:t/>
            </a:r>
            <a:br>
              <a:rPr lang="cs-CZ" sz="2800" i="1" dirty="0">
                <a:latin typeface="Corbel" panose="020B0503020204020204" pitchFamily="34" charset="0"/>
              </a:rPr>
            </a:br>
            <a:r>
              <a:rPr lang="cs-CZ" sz="2800" dirty="0" err="1">
                <a:latin typeface="Corbel" panose="020B0503020204020204" pitchFamily="34" charset="0"/>
              </a:rPr>
              <a:t>Когда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он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не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вернулся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из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боя</a:t>
            </a:r>
            <a:r>
              <a:rPr lang="cs-CZ" sz="2800" dirty="0">
                <a:latin typeface="Corbel" panose="020B0503020204020204" pitchFamily="34" charset="0"/>
              </a:rPr>
              <a:t>.</a:t>
            </a:r>
            <a:r>
              <a:rPr lang="cs-CZ" sz="2800" i="1" dirty="0">
                <a:latin typeface="Corbel" panose="020B0503020204020204" pitchFamily="34" charset="0"/>
              </a:rPr>
              <a:t/>
            </a:r>
            <a:br>
              <a:rPr lang="cs-CZ" sz="2800" i="1" dirty="0">
                <a:latin typeface="Corbel" panose="020B0503020204020204" pitchFamily="34" charset="0"/>
              </a:rPr>
            </a:br>
            <a:r>
              <a:rPr lang="en-US" sz="1000" i="1" dirty="0" smtClean="0">
                <a:latin typeface="Corbel" panose="020B0503020204020204" pitchFamily="34" charset="0"/>
              </a:rPr>
              <a:t> </a:t>
            </a:r>
            <a:r>
              <a:rPr lang="cs-CZ" sz="2800" i="1" dirty="0">
                <a:latin typeface="Corbel" panose="020B0503020204020204" pitchFamily="34" charset="0"/>
              </a:rPr>
              <a:t/>
            </a:r>
            <a:br>
              <a:rPr lang="cs-CZ" sz="2800" i="1" dirty="0">
                <a:latin typeface="Corbel" panose="020B0503020204020204" pitchFamily="34" charset="0"/>
              </a:rPr>
            </a:br>
            <a:r>
              <a:rPr lang="cs-CZ" sz="2800" dirty="0" err="1">
                <a:latin typeface="Corbel" panose="020B0503020204020204" pitchFamily="34" charset="0"/>
              </a:rPr>
              <a:t>Он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молчал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невпопад</a:t>
            </a:r>
            <a:r>
              <a:rPr lang="cs-CZ" sz="2800" dirty="0">
                <a:latin typeface="Corbel" panose="020B0503020204020204" pitchFamily="34" charset="0"/>
              </a:rPr>
              <a:t> и </a:t>
            </a:r>
            <a:r>
              <a:rPr lang="cs-CZ" sz="2800" dirty="0" err="1">
                <a:latin typeface="Corbel" panose="020B0503020204020204" pitchFamily="34" charset="0"/>
              </a:rPr>
              <a:t>не</a:t>
            </a:r>
            <a:r>
              <a:rPr lang="cs-CZ" sz="2800" dirty="0">
                <a:latin typeface="Corbel" panose="020B0503020204020204" pitchFamily="34" charset="0"/>
              </a:rPr>
              <a:t> в </a:t>
            </a:r>
            <a:r>
              <a:rPr lang="cs-CZ" sz="2800" dirty="0" err="1">
                <a:latin typeface="Corbel" panose="020B0503020204020204" pitchFamily="34" charset="0"/>
              </a:rPr>
              <a:t>такт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подпевал</a:t>
            </a:r>
            <a:r>
              <a:rPr lang="cs-CZ" sz="2800" dirty="0">
                <a:latin typeface="Corbel" panose="020B0503020204020204" pitchFamily="34" charset="0"/>
              </a:rPr>
              <a:t>,</a:t>
            </a:r>
            <a:r>
              <a:rPr lang="cs-CZ" sz="2800" i="1" dirty="0">
                <a:latin typeface="Corbel" panose="020B0503020204020204" pitchFamily="34" charset="0"/>
              </a:rPr>
              <a:t/>
            </a:r>
            <a:br>
              <a:rPr lang="cs-CZ" sz="2800" i="1" dirty="0">
                <a:latin typeface="Corbel" panose="020B0503020204020204" pitchFamily="34" charset="0"/>
              </a:rPr>
            </a:br>
            <a:r>
              <a:rPr lang="cs-CZ" sz="2800" dirty="0" err="1">
                <a:latin typeface="Corbel" panose="020B0503020204020204" pitchFamily="34" charset="0"/>
              </a:rPr>
              <a:t>Он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всегда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говорил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про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другое</a:t>
            </a:r>
            <a:r>
              <a:rPr lang="cs-CZ" sz="2800" dirty="0">
                <a:latin typeface="Corbel" panose="020B0503020204020204" pitchFamily="34" charset="0"/>
              </a:rPr>
              <a:t>,</a:t>
            </a:r>
            <a:r>
              <a:rPr lang="cs-CZ" sz="2800" i="1" dirty="0">
                <a:latin typeface="Corbel" panose="020B0503020204020204" pitchFamily="34" charset="0"/>
              </a:rPr>
              <a:t/>
            </a:r>
            <a:br>
              <a:rPr lang="cs-CZ" sz="2800" i="1" dirty="0">
                <a:latin typeface="Corbel" panose="020B0503020204020204" pitchFamily="34" charset="0"/>
              </a:rPr>
            </a:br>
            <a:r>
              <a:rPr lang="cs-CZ" sz="2800" dirty="0" err="1">
                <a:latin typeface="Corbel" panose="020B0503020204020204" pitchFamily="34" charset="0"/>
              </a:rPr>
              <a:t>Он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мне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спать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не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давал</a:t>
            </a:r>
            <a:r>
              <a:rPr lang="cs-CZ" sz="2800" dirty="0">
                <a:latin typeface="Corbel" panose="020B0503020204020204" pitchFamily="34" charset="0"/>
              </a:rPr>
              <a:t>, </a:t>
            </a:r>
            <a:r>
              <a:rPr lang="cs-CZ" sz="2800" dirty="0" err="1">
                <a:latin typeface="Corbel" panose="020B0503020204020204" pitchFamily="34" charset="0"/>
              </a:rPr>
              <a:t>он</a:t>
            </a:r>
            <a:r>
              <a:rPr lang="cs-CZ" sz="2800" dirty="0">
                <a:latin typeface="Corbel" panose="020B0503020204020204" pitchFamily="34" charset="0"/>
              </a:rPr>
              <a:t> с </a:t>
            </a:r>
            <a:r>
              <a:rPr lang="cs-CZ" sz="2800" dirty="0" err="1">
                <a:latin typeface="Corbel" panose="020B0503020204020204" pitchFamily="34" charset="0"/>
              </a:rPr>
              <a:t>восходом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вставал</a:t>
            </a:r>
            <a:r>
              <a:rPr lang="cs-CZ" sz="2800" dirty="0">
                <a:latin typeface="Corbel" panose="020B0503020204020204" pitchFamily="34" charset="0"/>
              </a:rPr>
              <a:t>,</a:t>
            </a:r>
            <a:r>
              <a:rPr lang="cs-CZ" sz="2800" i="1" dirty="0">
                <a:latin typeface="Corbel" panose="020B0503020204020204" pitchFamily="34" charset="0"/>
              </a:rPr>
              <a:t/>
            </a:r>
            <a:br>
              <a:rPr lang="cs-CZ" sz="2800" i="1" dirty="0">
                <a:latin typeface="Corbel" panose="020B0503020204020204" pitchFamily="34" charset="0"/>
              </a:rPr>
            </a:br>
            <a:r>
              <a:rPr lang="cs-CZ" sz="2800" dirty="0">
                <a:latin typeface="Corbel" panose="020B0503020204020204" pitchFamily="34" charset="0"/>
              </a:rPr>
              <a:t>А </a:t>
            </a:r>
            <a:r>
              <a:rPr lang="cs-CZ" sz="2800" dirty="0" err="1">
                <a:latin typeface="Corbel" panose="020B0503020204020204" pitchFamily="34" charset="0"/>
              </a:rPr>
              <a:t>вчера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не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вернулся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из</a:t>
            </a:r>
            <a:r>
              <a:rPr lang="cs-CZ" sz="2800" dirty="0">
                <a:latin typeface="Corbel" panose="020B0503020204020204" pitchFamily="34" charset="0"/>
              </a:rPr>
              <a:t> </a:t>
            </a:r>
            <a:r>
              <a:rPr lang="cs-CZ" sz="2800" dirty="0" err="1">
                <a:latin typeface="Corbel" panose="020B0503020204020204" pitchFamily="34" charset="0"/>
              </a:rPr>
              <a:t>боя</a:t>
            </a:r>
            <a:r>
              <a:rPr lang="cs-CZ" sz="2800" dirty="0" smtClean="0">
                <a:latin typeface="Corbel" panose="020B0503020204020204" pitchFamily="34" charset="0"/>
              </a:rPr>
              <a:t>. </a:t>
            </a:r>
            <a:r>
              <a:rPr lang="en-US" sz="2800" dirty="0" smtClean="0">
                <a:latin typeface="Corbel" panose="020B0503020204020204" pitchFamily="34" charset="0"/>
              </a:rPr>
              <a:t>[…]</a:t>
            </a:r>
            <a:r>
              <a:rPr lang="cs-CZ" sz="2800" i="1" dirty="0">
                <a:latin typeface="Corbel" panose="020B0503020204020204" pitchFamily="34" charset="0"/>
              </a:rPr>
              <a:t/>
            </a:r>
            <a:br>
              <a:rPr lang="cs-CZ" sz="2800" i="1" dirty="0">
                <a:latin typeface="Corbel" panose="020B0503020204020204" pitchFamily="34" charset="0"/>
              </a:rPr>
            </a:br>
            <a:endParaRPr lang="cs-CZ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Corbel" panose="020B0503020204020204" pitchFamily="34" charset="0"/>
              </a:rPr>
              <a:t>Кони привередливые </a:t>
            </a:r>
            <a:r>
              <a:rPr lang="cs-CZ" sz="2800" dirty="0" smtClean="0">
                <a:latin typeface="Corbel" panose="020B0503020204020204" pitchFamily="34" charset="0"/>
              </a:rPr>
              <a:t>(1972)</a:t>
            </a:r>
            <a:endParaRPr lang="cs-CZ" sz="2800" dirty="0">
              <a:latin typeface="Corbel" panose="020B05030202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8772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orbel" panose="020B0503020204020204" pitchFamily="34" charset="0"/>
              </a:rPr>
              <a:t>Вдоль обрыва, по-над пропастью, по самому краю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Corbel" panose="020B0503020204020204" pitchFamily="34" charset="0"/>
              </a:rPr>
              <a:t>Я </a:t>
            </a:r>
            <a:r>
              <a:rPr lang="ru-RU" sz="2800" dirty="0">
                <a:latin typeface="Corbel" panose="020B0503020204020204" pitchFamily="34" charset="0"/>
              </a:rPr>
              <a:t>коней своих </a:t>
            </a:r>
            <a:r>
              <a:rPr lang="ru-RU" sz="2800" dirty="0" err="1">
                <a:latin typeface="Corbel" panose="020B0503020204020204" pitchFamily="34" charset="0"/>
              </a:rPr>
              <a:t>нагайкою</a:t>
            </a:r>
            <a:r>
              <a:rPr lang="ru-RU" sz="2800" dirty="0">
                <a:latin typeface="Corbel" panose="020B0503020204020204" pitchFamily="34" charset="0"/>
              </a:rPr>
              <a:t> стегаю, - погоняю,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Corbel" panose="020B0503020204020204" pitchFamily="34" charset="0"/>
              </a:rPr>
              <a:t>Что-то </a:t>
            </a:r>
            <a:r>
              <a:rPr lang="ru-RU" sz="2800" dirty="0">
                <a:latin typeface="Corbel" panose="020B0503020204020204" pitchFamily="34" charset="0"/>
              </a:rPr>
              <a:t>воздуху мне мало, ветер пью, туман глотаю,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Corbel" panose="020B0503020204020204" pitchFamily="34" charset="0"/>
              </a:rPr>
              <a:t>Чую</a:t>
            </a:r>
            <a:r>
              <a:rPr lang="ru-RU" sz="2800" dirty="0">
                <a:latin typeface="Corbel" panose="020B0503020204020204" pitchFamily="34" charset="0"/>
              </a:rPr>
              <a:t>, с гибельным восторгом - пропадаю, пропадаю!</a:t>
            </a:r>
          </a:p>
          <a:p>
            <a:pPr marL="0" indent="0">
              <a:spcBef>
                <a:spcPts val="0"/>
              </a:spcBef>
              <a:buNone/>
            </a:pPr>
            <a:endParaRPr lang="ru-RU" sz="1050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Corbel" panose="020B0503020204020204" pitchFamily="34" charset="0"/>
              </a:rPr>
              <a:t>Чуть </a:t>
            </a:r>
            <a:r>
              <a:rPr lang="ru-RU" sz="2800" dirty="0">
                <a:latin typeface="Corbel" panose="020B0503020204020204" pitchFamily="34" charset="0"/>
              </a:rPr>
              <a:t>помедленнее, кони, чуть помедленнее!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Corbel" panose="020B0503020204020204" pitchFamily="34" charset="0"/>
              </a:rPr>
              <a:t>Вы </a:t>
            </a:r>
            <a:r>
              <a:rPr lang="ru-RU" sz="2800" dirty="0">
                <a:latin typeface="Corbel" panose="020B0503020204020204" pitchFamily="34" charset="0"/>
              </a:rPr>
              <a:t>тугую не слушайте плеть!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Corbel" panose="020B0503020204020204" pitchFamily="34" charset="0"/>
              </a:rPr>
              <a:t>Но </a:t>
            </a:r>
            <a:r>
              <a:rPr lang="ru-RU" sz="2800" dirty="0">
                <a:latin typeface="Corbel" panose="020B0503020204020204" pitchFamily="34" charset="0"/>
              </a:rPr>
              <a:t>что-то кони мне попались привередливые,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Corbel" panose="020B0503020204020204" pitchFamily="34" charset="0"/>
              </a:rPr>
              <a:t>И </a:t>
            </a:r>
            <a:r>
              <a:rPr lang="ru-RU" sz="2800" dirty="0">
                <a:latin typeface="Corbel" panose="020B0503020204020204" pitchFamily="34" charset="0"/>
              </a:rPr>
              <a:t>дожить не успел, мне допеть не успеть</a:t>
            </a:r>
            <a:r>
              <a:rPr lang="ru-RU" sz="2800" dirty="0" smtClean="0">
                <a:latin typeface="Corbel" panose="020B0503020204020204" pitchFamily="34" charset="0"/>
              </a:rPr>
              <a:t>!</a:t>
            </a:r>
            <a:endParaRPr lang="cs-CZ" sz="2800" dirty="0" smtClean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50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Corbel" panose="020B0503020204020204" pitchFamily="34" charset="0"/>
              </a:rPr>
              <a:t>Я </a:t>
            </a:r>
            <a:r>
              <a:rPr lang="ru-RU" sz="2800" dirty="0">
                <a:latin typeface="Corbel" panose="020B0503020204020204" pitchFamily="34" charset="0"/>
              </a:rPr>
              <a:t>коней напою,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Corbel" panose="020B0503020204020204" pitchFamily="34" charset="0"/>
              </a:rPr>
              <a:t>Я </a:t>
            </a:r>
            <a:r>
              <a:rPr lang="ru-RU" sz="2800" dirty="0">
                <a:latin typeface="Corbel" panose="020B0503020204020204" pitchFamily="34" charset="0"/>
              </a:rPr>
              <a:t>куплет допою,-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Corbel" panose="020B0503020204020204" pitchFamily="34" charset="0"/>
              </a:rPr>
              <a:t>Хоть </a:t>
            </a:r>
            <a:r>
              <a:rPr lang="ru-RU" sz="2800" dirty="0">
                <a:latin typeface="Corbel" panose="020B0503020204020204" pitchFamily="34" charset="0"/>
              </a:rPr>
              <a:t>немного еще постою на краю</a:t>
            </a:r>
            <a:r>
              <a:rPr lang="ru-RU" sz="2800" dirty="0" smtClean="0">
                <a:latin typeface="Corbel" panose="020B0503020204020204" pitchFamily="34" charset="0"/>
              </a:rPr>
              <a:t>!</a:t>
            </a:r>
            <a:r>
              <a:rPr lang="cs-CZ" sz="2800" dirty="0" smtClean="0">
                <a:latin typeface="Corbel" panose="020B0503020204020204" pitchFamily="34" charset="0"/>
              </a:rPr>
              <a:t> </a:t>
            </a:r>
            <a:r>
              <a:rPr lang="en-US" sz="2800" dirty="0">
                <a:latin typeface="Corbel" panose="020B0503020204020204" pitchFamily="34" charset="0"/>
              </a:rPr>
              <a:t>[</a:t>
            </a:r>
            <a:r>
              <a:rPr lang="ru-RU" sz="2800" dirty="0" smtClean="0">
                <a:latin typeface="Corbel" panose="020B0503020204020204" pitchFamily="34" charset="0"/>
              </a:rPr>
              <a:t>...</a:t>
            </a:r>
            <a:r>
              <a:rPr lang="en-US" sz="2800" dirty="0" smtClean="0">
                <a:latin typeface="Corbel" panose="020B0503020204020204" pitchFamily="34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 err="1" smtClean="0">
                <a:latin typeface="Corbel" panose="020B0503020204020204" pitchFamily="34" charset="0"/>
                <a:hlinkClick r:id="rId2" action="ppaction://hlinkfile"/>
              </a:rPr>
              <a:t>Vysockij</a:t>
            </a:r>
            <a:r>
              <a:rPr lang="cs-CZ" sz="2800" dirty="0" smtClean="0">
                <a:latin typeface="Corbel" panose="020B0503020204020204" pitchFamily="34" charset="0"/>
                <a:hlinkClick r:id="rId2" action="ppaction://hlinkfile"/>
              </a:rPr>
              <a:t>\Koni </a:t>
            </a:r>
            <a:r>
              <a:rPr lang="cs-CZ" sz="2800" dirty="0" err="1" smtClean="0">
                <a:latin typeface="Corbel" panose="020B0503020204020204" pitchFamily="34" charset="0"/>
                <a:hlinkClick r:id="rId2" action="ppaction://hlinkfile"/>
              </a:rPr>
              <a:t>priveredlivye_video.flv</a:t>
            </a:r>
            <a:endParaRPr lang="ru-RU" sz="2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04" y="4800600"/>
            <a:ext cx="8928992" cy="566738"/>
          </a:xfrm>
        </p:spPr>
        <p:txBody>
          <a:bodyPr/>
          <a:lstStyle/>
          <a:p>
            <a:r>
              <a:rPr lang="ru-RU" sz="2800" dirty="0" smtClean="0">
                <a:latin typeface="Corbel" panose="020B0503020204020204" pitchFamily="34" charset="0"/>
              </a:rPr>
              <a:t>Умер </a:t>
            </a:r>
            <a:r>
              <a:rPr lang="cs-CZ" sz="2800" dirty="0" smtClean="0">
                <a:latin typeface="Corbel" panose="020B0503020204020204" pitchFamily="34" charset="0"/>
              </a:rPr>
              <a:t>25-</a:t>
            </a:r>
            <a:r>
              <a:rPr lang="ru-RU" sz="2800" dirty="0" smtClean="0">
                <a:latin typeface="Corbel" panose="020B0503020204020204" pitchFamily="34" charset="0"/>
              </a:rPr>
              <a:t>ого июля </a:t>
            </a:r>
            <a:r>
              <a:rPr lang="cs-CZ" sz="2800" dirty="0" smtClean="0">
                <a:latin typeface="Corbel" panose="020B0503020204020204" pitchFamily="34" charset="0"/>
              </a:rPr>
              <a:t>1980</a:t>
            </a:r>
            <a:r>
              <a:rPr lang="ru-RU" sz="2800" dirty="0" smtClean="0">
                <a:latin typeface="Corbel" panose="020B0503020204020204" pitchFamily="34" charset="0"/>
              </a:rPr>
              <a:t> года в своей квартире в Москве</a:t>
            </a:r>
            <a:endParaRPr lang="cs-CZ" sz="2800" dirty="0">
              <a:latin typeface="Corbel" panose="020B0503020204020204" pitchFamily="34" charset="0"/>
            </a:endParaRP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r="5778"/>
          <a:stretch>
            <a:fillRect/>
          </a:stretch>
        </p:blipFill>
        <p:spPr>
          <a:xfrm>
            <a:off x="2411760" y="2104786"/>
            <a:ext cx="3754967" cy="2816225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547664" y="5367338"/>
            <a:ext cx="6264696" cy="80486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latin typeface="Corbel" panose="020B0503020204020204" pitchFamily="34" charset="0"/>
              </a:rPr>
              <a:t>Похоронен на Ваганьковском кладбище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Corbel" panose="020B0503020204020204" pitchFamily="34" charset="0"/>
              </a:rPr>
              <a:t>Дом Высоцкого на Таганке создан в </a:t>
            </a:r>
            <a:r>
              <a:rPr lang="cs-CZ" sz="2400" dirty="0" smtClean="0">
                <a:latin typeface="Corbel" panose="020B0503020204020204" pitchFamily="34" charset="0"/>
              </a:rPr>
              <a:t>1989 </a:t>
            </a:r>
            <a:r>
              <a:rPr lang="ru-RU" sz="2400" dirty="0" smtClean="0">
                <a:latin typeface="Corbel" panose="020B0503020204020204" pitchFamily="34" charset="0"/>
              </a:rPr>
              <a:t>г.</a:t>
            </a:r>
            <a:endParaRPr lang="cs-CZ" sz="2400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4596"/>
            <a:ext cx="2476492" cy="31203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4" y="489707"/>
            <a:ext cx="3208419" cy="2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u </a:t>
            </a:r>
            <a:r>
              <a:rPr lang="en-US" dirty="0" err="1" smtClean="0"/>
              <a:t>televize</a:t>
            </a:r>
            <a:r>
              <a:rPr lang="cs-CZ" dirty="0" smtClean="0"/>
              <a:t> </a:t>
            </a:r>
            <a:r>
              <a:rPr lang="cs-CZ" sz="1400" dirty="0" smtClean="0"/>
              <a:t> v překladu </a:t>
            </a:r>
            <a:r>
              <a:rPr lang="cs-CZ" sz="1400" dirty="0"/>
              <a:t>Milana Dvořáka</a:t>
            </a:r>
            <a:br>
              <a:rPr lang="cs-CZ" sz="1400" dirty="0"/>
            </a:b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5312" y="1412776"/>
            <a:ext cx="6923112" cy="504056"/>
          </a:xfrm>
        </p:spPr>
        <p:txBody>
          <a:bodyPr/>
          <a:lstStyle/>
          <a:p>
            <a:pPr marL="0" indent="0" algn="ctr">
              <a:buNone/>
            </a:pPr>
            <a:r>
              <a:rPr lang="cs-CZ" sz="1600" dirty="0" err="1" smtClean="0">
                <a:hlinkClick r:id="rId3" action="ppaction://hlinkfile"/>
              </a:rPr>
              <a:t>Vysockij</a:t>
            </a:r>
            <a:r>
              <a:rPr lang="cs-CZ" sz="1600" dirty="0" smtClean="0">
                <a:hlinkClick r:id="rId3" action="ppaction://hlinkfile"/>
              </a:rPr>
              <a:t>\</a:t>
            </a:r>
            <a:r>
              <a:rPr lang="cs-CZ" sz="1600" dirty="0" err="1" smtClean="0">
                <a:hlinkClick r:id="rId3" action="ppaction://hlinkfile"/>
              </a:rPr>
              <a:t>Nohavica_Vana</a:t>
            </a:r>
            <a:r>
              <a:rPr lang="cs-CZ" sz="1600" dirty="0" smtClean="0">
                <a:hlinkClick r:id="rId3" action="ppaction://hlinkfile"/>
              </a:rPr>
              <a:t> a Zina.mp3</a:t>
            </a:r>
            <a:endParaRPr lang="ru-RU" sz="1600" dirty="0" smtClean="0"/>
          </a:p>
          <a:p>
            <a:pPr marL="0" indent="0" algn="ctr">
              <a:buNone/>
            </a:pPr>
            <a:endParaRPr lang="cs-CZ" sz="16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465312" y="2132856"/>
            <a:ext cx="6707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www.nohavica.cz/cz/tvorba/archiv/vysockij/vysockij.htm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" y="2710467"/>
            <a:ext cx="2674640" cy="37612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48" y="2721824"/>
            <a:ext cx="4861652" cy="37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Corbel" panose="020B0503020204020204" pitchFamily="34" charset="0"/>
              </a:rPr>
              <a:t>Диалог у телевизора </a:t>
            </a:r>
            <a:r>
              <a:rPr lang="ru-RU" sz="2800" dirty="0" smtClean="0">
                <a:latin typeface="Corbel" panose="020B0503020204020204" pitchFamily="34" charset="0"/>
              </a:rPr>
              <a:t>(</a:t>
            </a:r>
            <a:r>
              <a:rPr lang="cs-CZ" sz="2800" dirty="0" smtClean="0">
                <a:latin typeface="Corbel" panose="020B0503020204020204" pitchFamily="34" charset="0"/>
              </a:rPr>
              <a:t>1973)</a:t>
            </a:r>
            <a:endParaRPr lang="cs-CZ" sz="2800" dirty="0">
              <a:latin typeface="Corbel" panose="020B05030202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712" y="764704"/>
            <a:ext cx="4968552" cy="60932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- Ой, Вань! Смотри, какие клоуны!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Рот - хоть завязочки пришей!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А до чего ж, Вань, размалеваны.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И голос, как у алкашей.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А тот похож, нет, правда, </a:t>
            </a:r>
            <a:r>
              <a:rPr lang="ru-RU" sz="2400" dirty="0" err="1">
                <a:latin typeface="Corbel" panose="020B0503020204020204" pitchFamily="34" charset="0"/>
              </a:rPr>
              <a:t>вань</a:t>
            </a:r>
            <a:r>
              <a:rPr lang="ru-RU" sz="2400" dirty="0">
                <a:latin typeface="Corbel" panose="020B0503020204020204" pitchFamily="34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На шурина - такая ж пьянь!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Нет, нет, ты глянь, нет, нет,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Ты глянь, я вправду, Вань!</a:t>
            </a:r>
          </a:p>
          <a:p>
            <a:pPr marL="0" indent="0">
              <a:spcBef>
                <a:spcPts val="0"/>
              </a:spcBef>
              <a:buNone/>
            </a:pPr>
            <a:endParaRPr lang="ru-RU" sz="1050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Corbel" panose="020B0503020204020204" pitchFamily="34" charset="0"/>
              </a:rPr>
              <a:t>- </a:t>
            </a:r>
            <a:r>
              <a:rPr lang="ru-RU" sz="2400" dirty="0">
                <a:latin typeface="Corbel" panose="020B0503020204020204" pitchFamily="34" charset="0"/>
              </a:rPr>
              <a:t>Послушай, Зин, не трогай шурина!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Corbel" panose="020B0503020204020204" pitchFamily="34" charset="0"/>
              </a:rPr>
              <a:t>Какой </a:t>
            </a:r>
            <a:r>
              <a:rPr lang="ru-RU" sz="2400" dirty="0">
                <a:latin typeface="Corbel" panose="020B0503020204020204" pitchFamily="34" charset="0"/>
              </a:rPr>
              <a:t>ни есть, а он - родня!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Corbel" panose="020B0503020204020204" pitchFamily="34" charset="0"/>
              </a:rPr>
              <a:t>Сама </a:t>
            </a:r>
            <a:r>
              <a:rPr lang="ru-RU" sz="2400" dirty="0">
                <a:latin typeface="Corbel" panose="020B0503020204020204" pitchFamily="34" charset="0"/>
              </a:rPr>
              <a:t>намазана, прокурена...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Corbel" panose="020B0503020204020204" pitchFamily="34" charset="0"/>
              </a:rPr>
              <a:t>Гляди</a:t>
            </a:r>
            <a:r>
              <a:rPr lang="ru-RU" sz="2400" dirty="0">
                <a:latin typeface="Corbel" panose="020B0503020204020204" pitchFamily="34" charset="0"/>
              </a:rPr>
              <a:t>, дождешься у меня!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Corbel" panose="020B0503020204020204" pitchFamily="34" charset="0"/>
              </a:rPr>
              <a:t>А </a:t>
            </a:r>
            <a:r>
              <a:rPr lang="ru-RU" sz="2400" dirty="0">
                <a:latin typeface="Corbel" panose="020B0503020204020204" pitchFamily="34" charset="0"/>
              </a:rPr>
              <a:t>чем болтать, взяла бы, Зин,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Corbel" panose="020B0503020204020204" pitchFamily="34" charset="0"/>
              </a:rPr>
              <a:t>В </a:t>
            </a:r>
            <a:r>
              <a:rPr lang="ru-RU" sz="2400" dirty="0">
                <a:latin typeface="Corbel" panose="020B0503020204020204" pitchFamily="34" charset="0"/>
              </a:rPr>
              <a:t>антракт сгоняла в магазин.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Corbel" panose="020B0503020204020204" pitchFamily="34" charset="0"/>
              </a:rPr>
              <a:t>Что</a:t>
            </a:r>
            <a:r>
              <a:rPr lang="ru-RU" sz="2400" dirty="0">
                <a:latin typeface="Corbel" panose="020B0503020204020204" pitchFamily="34" charset="0"/>
              </a:rPr>
              <a:t>? Не пойдешь? Ну, я один.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Corbel" panose="020B0503020204020204" pitchFamily="34" charset="0"/>
              </a:rPr>
              <a:t>Подвинься</a:t>
            </a:r>
            <a:r>
              <a:rPr lang="ru-RU" sz="2400" dirty="0">
                <a:latin typeface="Corbel" panose="020B0503020204020204" pitchFamily="34" charset="0"/>
              </a:rPr>
              <a:t>, Зин</a:t>
            </a:r>
            <a:r>
              <a:rPr lang="ru-RU" sz="2400" dirty="0" smtClean="0">
                <a:latin typeface="Corbel" panose="020B0503020204020204" pitchFamily="34" charset="0"/>
              </a:rPr>
              <a:t>!</a:t>
            </a:r>
            <a:r>
              <a:rPr lang="cs-CZ" sz="2400" dirty="0" smtClean="0">
                <a:latin typeface="Corbel" panose="020B0503020204020204" pitchFamily="34" charset="0"/>
              </a:rPr>
              <a:t> </a:t>
            </a:r>
            <a:r>
              <a:rPr lang="en-US" sz="2400" dirty="0" smtClean="0">
                <a:latin typeface="Corbel" panose="020B0503020204020204" pitchFamily="34" charset="0"/>
              </a:rPr>
              <a:t>[…]</a:t>
            </a:r>
            <a:endParaRPr lang="ru-RU" sz="2400" dirty="0"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endParaRPr lang="cs-CZ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/>
          <a:lstStyle/>
          <a:p>
            <a:r>
              <a:rPr lang="ru-RU" dirty="0" smtClean="0"/>
              <a:t>Песня о Земле </a:t>
            </a:r>
            <a:r>
              <a:rPr lang="cs-CZ" sz="2800" dirty="0" smtClean="0"/>
              <a:t>(1969)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648200" cy="58772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Кто сказал: "Все сгорело дотла,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Больше в землю не бросите семя!"?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Кто сказал, что Земля умерла?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Нет, она затаилась на время!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Материнства не взять у Земли,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Не отнять, как не вычерпать моря.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Кто поверил, что Землю сожгли?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Нет, она почернела от горя.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Как разрезы, траншеи легли,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И воронки - как раны зияют.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Обнаженные нервы Земли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Неземное страдание знают.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</a:t>
            </a:r>
            <a:endParaRPr lang="cs-CZ" sz="2400" dirty="0">
              <a:latin typeface="Corbel" panose="020B0503020204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495800" cy="47085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Она вынесет все, переждет,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Не записывай Землю в калеки!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Кто сказал, что Земля не поет,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Что она замолчала навеки?!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Нет! Звенит она, стоны глуша,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Изо всех своих ран, из отдушин,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Ведь Земля - это наша душа,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Сапогами не вытоптать душу!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Кто поверил, что Землю сожгли?!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orbel" panose="020B0503020204020204" pitchFamily="34" charset="0"/>
              </a:rPr>
              <a:t> Нет, она затаилась на время...</a:t>
            </a:r>
            <a:endParaRPr lang="cs-CZ" sz="24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659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smtClean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53250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0" dirty="0" smtClean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060848"/>
            <a:ext cx="8434387" cy="324036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Arial" charset="0"/>
              </a:rPr>
              <a:t>Спасибо за внимание</a:t>
            </a:r>
            <a:r>
              <a:rPr lang="cs-CZ" sz="3600" dirty="0" smtClean="0">
                <a:latin typeface="Arial" charset="0"/>
              </a:rPr>
              <a:t>!</a:t>
            </a:r>
            <a:br>
              <a:rPr lang="cs-CZ" sz="3600" dirty="0" smtClean="0">
                <a:latin typeface="Arial" charset="0"/>
              </a:rPr>
            </a:br>
            <a:r>
              <a:rPr lang="ru-RU" sz="3600" dirty="0" smtClean="0">
                <a:latin typeface="Arial" charset="0"/>
              </a:rPr>
              <a:t/>
            </a:r>
            <a:br>
              <a:rPr lang="ru-RU" sz="3600" dirty="0" smtClean="0">
                <a:latin typeface="Arial" charset="0"/>
              </a:rPr>
            </a:br>
            <a:r>
              <a:rPr lang="ru-RU" sz="3600" dirty="0" smtClean="0">
                <a:latin typeface="Arial" charset="0"/>
              </a:rPr>
              <a:t> </a:t>
            </a:r>
            <a:r>
              <a:rPr lang="cs-CZ" sz="2400" b="1" dirty="0" err="1" smtClean="0">
                <a:latin typeface="Arial" charset="0"/>
                <a:hlinkClick r:id="rId3"/>
              </a:rPr>
              <a:t>malenova</a:t>
            </a:r>
            <a:r>
              <a:rPr lang="en-US" sz="2400" b="1" dirty="0" smtClean="0">
                <a:latin typeface="Arial" charset="0"/>
                <a:hlinkClick r:id="rId3"/>
              </a:rPr>
              <a:t>@</a:t>
            </a:r>
            <a:r>
              <a:rPr lang="cs-CZ" sz="2400" b="1" dirty="0" smtClean="0">
                <a:latin typeface="Arial" charset="0"/>
                <a:hlinkClick r:id="rId3"/>
              </a:rPr>
              <a:t>ped.muni.cz</a:t>
            </a:r>
            <a:r>
              <a:rPr lang="cs-CZ" sz="2400" b="1" dirty="0" smtClean="0">
                <a:latin typeface="Arial" charset="0"/>
              </a:rPr>
              <a:t/>
            </a:r>
            <a:br>
              <a:rPr lang="cs-CZ" sz="2400" b="1" dirty="0" smtClean="0">
                <a:latin typeface="Arial" charset="0"/>
              </a:rPr>
            </a:br>
            <a:r>
              <a:rPr lang="cs-CZ" sz="2400" b="1" dirty="0" smtClean="0">
                <a:latin typeface="Arial" charset="0"/>
              </a:rPr>
              <a:t/>
            </a:r>
            <a:br>
              <a:rPr lang="cs-CZ" sz="2400" b="1" dirty="0" smtClean="0">
                <a:latin typeface="Arial" charset="0"/>
              </a:rPr>
            </a:br>
            <a:r>
              <a:rPr lang="ru-RU" sz="2400" b="1" dirty="0" smtClean="0">
                <a:latin typeface="Arial" charset="0"/>
              </a:rPr>
              <a:t/>
            </a:r>
            <a:br>
              <a:rPr lang="ru-RU" sz="2400" b="1" dirty="0" smtClean="0">
                <a:latin typeface="Arial" charset="0"/>
              </a:rPr>
            </a:br>
            <a:r>
              <a:rPr lang="cs-CZ" sz="2400" b="1" dirty="0" smtClean="0">
                <a:latin typeface="Arial" charset="0"/>
                <a:hlinkClick r:id="rId4"/>
              </a:rPr>
              <a:t>bard-</a:t>
            </a:r>
            <a:r>
              <a:rPr lang="cs-CZ" sz="2400" b="1" dirty="0" err="1" smtClean="0">
                <a:latin typeface="Arial" charset="0"/>
                <a:hlinkClick r:id="rId4"/>
              </a:rPr>
              <a:t>ak</a:t>
            </a:r>
            <a:r>
              <a:rPr lang="en-US" sz="2400" b="1" dirty="0" smtClean="0">
                <a:latin typeface="Arial" charset="0"/>
                <a:hlinkClick r:id="rId4"/>
              </a:rPr>
              <a:t>@</a:t>
            </a:r>
            <a:r>
              <a:rPr lang="cs-CZ" sz="2400" b="1" dirty="0" smtClean="0">
                <a:latin typeface="Arial" charset="0"/>
                <a:hlinkClick r:id="rId4"/>
              </a:rPr>
              <a:t>yandex.ru</a:t>
            </a:r>
            <a:r>
              <a:rPr lang="cs-CZ" sz="2400" b="1" dirty="0" smtClean="0">
                <a:latin typeface="Arial" charset="0"/>
              </a:rPr>
              <a:t/>
            </a:r>
            <a:br>
              <a:rPr lang="cs-CZ" sz="2400" b="1" dirty="0" smtClean="0">
                <a:latin typeface="Arial" charset="0"/>
              </a:rPr>
            </a:br>
            <a:endParaRPr lang="cs-CZ" sz="2400" b="1" dirty="0" smtClean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49080"/>
            <a:ext cx="1030529" cy="1867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Jurij </a:t>
            </a:r>
            <a:r>
              <a:rPr lang="cs-CZ" sz="3600" b="1" dirty="0" err="1" smtClean="0"/>
              <a:t>Vizbor</a:t>
            </a:r>
            <a:r>
              <a:rPr lang="cs-CZ" sz="3600" b="1" dirty="0" smtClean="0"/>
              <a:t> – lásko má</a:t>
            </a:r>
            <a:endParaRPr lang="cs-CZ" sz="36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980728"/>
            <a:ext cx="807524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/>
              <a:t>Loučením platíme za každé seznámení.</a:t>
            </a:r>
            <a:br>
              <a:rPr lang="cs-CZ" sz="2800" dirty="0" smtClean="0"/>
            </a:br>
            <a:r>
              <a:rPr lang="cs-CZ" sz="2800" dirty="0" smtClean="0"/>
              <a:t>Potůček pod sosnou z jantaru truchlivě zní,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dohasly uhlíky popelem potažené.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Tak, a je po všem. A ráno se rozejdeme.</a:t>
            </a:r>
            <a:endParaRPr lang="ru-RU" sz="2800" dirty="0" smtClean="0"/>
          </a:p>
          <a:p>
            <a:pPr marL="0" indent="0">
              <a:buNone/>
            </a:pPr>
            <a:r>
              <a:rPr lang="cs-CZ" sz="2800" b="1" dirty="0" smtClean="0"/>
              <a:t>Lásko, lásko má, lesní slunko čisté,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smtClean="0"/>
              <a:t>řekni, kde tě mám hledat někdy příště.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Stany už složily křídla, je konec všech cest,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máme tu letadlo namísto létavých hvězd.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Schůdky už od křídla musejí pomalu jet…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Opravdu bezedná propast nás rozděluje.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 smtClean="0"/>
          </a:p>
          <a:p>
            <a:pPr marL="0" indent="0">
              <a:buNone/>
            </a:pPr>
            <a:r>
              <a:rPr lang="cs-CZ" sz="1600" dirty="0" smtClean="0"/>
              <a:t>Překlad Milan Dvořák</a:t>
            </a:r>
          </a:p>
        </p:txBody>
      </p:sp>
    </p:spTree>
    <p:extLst>
      <p:ext uri="{BB962C8B-B14F-4D97-AF65-F5344CB8AC3E}">
        <p14:creationId xmlns:p14="http://schemas.microsoft.com/office/powerpoint/2010/main" val="13882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4294967295"/>
          </p:nvPr>
        </p:nvSpPr>
        <p:spPr>
          <a:xfrm>
            <a:off x="323850" y="476250"/>
            <a:ext cx="8351838" cy="4824413"/>
          </a:xfrm>
        </p:spPr>
        <p:txBody>
          <a:bodyPr lIns="0" tIns="0" rIns="0" bIns="0"/>
          <a:lstStyle/>
          <a:p>
            <a:pPr marL="0" indent="0" algn="ctr" eaLnBrk="1" hangingPunct="1">
              <a:buFontTx/>
              <a:buNone/>
            </a:pPr>
            <a:r>
              <a:rPr lang="ru-RU" sz="4800" b="1" dirty="0" smtClean="0"/>
              <a:t>Барды - классики:</a:t>
            </a:r>
            <a:endParaRPr lang="cs-CZ" sz="4800" b="1" dirty="0" smtClean="0"/>
          </a:p>
          <a:p>
            <a:pPr marL="0" indent="0" algn="ctr" eaLnBrk="1" hangingPunct="1">
              <a:buFontTx/>
              <a:buNone/>
            </a:pPr>
            <a:endParaRPr lang="cs-CZ" sz="4800" b="1" dirty="0" smtClean="0"/>
          </a:p>
          <a:p>
            <a:pPr marL="0" indent="0" algn="ctr" eaLnBrk="1" hangingPunct="1">
              <a:buFontTx/>
              <a:buNone/>
            </a:pPr>
            <a:endParaRPr lang="cs-CZ" sz="4800" dirty="0" smtClean="0"/>
          </a:p>
          <a:p>
            <a:pPr marL="0" indent="0" algn="ctr" eaLnBrk="1" hangingPunct="1">
              <a:buFontTx/>
              <a:buNone/>
            </a:pPr>
            <a:endParaRPr lang="ru-RU" sz="4800" dirty="0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08153"/>
            <a:ext cx="2591569" cy="317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239838" y="5897563"/>
            <a:ext cx="181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39552" y="5642667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 smtClean="0"/>
              <a:t>1924-1997</a:t>
            </a:r>
            <a:endParaRPr lang="cs-CZ" sz="3600" b="1" dirty="0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420194" y="5642667"/>
            <a:ext cx="2447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 smtClean="0"/>
              <a:t>1938</a:t>
            </a:r>
            <a:r>
              <a:rPr lang="ru-RU" sz="3600" b="1" dirty="0" smtClean="0"/>
              <a:t>-</a:t>
            </a:r>
            <a:r>
              <a:rPr lang="cs-CZ" sz="3600" b="1" dirty="0" smtClean="0"/>
              <a:t>1980</a:t>
            </a:r>
            <a:endParaRPr lang="cs-CZ" sz="3600" b="1" dirty="0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1908153"/>
            <a:ext cx="2250175" cy="32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08" y="1908153"/>
            <a:ext cx="2281124" cy="3178821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56498" y="5642667"/>
            <a:ext cx="2447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 smtClean="0"/>
              <a:t>19</a:t>
            </a:r>
            <a:r>
              <a:rPr lang="cs-CZ" sz="3600" b="1" dirty="0"/>
              <a:t>1</a:t>
            </a:r>
            <a:r>
              <a:rPr lang="cs-CZ" sz="3600" b="1" dirty="0" smtClean="0"/>
              <a:t>8</a:t>
            </a:r>
            <a:r>
              <a:rPr lang="ru-RU" sz="3600" b="1" dirty="0" smtClean="0"/>
              <a:t>-</a:t>
            </a:r>
            <a:r>
              <a:rPr lang="cs-CZ" sz="3600" b="1" dirty="0" smtClean="0"/>
              <a:t>1977</a:t>
            </a:r>
            <a:endParaRPr lang="cs-CZ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Булат Окуджава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Русский поэт, бард, композитор, прозаик и сценарист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000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Булат Шалвович Окуджава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/>
          <a:lstStyle/>
          <a:p>
            <a:r>
              <a:rPr lang="ru-RU" dirty="0"/>
              <a:t>родился </a:t>
            </a:r>
            <a:r>
              <a:rPr lang="ru-RU" b="1" dirty="0"/>
              <a:t>9 мая 1924 года в </a:t>
            </a:r>
            <a:r>
              <a:rPr lang="ru-RU" b="1" dirty="0" smtClean="0"/>
              <a:t>Москве</a:t>
            </a:r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тец – грузин, мать - армянка</a:t>
            </a:r>
            <a:endParaRPr lang="ru-RU" dirty="0"/>
          </a:p>
          <a:p>
            <a:r>
              <a:rPr lang="ru-RU" dirty="0"/>
              <a:t>в</a:t>
            </a:r>
            <a:r>
              <a:rPr lang="ru-RU" dirty="0" smtClean="0"/>
              <a:t> 1937 г. родители были арестованы: отец расстрелян, мать сослана в лагерь</a:t>
            </a:r>
          </a:p>
          <a:p>
            <a:r>
              <a:rPr lang="ru-RU" dirty="0" smtClean="0"/>
              <a:t>Окуджава вернулся в Москву, к бабушке</a:t>
            </a:r>
            <a:r>
              <a:rPr lang="cs-CZ" dirty="0" smtClean="0"/>
              <a:t> (</a:t>
            </a:r>
            <a:r>
              <a:rPr lang="ru-RU" dirty="0" smtClean="0"/>
              <a:t>жили на ул. Арбат – в центре города)</a:t>
            </a:r>
            <a:endParaRPr lang="cs-CZ" dirty="0" smtClean="0"/>
          </a:p>
          <a:p>
            <a:r>
              <a:rPr lang="ru-RU" i="1" dirty="0"/>
              <a:t>"...Арбат для меня не просто улица, а место, которое для меня как бы олицетворяет Москву и мою родину</a:t>
            </a:r>
            <a:r>
              <a:rPr lang="ru-RU" i="1" dirty="0" smtClean="0"/>
              <a:t>..."</a:t>
            </a:r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8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/>
          <a:lstStyle/>
          <a:p>
            <a:r>
              <a:rPr lang="ru-RU" b="1" dirty="0"/>
              <a:t>«Песенка об Арбате» (</a:t>
            </a:r>
            <a:r>
              <a:rPr lang="cs-CZ" b="1" dirty="0"/>
              <a:t>1959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23731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Ты </a:t>
            </a:r>
            <a:r>
              <a:rPr lang="cs-CZ" sz="2800" dirty="0" err="1"/>
              <a:t>течешь</a:t>
            </a:r>
            <a:r>
              <a:rPr lang="cs-CZ" sz="2800" dirty="0"/>
              <a:t>, </a:t>
            </a:r>
            <a:r>
              <a:rPr lang="cs-CZ" sz="2800" dirty="0" err="1"/>
              <a:t>как</a:t>
            </a:r>
            <a:r>
              <a:rPr lang="cs-CZ" sz="2800" dirty="0"/>
              <a:t> </a:t>
            </a:r>
            <a:r>
              <a:rPr lang="cs-CZ" sz="2800" dirty="0" err="1"/>
              <a:t>река</a:t>
            </a:r>
            <a:r>
              <a:rPr lang="cs-CZ" sz="2800" dirty="0"/>
              <a:t>. </a:t>
            </a:r>
            <a:r>
              <a:rPr lang="cs-CZ" sz="2800" dirty="0" err="1"/>
              <a:t>Странное</a:t>
            </a:r>
            <a:r>
              <a:rPr lang="cs-CZ" sz="2800" dirty="0"/>
              <a:t> </a:t>
            </a:r>
            <a:r>
              <a:rPr lang="cs-CZ" sz="2800" dirty="0" err="1"/>
              <a:t>название</a:t>
            </a:r>
            <a:r>
              <a:rPr lang="cs-CZ" sz="2800" dirty="0"/>
              <a:t>!</a:t>
            </a:r>
          </a:p>
          <a:p>
            <a:pPr marL="0" indent="0">
              <a:buNone/>
            </a:pPr>
            <a:r>
              <a:rPr lang="cs-CZ" sz="2800" dirty="0"/>
              <a:t>И </a:t>
            </a:r>
            <a:r>
              <a:rPr lang="cs-CZ" sz="2800" dirty="0" err="1"/>
              <a:t>прозрачен</a:t>
            </a:r>
            <a:r>
              <a:rPr lang="cs-CZ" sz="2800" dirty="0"/>
              <a:t> </a:t>
            </a:r>
            <a:r>
              <a:rPr lang="cs-CZ" sz="2800" dirty="0" err="1"/>
              <a:t>асфальт</a:t>
            </a:r>
            <a:r>
              <a:rPr lang="cs-CZ" sz="2800" dirty="0"/>
              <a:t>, </a:t>
            </a:r>
            <a:r>
              <a:rPr lang="cs-CZ" sz="2800" dirty="0" err="1"/>
              <a:t>как</a:t>
            </a:r>
            <a:r>
              <a:rPr lang="cs-CZ" sz="2800" dirty="0"/>
              <a:t> в </a:t>
            </a:r>
            <a:r>
              <a:rPr lang="cs-CZ" sz="2800" dirty="0" err="1"/>
              <a:t>реке</a:t>
            </a:r>
            <a:r>
              <a:rPr lang="cs-CZ" sz="2800" dirty="0"/>
              <a:t> </a:t>
            </a:r>
            <a:r>
              <a:rPr lang="cs-CZ" sz="2800" dirty="0" err="1"/>
              <a:t>вода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r>
              <a:rPr lang="cs-CZ" sz="2800" b="1" dirty="0" err="1"/>
              <a:t>Ах</a:t>
            </a:r>
            <a:r>
              <a:rPr lang="cs-CZ" sz="2800" b="1" dirty="0"/>
              <a:t>, </a:t>
            </a:r>
            <a:r>
              <a:rPr lang="cs-CZ" sz="2800" b="1" dirty="0" err="1"/>
              <a:t>Арбат</a:t>
            </a:r>
            <a:r>
              <a:rPr lang="cs-CZ" sz="2800" b="1" dirty="0"/>
              <a:t>, </a:t>
            </a:r>
            <a:r>
              <a:rPr lang="cs-CZ" sz="2800" b="1" dirty="0" err="1"/>
              <a:t>мой</a:t>
            </a:r>
            <a:r>
              <a:rPr lang="cs-CZ" sz="2800" b="1" dirty="0"/>
              <a:t> </a:t>
            </a:r>
            <a:r>
              <a:rPr lang="cs-CZ" sz="2800" b="1" dirty="0" err="1"/>
              <a:t>Арбат</a:t>
            </a:r>
            <a:r>
              <a:rPr lang="cs-CZ" sz="2800" b="1" dirty="0"/>
              <a:t>, </a:t>
            </a:r>
            <a:r>
              <a:rPr lang="cs-CZ" sz="2800" b="1" dirty="0" err="1"/>
              <a:t>ты</a:t>
            </a:r>
            <a:r>
              <a:rPr lang="cs-CZ" sz="2800" b="1" dirty="0"/>
              <a:t> - </a:t>
            </a:r>
            <a:r>
              <a:rPr lang="cs-CZ" sz="2800" b="1" dirty="0" err="1"/>
              <a:t>мое</a:t>
            </a:r>
            <a:r>
              <a:rPr lang="cs-CZ" sz="2800" b="1" dirty="0"/>
              <a:t> </a:t>
            </a:r>
            <a:r>
              <a:rPr lang="cs-CZ" sz="2800" b="1" dirty="0" err="1"/>
              <a:t>призвание</a:t>
            </a:r>
            <a:r>
              <a:rPr lang="cs-CZ" sz="2800" b="1" dirty="0"/>
              <a:t>,</a:t>
            </a:r>
          </a:p>
          <a:p>
            <a:pPr marL="0" indent="0">
              <a:buNone/>
            </a:pPr>
            <a:r>
              <a:rPr lang="cs-CZ" sz="2800" b="1" dirty="0"/>
              <a:t>Ты - и </a:t>
            </a:r>
            <a:r>
              <a:rPr lang="cs-CZ" sz="2800" b="1" dirty="0" err="1"/>
              <a:t>радость</a:t>
            </a:r>
            <a:r>
              <a:rPr lang="cs-CZ" sz="2800" b="1" dirty="0"/>
              <a:t> </a:t>
            </a:r>
            <a:r>
              <a:rPr lang="cs-CZ" sz="2800" b="1" dirty="0" err="1"/>
              <a:t>моя</a:t>
            </a:r>
            <a:r>
              <a:rPr lang="cs-CZ" sz="2800" b="1" dirty="0"/>
              <a:t>, и </a:t>
            </a:r>
            <a:r>
              <a:rPr lang="cs-CZ" sz="2800" b="1" dirty="0" err="1"/>
              <a:t>моя</a:t>
            </a:r>
            <a:r>
              <a:rPr lang="cs-CZ" sz="2800" b="1" dirty="0"/>
              <a:t> </a:t>
            </a:r>
            <a:r>
              <a:rPr lang="cs-CZ" sz="2800" b="1" dirty="0" err="1"/>
              <a:t>беда</a:t>
            </a:r>
            <a:r>
              <a:rPr lang="cs-CZ" sz="2800" b="1" dirty="0"/>
              <a:t>.</a:t>
            </a:r>
          </a:p>
          <a:p>
            <a:pPr marL="0" indent="0">
              <a:buNone/>
            </a:pPr>
            <a:r>
              <a:rPr lang="ru-RU" sz="2800" dirty="0" smtClean="0"/>
              <a:t>П</a:t>
            </a:r>
            <a:r>
              <a:rPr lang="cs-CZ" sz="2800" dirty="0" err="1" smtClean="0"/>
              <a:t>ешеходы</a:t>
            </a:r>
            <a:r>
              <a:rPr lang="cs-CZ" sz="2800" dirty="0" smtClean="0"/>
              <a:t> </a:t>
            </a:r>
            <a:r>
              <a:rPr lang="cs-CZ" sz="2800" dirty="0" err="1"/>
              <a:t>твои</a:t>
            </a:r>
            <a:r>
              <a:rPr lang="cs-CZ" sz="2800" dirty="0"/>
              <a:t> - </a:t>
            </a:r>
            <a:r>
              <a:rPr lang="cs-CZ" sz="2800" dirty="0" err="1"/>
              <a:t>люди</a:t>
            </a:r>
            <a:r>
              <a:rPr lang="cs-CZ" sz="2800" dirty="0"/>
              <a:t> </a:t>
            </a:r>
            <a:r>
              <a:rPr lang="cs-CZ" sz="2800" dirty="0" err="1"/>
              <a:t>невеликие</a:t>
            </a:r>
            <a:r>
              <a:rPr lang="cs-CZ" sz="2800" dirty="0"/>
              <a:t>,</a:t>
            </a:r>
          </a:p>
          <a:p>
            <a:pPr marL="0" indent="0">
              <a:buNone/>
            </a:pPr>
            <a:r>
              <a:rPr lang="cs-CZ" sz="2800" dirty="0" err="1"/>
              <a:t>каблуками</a:t>
            </a:r>
            <a:r>
              <a:rPr lang="cs-CZ" sz="2800" dirty="0"/>
              <a:t> </a:t>
            </a:r>
            <a:r>
              <a:rPr lang="cs-CZ" sz="2800" dirty="0" err="1"/>
              <a:t>стучат</a:t>
            </a:r>
            <a:r>
              <a:rPr lang="cs-CZ" sz="2800" dirty="0"/>
              <a:t> - </a:t>
            </a:r>
            <a:r>
              <a:rPr lang="cs-CZ" sz="2800" dirty="0" err="1"/>
              <a:t>по</a:t>
            </a:r>
            <a:r>
              <a:rPr lang="cs-CZ" sz="2800" dirty="0"/>
              <a:t> </a:t>
            </a:r>
            <a:r>
              <a:rPr lang="cs-CZ" sz="2800" dirty="0" err="1"/>
              <a:t>делам</a:t>
            </a:r>
            <a:r>
              <a:rPr lang="cs-CZ" sz="2800" dirty="0"/>
              <a:t> </a:t>
            </a:r>
            <a:r>
              <a:rPr lang="cs-CZ" sz="2800" dirty="0" err="1"/>
              <a:t>спешат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r>
              <a:rPr lang="cs-CZ" sz="2800" b="1" dirty="0" err="1"/>
              <a:t>Ах</a:t>
            </a:r>
            <a:r>
              <a:rPr lang="cs-CZ" sz="2800" b="1" dirty="0"/>
              <a:t>, </a:t>
            </a:r>
            <a:r>
              <a:rPr lang="cs-CZ" sz="2800" b="1" dirty="0" err="1"/>
              <a:t>Арбат</a:t>
            </a:r>
            <a:r>
              <a:rPr lang="cs-CZ" sz="2800" b="1" dirty="0"/>
              <a:t>, </a:t>
            </a:r>
            <a:r>
              <a:rPr lang="cs-CZ" sz="2800" b="1" dirty="0" err="1"/>
              <a:t>мой</a:t>
            </a:r>
            <a:r>
              <a:rPr lang="cs-CZ" sz="2800" b="1" dirty="0"/>
              <a:t> </a:t>
            </a:r>
            <a:r>
              <a:rPr lang="cs-CZ" sz="2800" b="1" dirty="0" err="1"/>
              <a:t>Арбат</a:t>
            </a:r>
            <a:r>
              <a:rPr lang="cs-CZ" sz="2800" b="1" dirty="0"/>
              <a:t>, </a:t>
            </a:r>
            <a:r>
              <a:rPr lang="cs-CZ" sz="2800" b="1" dirty="0" err="1"/>
              <a:t>ты</a:t>
            </a:r>
            <a:r>
              <a:rPr lang="cs-CZ" sz="2800" b="1" dirty="0"/>
              <a:t> - </a:t>
            </a:r>
            <a:r>
              <a:rPr lang="cs-CZ" sz="2800" b="1" dirty="0" err="1"/>
              <a:t>моя</a:t>
            </a:r>
            <a:r>
              <a:rPr lang="cs-CZ" sz="2800" b="1" dirty="0"/>
              <a:t> </a:t>
            </a:r>
            <a:r>
              <a:rPr lang="cs-CZ" sz="2800" b="1" dirty="0" err="1"/>
              <a:t>религия</a:t>
            </a:r>
            <a:r>
              <a:rPr lang="cs-CZ" sz="2800" b="1" dirty="0"/>
              <a:t>,     </a:t>
            </a:r>
          </a:p>
          <a:p>
            <a:pPr marL="0" indent="0">
              <a:buNone/>
            </a:pPr>
            <a:r>
              <a:rPr lang="cs-CZ" sz="2800" b="1" dirty="0" err="1"/>
              <a:t>мостовые</a:t>
            </a:r>
            <a:r>
              <a:rPr lang="cs-CZ" sz="2800" b="1" dirty="0"/>
              <a:t> </a:t>
            </a:r>
            <a:r>
              <a:rPr lang="cs-CZ" sz="2800" b="1" dirty="0" err="1"/>
              <a:t>твои</a:t>
            </a:r>
            <a:r>
              <a:rPr lang="cs-CZ" sz="2800" b="1" dirty="0"/>
              <a:t> </a:t>
            </a:r>
            <a:r>
              <a:rPr lang="cs-CZ" sz="2800" b="1" dirty="0" err="1"/>
              <a:t>подо</a:t>
            </a:r>
            <a:r>
              <a:rPr lang="cs-CZ" sz="2800" b="1" dirty="0"/>
              <a:t> </a:t>
            </a:r>
            <a:r>
              <a:rPr lang="cs-CZ" sz="2800" b="1" dirty="0" err="1"/>
              <a:t>мной</a:t>
            </a:r>
            <a:r>
              <a:rPr lang="cs-CZ" sz="2800" b="1" dirty="0"/>
              <a:t> </a:t>
            </a:r>
            <a:r>
              <a:rPr lang="cs-CZ" sz="2800" b="1" dirty="0" err="1"/>
              <a:t>лежат</a:t>
            </a:r>
            <a:r>
              <a:rPr lang="cs-CZ" sz="2800" b="1" dirty="0"/>
              <a:t>.              </a:t>
            </a:r>
          </a:p>
          <a:p>
            <a:pPr marL="0" indent="0">
              <a:buNone/>
            </a:pPr>
            <a:r>
              <a:rPr lang="cs-CZ" sz="2800" dirty="0" err="1" smtClean="0"/>
              <a:t>От</a:t>
            </a:r>
            <a:r>
              <a:rPr lang="cs-CZ" sz="2800" dirty="0" smtClean="0"/>
              <a:t> </a:t>
            </a:r>
            <a:r>
              <a:rPr lang="cs-CZ" sz="2800" dirty="0" err="1"/>
              <a:t>любови</a:t>
            </a:r>
            <a:r>
              <a:rPr lang="cs-CZ" sz="2800" dirty="0"/>
              <a:t> </a:t>
            </a:r>
            <a:r>
              <a:rPr lang="cs-CZ" sz="2800" dirty="0" err="1"/>
              <a:t>твоей</a:t>
            </a:r>
            <a:r>
              <a:rPr lang="cs-CZ" sz="2800" dirty="0"/>
              <a:t> </a:t>
            </a:r>
            <a:r>
              <a:rPr lang="cs-CZ" sz="2800" dirty="0" err="1"/>
              <a:t>вовсе</a:t>
            </a:r>
            <a:r>
              <a:rPr lang="cs-CZ" sz="2800" dirty="0"/>
              <a:t> </a:t>
            </a:r>
            <a:r>
              <a:rPr lang="cs-CZ" sz="2800" dirty="0" err="1"/>
              <a:t>не</a:t>
            </a:r>
            <a:r>
              <a:rPr lang="cs-CZ" sz="2800" dirty="0"/>
              <a:t> </a:t>
            </a:r>
            <a:r>
              <a:rPr lang="cs-CZ" sz="2800" dirty="0" err="1"/>
              <a:t>излечишься</a:t>
            </a:r>
            <a:r>
              <a:rPr lang="cs-CZ" sz="2800" dirty="0"/>
              <a:t>,</a:t>
            </a:r>
          </a:p>
          <a:p>
            <a:pPr marL="0" indent="0">
              <a:buNone/>
            </a:pPr>
            <a:r>
              <a:rPr lang="cs-CZ" sz="2800" dirty="0" err="1"/>
              <a:t>сорок</a:t>
            </a:r>
            <a:r>
              <a:rPr lang="cs-CZ" sz="2800" dirty="0"/>
              <a:t> </a:t>
            </a:r>
            <a:r>
              <a:rPr lang="cs-CZ" sz="2800" dirty="0" err="1"/>
              <a:t>тысяч</a:t>
            </a:r>
            <a:r>
              <a:rPr lang="cs-CZ" sz="2800" dirty="0"/>
              <a:t> </a:t>
            </a:r>
            <a:r>
              <a:rPr lang="cs-CZ" sz="2800" dirty="0" err="1"/>
              <a:t>других</a:t>
            </a:r>
            <a:r>
              <a:rPr lang="cs-CZ" sz="2800" dirty="0"/>
              <a:t> </a:t>
            </a:r>
            <a:r>
              <a:rPr lang="cs-CZ" sz="2800" dirty="0" err="1"/>
              <a:t>мостовых</a:t>
            </a:r>
            <a:r>
              <a:rPr lang="cs-CZ" sz="2800" dirty="0"/>
              <a:t> </a:t>
            </a:r>
            <a:r>
              <a:rPr lang="cs-CZ" sz="2800" dirty="0" err="1"/>
              <a:t>любя</a:t>
            </a:r>
            <a:r>
              <a:rPr lang="cs-CZ" sz="2800" dirty="0"/>
              <a:t>,</a:t>
            </a:r>
          </a:p>
          <a:p>
            <a:pPr marL="0" indent="0">
              <a:buNone/>
            </a:pPr>
            <a:r>
              <a:rPr lang="cs-CZ" sz="2800" b="1" dirty="0" err="1"/>
              <a:t>Ах</a:t>
            </a:r>
            <a:r>
              <a:rPr lang="cs-CZ" sz="2800" b="1" dirty="0"/>
              <a:t>, </a:t>
            </a:r>
            <a:r>
              <a:rPr lang="cs-CZ" sz="2800" b="1" dirty="0" err="1"/>
              <a:t>Арбат</a:t>
            </a:r>
            <a:r>
              <a:rPr lang="cs-CZ" sz="2800" b="1" dirty="0"/>
              <a:t>, </a:t>
            </a:r>
            <a:r>
              <a:rPr lang="cs-CZ" sz="2800" b="1" dirty="0" err="1"/>
              <a:t>мой</a:t>
            </a:r>
            <a:r>
              <a:rPr lang="cs-CZ" sz="2800" b="1" dirty="0"/>
              <a:t> </a:t>
            </a:r>
            <a:r>
              <a:rPr lang="cs-CZ" sz="2800" b="1" dirty="0" err="1"/>
              <a:t>Арбат</a:t>
            </a:r>
            <a:r>
              <a:rPr lang="cs-CZ" sz="2800" b="1" dirty="0"/>
              <a:t>, </a:t>
            </a:r>
            <a:r>
              <a:rPr lang="cs-CZ" sz="2800" b="1" dirty="0" err="1"/>
              <a:t>ты</a:t>
            </a:r>
            <a:r>
              <a:rPr lang="cs-CZ" sz="2800" b="1" dirty="0"/>
              <a:t> - </a:t>
            </a:r>
            <a:r>
              <a:rPr lang="cs-CZ" sz="2800" b="1" dirty="0" err="1"/>
              <a:t>мое</a:t>
            </a:r>
            <a:r>
              <a:rPr lang="cs-CZ" sz="2800" b="1" dirty="0"/>
              <a:t> </a:t>
            </a:r>
            <a:r>
              <a:rPr lang="cs-CZ" sz="2800" b="1" dirty="0" err="1"/>
              <a:t>отечество</a:t>
            </a:r>
            <a:r>
              <a:rPr lang="cs-CZ" sz="2800" b="1" dirty="0"/>
              <a:t>,</a:t>
            </a:r>
          </a:p>
          <a:p>
            <a:pPr marL="0" indent="0">
              <a:buNone/>
            </a:pPr>
            <a:r>
              <a:rPr lang="cs-CZ" sz="2800" b="1" dirty="0" err="1"/>
              <a:t>никогда</a:t>
            </a:r>
            <a:r>
              <a:rPr lang="cs-CZ" sz="2800" b="1" dirty="0"/>
              <a:t> </a:t>
            </a:r>
            <a:r>
              <a:rPr lang="cs-CZ" sz="2800" b="1" dirty="0" err="1"/>
              <a:t>до</a:t>
            </a:r>
            <a:r>
              <a:rPr lang="cs-CZ" sz="2800" b="1" dirty="0"/>
              <a:t> </a:t>
            </a:r>
            <a:r>
              <a:rPr lang="cs-CZ" sz="2800" b="1" dirty="0" err="1"/>
              <a:t>конца</a:t>
            </a:r>
            <a:r>
              <a:rPr lang="cs-CZ" sz="2800" b="1" dirty="0"/>
              <a:t> </a:t>
            </a:r>
            <a:r>
              <a:rPr lang="cs-CZ" sz="2800" b="1" dirty="0" err="1"/>
              <a:t>не</a:t>
            </a:r>
            <a:r>
              <a:rPr lang="cs-CZ" sz="2800" b="1" dirty="0"/>
              <a:t> </a:t>
            </a:r>
            <a:r>
              <a:rPr lang="cs-CZ" sz="2800" b="1" dirty="0" err="1"/>
              <a:t>пройти</a:t>
            </a:r>
            <a:r>
              <a:rPr lang="cs-CZ" sz="2800" b="1" dirty="0"/>
              <a:t> </a:t>
            </a:r>
            <a:r>
              <a:rPr lang="cs-CZ" sz="2800" b="1" dirty="0" err="1"/>
              <a:t>тебя</a:t>
            </a:r>
            <a:r>
              <a:rPr lang="cs-CZ" sz="2800" b="1" dirty="0"/>
              <a:t>!  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313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Великая отечественная война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3600" dirty="0"/>
              <a:t>в 1942 (</a:t>
            </a:r>
            <a:r>
              <a:rPr lang="ru-RU" sz="3600" dirty="0" smtClean="0"/>
              <a:t>после </a:t>
            </a:r>
            <a:r>
              <a:rPr lang="ru-RU" sz="3600" dirty="0"/>
              <a:t>окончания 9-го </a:t>
            </a:r>
            <a:r>
              <a:rPr lang="ru-RU" sz="3600" dirty="0" smtClean="0"/>
              <a:t>класса) он </a:t>
            </a:r>
            <a:r>
              <a:rPr lang="ru-RU" sz="3600" dirty="0"/>
              <a:t>добровольцем </a:t>
            </a:r>
            <a:r>
              <a:rPr lang="ru-RU" sz="3600" dirty="0" smtClean="0"/>
              <a:t>ушёл </a:t>
            </a:r>
            <a:r>
              <a:rPr lang="ru-RU" sz="3600" dirty="0"/>
              <a:t>на </a:t>
            </a:r>
            <a:r>
              <a:rPr lang="ru-RU" sz="3600" dirty="0" smtClean="0"/>
              <a:t>фронт</a:t>
            </a:r>
          </a:p>
          <a:p>
            <a:r>
              <a:rPr lang="ru-RU" sz="3600" dirty="0" smtClean="0"/>
              <a:t>Был миномётчиком, потом радистом</a:t>
            </a:r>
          </a:p>
          <a:p>
            <a:r>
              <a:rPr lang="ru-RU" sz="3600" dirty="0" smtClean="0"/>
              <a:t>Был ранен</a:t>
            </a:r>
          </a:p>
          <a:p>
            <a:r>
              <a:rPr lang="ru-RU" sz="3600" dirty="0"/>
              <a:t>В 1945 году Окуджава </a:t>
            </a:r>
            <a:r>
              <a:rPr lang="ru-RU" sz="3600" dirty="0" smtClean="0"/>
              <a:t>демобилизовался</a:t>
            </a:r>
          </a:p>
          <a:p>
            <a:endParaRPr lang="ru-RU" sz="3600" dirty="0" smtClean="0"/>
          </a:p>
          <a:p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64" y="3429000"/>
            <a:ext cx="2432170" cy="32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dF_prezentace_sablona">
  <a:themeElements>
    <a:clrScheme name="BÉŽOV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základní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1637</Words>
  <Application>Microsoft Office PowerPoint</Application>
  <PresentationFormat>Předvádění na obrazovce (4:3)</PresentationFormat>
  <Paragraphs>293</Paragraphs>
  <Slides>37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BÉŽOVÁ TITL</vt:lpstr>
      <vt:lpstr>PdF_prezentace_sablona</vt:lpstr>
      <vt:lpstr>Výchozí návrh</vt:lpstr>
      <vt:lpstr>Integrál</vt:lpstr>
      <vt:lpstr>Organický</vt:lpstr>
      <vt:lpstr>Prezentace aplikace PowerPoint</vt:lpstr>
      <vt:lpstr>Русская авторская песня</vt:lpstr>
      <vt:lpstr>Юрий Визбор  «Милая моя»</vt:lpstr>
      <vt:lpstr>Jurij Vizbor – lásko má</vt:lpstr>
      <vt:lpstr>Prezentace aplikace PowerPoint</vt:lpstr>
      <vt:lpstr>Булат Окуджава</vt:lpstr>
      <vt:lpstr>Булат Шалвович Окуджава</vt:lpstr>
      <vt:lpstr>«Песенка об Арбате» (1959)</vt:lpstr>
      <vt:lpstr>Великая отечественная война</vt:lpstr>
      <vt:lpstr>Prezentace aplikace PowerPoint</vt:lpstr>
      <vt:lpstr>«До свидания, мальчики» (1958)</vt:lpstr>
      <vt:lpstr>Na shledanou, mládenci</vt:lpstr>
      <vt:lpstr>После войны…</vt:lpstr>
      <vt:lpstr>Проза: исторические романы</vt:lpstr>
      <vt:lpstr>«Я пишу исторический роман»</vt:lpstr>
      <vt:lpstr>Киносценарии и песни  для фильмов</vt:lpstr>
      <vt:lpstr>«Былое нельзя воротить»// Setkání s Puškinem</vt:lpstr>
      <vt:lpstr>Два концерта в Чехии</vt:lpstr>
      <vt:lpstr>Умер 12 июня 1997 года в Париже от воспаления лёгких</vt:lpstr>
      <vt:lpstr>Владимир Высоцкий</vt:lpstr>
      <vt:lpstr>Владимир Высоцкий</vt:lpstr>
      <vt:lpstr>На Большом Каретном</vt:lpstr>
      <vt:lpstr>Работа в Московском театре драмы и комедии на Таганке</vt:lpstr>
      <vt:lpstr>В кино сыграл 26 ролей:</vt:lpstr>
      <vt:lpstr>Песни</vt:lpstr>
      <vt:lpstr>Я не люблю (1969)</vt:lpstr>
      <vt:lpstr>Já nemám rád</vt:lpstr>
      <vt:lpstr>Марина Влади</vt:lpstr>
      <vt:lpstr>Дом хрустальный (1967)</vt:lpstr>
      <vt:lpstr>Разнообразие песен</vt:lpstr>
      <vt:lpstr>Он не вернулся из боя (1969)</vt:lpstr>
      <vt:lpstr>Кони привередливые (1972)</vt:lpstr>
      <vt:lpstr>Умер 25-ого июля 1980 года в своей квартире в Москве</vt:lpstr>
      <vt:lpstr>Dialog u televize  v překladu Milana Dvořáka </vt:lpstr>
      <vt:lpstr>Диалог у телевизора (1973)</vt:lpstr>
      <vt:lpstr>Песня о Земле (1969)</vt:lpstr>
      <vt:lpstr>Спасибо за внимание!   malenova@ped.muni.cz   bard-ak@yandex.ru 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Katedra</dc:title>
  <dc:creator>Malenova</dc:creator>
  <cp:lastModifiedBy>Malenova</cp:lastModifiedBy>
  <cp:revision>161</cp:revision>
  <dcterms:created xsi:type="dcterms:W3CDTF">2011-09-05T09:03:40Z</dcterms:created>
  <dcterms:modified xsi:type="dcterms:W3CDTF">2015-02-27T12:30:52Z</dcterms:modified>
</cp:coreProperties>
</file>