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73" r:id="rId3"/>
    <p:sldId id="274" r:id="rId4"/>
    <p:sldId id="258" r:id="rId5"/>
    <p:sldId id="259" r:id="rId6"/>
    <p:sldId id="266" r:id="rId7"/>
    <p:sldId id="260" r:id="rId8"/>
    <p:sldId id="268" r:id="rId9"/>
    <p:sldId id="261" r:id="rId10"/>
    <p:sldId id="269" r:id="rId11"/>
    <p:sldId id="281" r:id="rId12"/>
    <p:sldId id="280" r:id="rId13"/>
    <p:sldId id="262" r:id="rId14"/>
    <p:sldId id="270" r:id="rId15"/>
    <p:sldId id="263" r:id="rId16"/>
    <p:sldId id="271" r:id="rId17"/>
    <p:sldId id="264" r:id="rId18"/>
    <p:sldId id="272" r:id="rId19"/>
    <p:sldId id="265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10C"/>
    <a:srgbClr val="000000"/>
    <a:srgbClr val="66FF66"/>
    <a:srgbClr val="0000CC"/>
    <a:srgbClr val="8000C0"/>
    <a:srgbClr val="0000FF"/>
    <a:srgbClr val="006699"/>
    <a:srgbClr val="FDEA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>
      <p:cViewPr>
        <p:scale>
          <a:sx n="76" d="100"/>
          <a:sy n="76" d="100"/>
        </p:scale>
        <p:origin x="-89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EEFC-AE42-4D7D-BB50-A41A89E65B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E341-B1AB-4C6D-BFB3-E6C8396E0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3BFF-BC8B-4B76-85F6-727DBF839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2C54-30F7-4506-BAA0-01DEA83BE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C19C0D1-9CBD-4A60-89BC-0DCE81D7C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395A-81EC-4146-B28D-C1AC4014B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FD30-1AA3-4676-B9E8-887051727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B22F-23C4-418A-9455-B8AE8F9DE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D2C5-3DC7-4A49-A64C-38DE97E7E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CF4C-E229-4C21-9AB5-E018C039F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D51B-2A4E-47FE-A2D9-8A545048A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F3BEA7-91FC-4718-B013-EB2E0EF86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lovari.yandex.ru/~&#1082;&#1085;&#1080;&#1075;&#1080;/&#1041;&#1057;&#1069;/&#1043;&#1086;&#1088;&#1100;&#1082;&#1080;&#1081;%20&#1052;&#1072;&#1082;&#1089;&#1080;&#1084;/" TargetMode="External"/><Relationship Id="rId2" Type="http://schemas.openxmlformats.org/officeDocument/2006/relationships/hyperlink" Target="http://ru.wikipedia.org/wiki/&#1052;&#1072;&#1082;&#1089;&#1080;&#1084;_&#1043;&#1086;&#1088;&#1100;&#1082;&#1080;&#1081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&#1052;&#1072;&#1082;&#1089;&#1080;&#1084;+&#1043;&#1086;&#1088;&#1100;&#1082;&#1080;&#1081;&amp;rpt=image&amp;img_url=s003.radikal.ru/i204/1002/d6/fa7b9a776bdc.jpg" TargetMode="External"/><Relationship Id="rId5" Type="http://schemas.openxmlformats.org/officeDocument/2006/relationships/hyperlink" Target="http://writerstob.narod.ru/writers/gorkiy.htm" TargetMode="External"/><Relationship Id="rId4" Type="http://schemas.openxmlformats.org/officeDocument/2006/relationships/hyperlink" Target="http://www.nnov.ru/&#1052;._&#1043;&#1086;&#1088;&#1100;&#1082;&#1080;&#1081;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5323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4643438" y="0"/>
            <a:ext cx="4286280" cy="6500834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Максим  </a:t>
            </a:r>
          </a:p>
          <a:p>
            <a:pPr algn="ctr">
              <a:defRPr/>
            </a:pPr>
            <a:r>
              <a:rPr lang="ru-RU" sz="3600" b="1" kern="1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Горький</a:t>
            </a:r>
          </a:p>
          <a:p>
            <a:pPr algn="ctr">
              <a:defRPr/>
            </a:pPr>
            <a:r>
              <a:rPr lang="ru-RU" sz="3600" b="1" kern="1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1868 - 1936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"/>
          <p:cNvSpPr>
            <a:spLocks noChangeArrowheads="1"/>
          </p:cNvSpPr>
          <p:nvPr/>
        </p:nvSpPr>
        <p:spPr bwMode="auto">
          <a:xfrm>
            <a:off x="285750" y="214313"/>
            <a:ext cx="4143375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32110C"/>
                </a:solidFill>
                <a:latin typeface="Arial" charset="0"/>
              </a:rPr>
              <a:t> Вершина раннего творчества, пьеса «На дне», в огромной степени обязана своей славой постановке К. С. Станиславского в Московском </a:t>
            </a:r>
            <a:r>
              <a:rPr lang="ru-RU" sz="2400" b="1" dirty="0" smtClean="0">
                <a:solidFill>
                  <a:srgbClr val="32110C"/>
                </a:solidFill>
                <a:latin typeface="Arial" charset="0"/>
              </a:rPr>
              <a:t>художественном театре(1902)</a:t>
            </a:r>
            <a:endParaRPr lang="ru-RU" sz="2400" b="1" dirty="0">
              <a:solidFill>
                <a:srgbClr val="32110C"/>
              </a:solidFill>
              <a:latin typeface="Arial" charset="0"/>
            </a:endParaRPr>
          </a:p>
          <a:p>
            <a:r>
              <a:rPr lang="ru-RU" sz="2400" b="1" dirty="0" smtClean="0">
                <a:solidFill>
                  <a:srgbClr val="32110C"/>
                </a:solidFill>
                <a:latin typeface="Arial" charset="0"/>
              </a:rPr>
              <a:t>Другие </a:t>
            </a:r>
            <a:r>
              <a:rPr lang="ru-RU" sz="2400" b="1" dirty="0">
                <a:solidFill>
                  <a:srgbClr val="32110C"/>
                </a:solidFill>
                <a:latin typeface="Arial" charset="0"/>
              </a:rPr>
              <a:t>пьесы Горького — «Мещане» (1901), «Дачники» (1904), «Дети солнца», «Варвары» (обе 1905), «Враги» (1906) — не имели такого сенсационного успеха в России и Европе.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643438" y="500042"/>
            <a:ext cx="3973809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chemeClr val="bg1"/>
                </a:solidFill>
              </a:rPr>
              <a:t>Пьеса «На дне» (1901-1902)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В пьесе сталкиваются 2 противоборствующие силы – правда и ложь.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Обитатели «дна» - воры, картежники, пьяницы. Странник – старик Лука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«Ложь во спасение». </a:t>
            </a:r>
          </a:p>
        </p:txBody>
      </p:sp>
    </p:spTree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chemeClr val="bg1"/>
                </a:solidFill>
              </a:rPr>
              <a:t>Роман «Мать»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Роман написан в 1906 году во время путешествия  в США. Считается одним из лучших произведений писателя. Главный герой – Павел Власов. Он читает запрещенные книги, увлекается революционными идеями, затем активно участвует в народных протестах. Горький в романе изобразил реальную действительность, характерную для начала 20 века.  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0" y="285750"/>
            <a:ext cx="6572250" cy="5883275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    ГОРЬКИЙ МЕЖДУ ДВУХ РЕВОЛЮЦИЙ   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(1905-1917)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     После поражения революции 1905-07 Горький эмигрировал на остров Капри (Италия). «</a:t>
            </a:r>
            <a:r>
              <a:rPr lang="ru-RU" sz="2000" b="1" dirty="0" err="1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Каприйский</a:t>
            </a:r>
            <a:r>
              <a:rPr lang="ru-RU" sz="2000" b="1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» период творчества заставил пересмотреть сложившееся мнение в критике представление о </a:t>
            </a:r>
            <a:r>
              <a:rPr lang="ru-RU" sz="2000" b="1" dirty="0" smtClean="0">
                <a:solidFill>
                  <a:srgbClr val="32110C"/>
                </a:solidFill>
                <a:latin typeface="Arial" charset="0"/>
                <a:cs typeface="Arial" charset="0"/>
              </a:rPr>
              <a:t>Горьком.</a:t>
            </a:r>
            <a:r>
              <a:rPr lang="ru-RU" sz="2000" b="1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 Он создает повести «Городок </a:t>
            </a:r>
            <a:r>
              <a:rPr lang="ru-RU" sz="2000" b="1" dirty="0" err="1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Окуров</a:t>
            </a:r>
            <a:r>
              <a:rPr lang="ru-RU" sz="2000" b="1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» (1909), «Детство» (1913-14), «В людях» (1915-16), цикл рассказов «По Руси» (1912-17). Споры в критике вызвала повесть «Исповедь» (1908),высоко оцененная А. А. Блоком. В ней впервые прозвучала тема богостроительства, которое Горький с А. В. Луначарским и А. А. Богдановым проповедовал в </a:t>
            </a:r>
            <a:r>
              <a:rPr lang="ru-RU" sz="2000" b="1" dirty="0" err="1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каприйской</a:t>
            </a:r>
            <a:r>
              <a:rPr lang="ru-RU" sz="2000" b="1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 партийной школе для рабочих, что вызвало его расхождения с Лениным, ненавидевшим «заигрывание с боженькой».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</a:br>
            <a:endParaRPr lang="ru-RU" sz="2000" b="1" dirty="0" smtClean="0"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1928813"/>
            <a:ext cx="2119313" cy="294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3643313" y="500063"/>
            <a:ext cx="51435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solidFill>
                  <a:srgbClr val="32110C"/>
                </a:solidFill>
                <a:latin typeface="Arial" charset="0"/>
              </a:rPr>
              <a:t>Первая мировая война тяжело отразилась на душевном состоянии Горького. </a:t>
            </a:r>
            <a:r>
              <a:rPr lang="ru-RU" sz="2400" b="1" dirty="0" smtClean="0">
                <a:solidFill>
                  <a:srgbClr val="32110C"/>
                </a:solidFill>
                <a:latin typeface="Arial" charset="0"/>
              </a:rPr>
              <a:t>Безграничная </a:t>
            </a:r>
            <a:r>
              <a:rPr lang="ru-RU" sz="2400" b="1" dirty="0">
                <a:solidFill>
                  <a:srgbClr val="32110C"/>
                </a:solidFill>
                <a:latin typeface="Arial" charset="0"/>
              </a:rPr>
              <a:t>вера в человеческий разум, принятая как </a:t>
            </a:r>
            <a:r>
              <a:rPr lang="ru-RU" sz="2400" b="1" dirty="0" smtClean="0">
                <a:solidFill>
                  <a:srgbClr val="32110C"/>
                </a:solidFill>
                <a:latin typeface="Arial" charset="0"/>
              </a:rPr>
              <a:t>единственный верный факт, </a:t>
            </a:r>
            <a:r>
              <a:rPr lang="ru-RU" sz="2400" b="1" dirty="0">
                <a:solidFill>
                  <a:srgbClr val="32110C"/>
                </a:solidFill>
                <a:latin typeface="Arial" charset="0"/>
              </a:rPr>
              <a:t>не подтверждалась жизнью. Война стала </a:t>
            </a:r>
            <a:r>
              <a:rPr lang="ru-RU" sz="2400" b="1" dirty="0" smtClean="0">
                <a:solidFill>
                  <a:srgbClr val="32110C"/>
                </a:solidFill>
                <a:latin typeface="Arial" charset="0"/>
              </a:rPr>
              <a:t>вопиющим (ярким) </a:t>
            </a:r>
            <a:r>
              <a:rPr lang="ru-RU" sz="2400" b="1" dirty="0">
                <a:solidFill>
                  <a:srgbClr val="32110C"/>
                </a:solidFill>
                <a:latin typeface="Arial" charset="0"/>
              </a:rPr>
              <a:t>примером коллективного безумия, когда </a:t>
            </a:r>
            <a:r>
              <a:rPr lang="ru-RU" sz="2400" b="1" dirty="0" smtClean="0">
                <a:solidFill>
                  <a:srgbClr val="32110C"/>
                </a:solidFill>
                <a:latin typeface="Arial" charset="0"/>
              </a:rPr>
              <a:t>человек </a:t>
            </a:r>
            <a:r>
              <a:rPr lang="ru-RU" sz="2400" b="1" dirty="0">
                <a:solidFill>
                  <a:srgbClr val="32110C"/>
                </a:solidFill>
                <a:latin typeface="Arial" charset="0"/>
              </a:rPr>
              <a:t>был низведен до </a:t>
            </a:r>
            <a:r>
              <a:rPr lang="ru-RU" sz="2400" b="1" dirty="0" smtClean="0">
                <a:solidFill>
                  <a:srgbClr val="32110C"/>
                </a:solidFill>
                <a:latin typeface="Arial" charset="0"/>
              </a:rPr>
              <a:t> </a:t>
            </a:r>
            <a:r>
              <a:rPr lang="ru-RU" sz="2400" b="1" dirty="0">
                <a:solidFill>
                  <a:srgbClr val="32110C"/>
                </a:solidFill>
                <a:latin typeface="Arial" charset="0"/>
              </a:rPr>
              <a:t>«пушечного мяса», когда люди зверели на глазах и разум </a:t>
            </a:r>
            <a:r>
              <a:rPr lang="ru-RU" sz="2400" b="1" dirty="0" smtClean="0">
                <a:solidFill>
                  <a:srgbClr val="32110C"/>
                </a:solidFill>
                <a:latin typeface="Arial" charset="0"/>
              </a:rPr>
              <a:t>у людей был потерян.</a:t>
            </a:r>
            <a:endParaRPr lang="ru-RU" sz="2400" dirty="0">
              <a:solidFill>
                <a:srgbClr val="32110C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14282" y="1428736"/>
            <a:ext cx="3163014" cy="4190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786063" y="333375"/>
            <a:ext cx="6143625" cy="63357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32110C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ГОДЫ ЭМИГРАЦИИ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МАКСИМА ГОРЬКОГО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32110C"/>
                </a:solidFill>
              </a:rPr>
              <a:t>      </a:t>
            </a:r>
            <a:r>
              <a:rPr lang="ru-RU" sz="2400" dirty="0" smtClean="0">
                <a:solidFill>
                  <a:srgbClr val="32110C"/>
                </a:solidFill>
                <a:latin typeface="+mj-lt"/>
              </a:rPr>
              <a:t>     </a:t>
            </a:r>
            <a:r>
              <a:rPr lang="ru-RU" sz="2400" b="1" dirty="0" smtClean="0">
                <a:solidFill>
                  <a:srgbClr val="32110C"/>
                </a:solidFill>
                <a:effectLst/>
                <a:latin typeface="+mj-lt"/>
                <a:cs typeface="Arial" charset="0"/>
              </a:rPr>
              <a:t>Октябрьская революция </a:t>
            </a:r>
            <a:r>
              <a:rPr lang="ru-RU" sz="2400" b="1" dirty="0" smtClean="0">
                <a:solidFill>
                  <a:srgbClr val="32110C"/>
                </a:solidFill>
                <a:latin typeface="+mj-lt"/>
                <a:cs typeface="Arial" charset="0"/>
              </a:rPr>
              <a:t>разочаровала </a:t>
            </a:r>
            <a:r>
              <a:rPr lang="ru-RU" sz="2400" b="1" dirty="0" smtClean="0">
                <a:solidFill>
                  <a:srgbClr val="32110C"/>
                </a:solidFill>
                <a:effectLst/>
                <a:latin typeface="+mj-lt"/>
                <a:cs typeface="Arial" charset="0"/>
              </a:rPr>
              <a:t>Горького, он обвинил Ленина в захвате власти и развязывании террора в стране.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32110C"/>
                </a:solidFill>
                <a:effectLst/>
                <a:latin typeface="+mj-lt"/>
                <a:cs typeface="Arial" charset="0"/>
              </a:rPr>
              <a:t/>
            </a:r>
            <a:br>
              <a:rPr lang="ru-RU" sz="2400" b="1" dirty="0" smtClean="0">
                <a:solidFill>
                  <a:srgbClr val="32110C"/>
                </a:solidFill>
                <a:effectLst/>
                <a:latin typeface="+mj-lt"/>
                <a:cs typeface="Arial" charset="0"/>
              </a:rPr>
            </a:br>
            <a:r>
              <a:rPr lang="ru-RU" sz="2400" b="1" dirty="0" smtClean="0">
                <a:solidFill>
                  <a:srgbClr val="32110C"/>
                </a:solidFill>
                <a:latin typeface="+mj-lt"/>
                <a:cs typeface="Arial" charset="0"/>
              </a:rPr>
              <a:t>Огромной</a:t>
            </a:r>
            <a:r>
              <a:rPr lang="ru-RU" sz="2400" b="1" dirty="0" smtClean="0">
                <a:solidFill>
                  <a:srgbClr val="32110C"/>
                </a:solidFill>
                <a:effectLst/>
                <a:latin typeface="+mj-lt"/>
                <a:cs typeface="Arial" charset="0"/>
              </a:rPr>
              <a:t> заслугой Горького была  работа по спасению научной и художественной интеллигенции от голодной смерти и расстрелов, благодарно оцененная современниками (Е. И. Замятин, А. М. Ремизов, В. Ф. Ходасевич, В. Б. Шкловский и др.)</a:t>
            </a:r>
          </a:p>
        </p:txBody>
      </p:sp>
      <p:pic>
        <p:nvPicPr>
          <p:cNvPr id="44036" name="Picture 4" descr="1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14282" y="1214422"/>
            <a:ext cx="2760546" cy="4238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357188" y="285750"/>
            <a:ext cx="842962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32110C"/>
                </a:solidFill>
                <a:latin typeface="Arial" charset="0"/>
              </a:rPr>
              <a:t>Ради </a:t>
            </a:r>
            <a:r>
              <a:rPr lang="ru-RU" sz="2000" b="1" dirty="0">
                <a:solidFill>
                  <a:srgbClr val="32110C"/>
                </a:solidFill>
                <a:latin typeface="Arial" charset="0"/>
              </a:rPr>
              <a:t>этого задумывались такие культурные акции, как организация издательства «Всемирная литература», открытие «Дома ученых» и «Дома </a:t>
            </a:r>
            <a:r>
              <a:rPr lang="ru-RU" sz="2000" b="1" dirty="0" smtClean="0">
                <a:solidFill>
                  <a:srgbClr val="32110C"/>
                </a:solidFill>
                <a:latin typeface="Arial" charset="0"/>
              </a:rPr>
              <a:t>искусств». Однако, </a:t>
            </a:r>
            <a:r>
              <a:rPr lang="ru-RU" sz="2000" b="1" dirty="0">
                <a:solidFill>
                  <a:srgbClr val="32110C"/>
                </a:solidFill>
                <a:latin typeface="Arial" charset="0"/>
              </a:rPr>
              <a:t>многих писателей (в т. ч. Блока, Н. С. Гумилева) спасти не удалось, что стало одной из основных причин окончательного разрыва Горького с большевиками.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32110C"/>
                </a:solidFill>
                <a:latin typeface="Arial" charset="0"/>
              </a:rPr>
              <a:t>           С 1921 по 1928 Горький жил в эмиграции, куда отправился после слишком настойчивых советов Ленина. Поселился в Сорренто (Италия), не прерывая связей с молодой советской литературой. Написал цикл «Рассказы 1922-24 годов», «Заметки из дневника» (1924), роман «Дело Артамоновых» (1925), начал работать над романом-эпопеей «Жизнь Клима Самгина» (1925-36).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23000"/>
          <a:stretch>
            <a:fillRect/>
          </a:stretch>
        </p:blipFill>
        <p:spPr bwMode="auto">
          <a:xfrm>
            <a:off x="2531286" y="3929066"/>
            <a:ext cx="3836150" cy="2520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100"/>
          <p:cNvPicPr>
            <a:picLocks noChangeAspect="1" noChangeArrowheads="1"/>
          </p:cNvPicPr>
          <p:nvPr/>
        </p:nvPicPr>
        <p:blipFill>
          <a:blip r:embed="rId2" cstate="print"/>
          <a:srcRect l="33913"/>
          <a:stretch>
            <a:fillRect/>
          </a:stretch>
        </p:blipFill>
        <p:spPr bwMode="auto">
          <a:xfrm>
            <a:off x="214313" y="357188"/>
            <a:ext cx="2713037" cy="583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2643188" y="404813"/>
            <a:ext cx="6321425" cy="60483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32110C"/>
                </a:solidFill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ВОЗВРАЩЕНИЕ ГОРЬКОГО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В СОВЕТСКИЙ СОЮЗ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dirty="0" smtClean="0">
              <a:solidFill>
                <a:srgbClr val="32110C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        </a:t>
            </a:r>
            <a:r>
              <a:rPr lang="ru-RU" sz="2400" b="1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В 1928 Горький совершил поездку в Советский Союз (в связи с его юбилеем-  60-летием).Позже, Горький возвратился на родину. Навсегда. </a:t>
            </a:r>
            <a:r>
              <a:rPr lang="ru-RU" sz="2400" b="1" dirty="0" smtClean="0">
                <a:solidFill>
                  <a:srgbClr val="32110C"/>
                </a:solidFill>
                <a:latin typeface="Arial" charset="0"/>
                <a:cs typeface="Arial" charset="0"/>
              </a:rPr>
              <a:t>Дома </a:t>
            </a:r>
            <a:r>
              <a:rPr lang="ru-RU" sz="2400" b="1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он целиком погрузился в создание «Жизни Клима Самгина» и изображение картины России, изменившейся за сорок лет. Горький оказал большую поддержку Сталину. Его многочисленные статьи создавали </a:t>
            </a:r>
            <a:r>
              <a:rPr lang="ru-RU" sz="2400" b="1" dirty="0" smtClean="0">
                <a:solidFill>
                  <a:srgbClr val="32110C"/>
                </a:solidFill>
                <a:latin typeface="Arial" charset="0"/>
                <a:cs typeface="Arial" charset="0"/>
              </a:rPr>
              <a:t>положительный </a:t>
            </a:r>
            <a:r>
              <a:rPr lang="ru-RU" sz="2400" b="1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образ вождя и молчали о подавлении в стране свободы мысли и искусства — фактах</a:t>
            </a:r>
            <a:r>
              <a:rPr lang="ru-RU" sz="2400" b="1" dirty="0" smtClean="0">
                <a:solidFill>
                  <a:srgbClr val="32110C"/>
                </a:solidFill>
                <a:latin typeface="Arial" charset="0"/>
                <a:cs typeface="Arial" charset="0"/>
              </a:rPr>
              <a:t>.</a:t>
            </a:r>
            <a:endParaRPr lang="ru-RU" sz="2400" b="1" dirty="0" smtClean="0">
              <a:solidFill>
                <a:srgbClr val="32110C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1000125" y="285750"/>
            <a:ext cx="7286625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32110C"/>
                </a:solidFill>
                <a:latin typeface="Arial" charset="0"/>
              </a:rPr>
              <a:t>Горький организовал </a:t>
            </a:r>
            <a:r>
              <a:rPr lang="ru-RU" sz="2400" b="1" dirty="0">
                <a:solidFill>
                  <a:srgbClr val="32110C"/>
                </a:solidFill>
                <a:latin typeface="Arial" charset="0"/>
              </a:rPr>
              <a:t>и поддерживал множество предприятий: издательство «</a:t>
            </a:r>
            <a:r>
              <a:rPr lang="ru-RU" sz="2400" b="1" dirty="0" err="1">
                <a:solidFill>
                  <a:srgbClr val="32110C"/>
                </a:solidFill>
                <a:latin typeface="Arial" charset="0"/>
              </a:rPr>
              <a:t>Аcademia</a:t>
            </a:r>
            <a:r>
              <a:rPr lang="ru-RU" sz="2400" b="1" dirty="0">
                <a:solidFill>
                  <a:srgbClr val="32110C"/>
                </a:solidFill>
                <a:latin typeface="Arial" charset="0"/>
              </a:rPr>
              <a:t>», книжные серии «История фабрик и заводов», «История гражданской войны», журнал «Литературная учеба», а также Литературный институт, затем названный его именем. В 1934 возглавил Союз писателей СССР, созданный по его инициативе.</a:t>
            </a:r>
          </a:p>
          <a:p>
            <a:pPr algn="just"/>
            <a:r>
              <a:rPr lang="ru-RU" sz="2000" b="1" dirty="0">
                <a:solidFill>
                  <a:srgbClr val="32110C"/>
                </a:solidFill>
                <a:latin typeface="Arial" charset="0"/>
              </a:rPr>
              <a:t/>
            </a:r>
            <a:br>
              <a:rPr lang="ru-RU" sz="2000" b="1" dirty="0">
                <a:solidFill>
                  <a:srgbClr val="32110C"/>
                </a:solidFill>
                <a:latin typeface="Arial" charset="0"/>
              </a:rPr>
            </a:br>
            <a:endParaRPr lang="ru-RU" sz="2000" dirty="0">
              <a:solidFill>
                <a:srgbClr val="32110C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500298" y="3429000"/>
            <a:ext cx="4686303" cy="3093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60350"/>
            <a:ext cx="8229600" cy="1655763"/>
          </a:xfrm>
        </p:spPr>
        <p:txBody>
          <a:bodyPr>
            <a:normAutofit fontScale="70000" lnSpcReduction="2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000000"/>
                </a:solidFill>
                <a:effectLst/>
                <a:latin typeface="+mj-lt"/>
              </a:rPr>
              <a:t>          Смерть Горького была окружена атмосферой таинственности, как и смерть его сына — Максима Пешкова. Однако версии о насильственной смерти обоих до сих пор не нашли документального подтверждения. Урна с прахом Горького помещена в Кремлевской стене в Москве. 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1800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</a:pPr>
            <a:endParaRPr lang="ru-RU" sz="1800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6084" name="Picture 4" descr="fedo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3786188"/>
            <a:ext cx="3741738" cy="267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weisses fleisch\Desktop\М.Горький\Памятник М. Горькому в Нижнем Новгороде.jpg"/>
          <p:cNvPicPr>
            <a:picLocks noChangeAspect="1" noChangeArrowheads="1"/>
          </p:cNvPicPr>
          <p:nvPr/>
        </p:nvPicPr>
        <p:blipFill>
          <a:blip r:embed="rId3" cstate="print"/>
          <a:srcRect l="26909" r="23413" b="26259"/>
          <a:stretch>
            <a:fillRect/>
          </a:stretch>
        </p:blipFill>
        <p:spPr bwMode="auto">
          <a:xfrm>
            <a:off x="285750" y="2643188"/>
            <a:ext cx="3000375" cy="356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weisses fleisch\Desktop\М.Горький\Памятник недалеко от станции метро «Горьковская» в Санкт-Петербург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13" y="2643188"/>
            <a:ext cx="2357437" cy="353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714375" y="214313"/>
            <a:ext cx="74295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charset="0"/>
              </a:rPr>
              <a:t>МАКСИМ ГОРЬКИЙ –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sz="3200" b="1" dirty="0">
                <a:solidFill>
                  <a:srgbClr val="32110C"/>
                </a:solidFill>
                <a:latin typeface="Arial" charset="0"/>
              </a:rPr>
              <a:t>настоящее имя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Arial" charset="0"/>
              </a:rPr>
              <a:t>АЛЕКСЕЙ МАКСИМОВИЧ ПЕШКОВ </a:t>
            </a:r>
            <a:r>
              <a:rPr lang="ru-RU" sz="3200" b="1" dirty="0">
                <a:solidFill>
                  <a:srgbClr val="32110C"/>
                </a:solidFill>
                <a:latin typeface="Arial" charset="0"/>
              </a:rPr>
              <a:t> русский писатель, прозаик,  драматург. Один из самых популярных авторов рубежа XIX и </a:t>
            </a:r>
            <a:r>
              <a:rPr lang="ru-RU" sz="3200" b="1" dirty="0" smtClean="0">
                <a:solidFill>
                  <a:srgbClr val="32110C"/>
                </a:solidFill>
                <a:latin typeface="Arial" charset="0"/>
              </a:rPr>
              <a:t>XX.  Писал произведения о революции. Вошел в русскую литературу как «великий </a:t>
            </a:r>
            <a:r>
              <a:rPr lang="ru-RU" sz="3200" b="1" dirty="0">
                <a:solidFill>
                  <a:srgbClr val="32110C"/>
                </a:solidFill>
                <a:latin typeface="Arial" charset="0"/>
              </a:rPr>
              <a:t>пролетарский писатель</a:t>
            </a:r>
            <a:r>
              <a:rPr lang="ru-RU" sz="3200" b="1" dirty="0" smtClean="0">
                <a:solidFill>
                  <a:srgbClr val="32110C"/>
                </a:solidFill>
                <a:latin typeface="Arial" charset="0"/>
              </a:rPr>
              <a:t>».</a:t>
            </a:r>
            <a:endParaRPr lang="ru-RU" sz="3200" b="1" dirty="0">
              <a:solidFill>
                <a:srgbClr val="32110C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50" y="1571625"/>
            <a:ext cx="7500938" cy="5200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Arial" charset="0"/>
              </a:rPr>
              <a:t>Романы</a:t>
            </a:r>
          </a:p>
          <a:p>
            <a:pPr algn="ctr"/>
            <a:endParaRPr lang="ru-RU" sz="20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r>
              <a:rPr lang="ru-RU" sz="2000">
                <a:solidFill>
                  <a:srgbClr val="FF0000"/>
                </a:solidFill>
                <a:latin typeface="Arial" charset="0"/>
              </a:rPr>
              <a:t>1899 — «Фома Гордеев»</a:t>
            </a:r>
          </a:p>
          <a:p>
            <a:r>
              <a:rPr lang="ru-RU" sz="2000">
                <a:solidFill>
                  <a:srgbClr val="000000"/>
                </a:solidFill>
                <a:latin typeface="Arial" charset="0"/>
              </a:rPr>
              <a:t>1900—1901 — «Трое»</a:t>
            </a:r>
          </a:p>
          <a:p>
            <a:r>
              <a:rPr lang="ru-RU" sz="2000">
                <a:solidFill>
                  <a:srgbClr val="000000"/>
                </a:solidFill>
                <a:latin typeface="Arial" charset="0"/>
              </a:rPr>
              <a:t>1906 — «Мать» (вторая редакция — 1907)</a:t>
            </a:r>
          </a:p>
          <a:p>
            <a:r>
              <a:rPr lang="ru-RU" sz="2000">
                <a:solidFill>
                  <a:srgbClr val="000000"/>
                </a:solidFill>
                <a:latin typeface="Arial" charset="0"/>
              </a:rPr>
              <a:t>1925 — «Дело Артамоновых»</a:t>
            </a:r>
          </a:p>
          <a:p>
            <a:r>
              <a:rPr lang="ru-RU" sz="2000">
                <a:solidFill>
                  <a:srgbClr val="000000"/>
                </a:solidFill>
                <a:latin typeface="Arial" charset="0"/>
              </a:rPr>
              <a:t>1925—1936— «Жизнь Клима Самгина»</a:t>
            </a:r>
          </a:p>
          <a:p>
            <a:pPr algn="ctr"/>
            <a:endParaRPr lang="ru-RU" sz="2000" b="1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ru-RU" sz="2000" b="1">
                <a:solidFill>
                  <a:srgbClr val="C00000"/>
                </a:solidFill>
                <a:latin typeface="Arial" charset="0"/>
              </a:rPr>
              <a:t>Повести</a:t>
            </a:r>
          </a:p>
          <a:p>
            <a:pPr algn="ctr"/>
            <a:endParaRPr lang="ru-RU" sz="20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r>
              <a:rPr lang="ru-RU" sz="2000">
                <a:solidFill>
                  <a:srgbClr val="000000"/>
                </a:solidFill>
                <a:latin typeface="Arial" charset="0"/>
              </a:rPr>
              <a:t>1908 — «Жизнь ненужного человека».</a:t>
            </a:r>
          </a:p>
          <a:p>
            <a:r>
              <a:rPr lang="ru-RU" sz="2000">
                <a:solidFill>
                  <a:srgbClr val="000000"/>
                </a:solidFill>
                <a:latin typeface="Arial" charset="0"/>
              </a:rPr>
              <a:t>1908 — «Исповедь»</a:t>
            </a:r>
          </a:p>
          <a:p>
            <a:r>
              <a:rPr lang="ru-RU" sz="2000">
                <a:solidFill>
                  <a:srgbClr val="000000"/>
                </a:solidFill>
                <a:latin typeface="Arial" charset="0"/>
              </a:rPr>
              <a:t>1909 — «Городок Окуров», «Жизнь Матвея Кожемякина».</a:t>
            </a:r>
          </a:p>
          <a:p>
            <a:r>
              <a:rPr lang="ru-RU" sz="2000">
                <a:solidFill>
                  <a:srgbClr val="FF0000"/>
                </a:solidFill>
                <a:latin typeface="Arial" charset="0"/>
              </a:rPr>
              <a:t>1913—1914— «Детство»</a:t>
            </a:r>
          </a:p>
          <a:p>
            <a:r>
              <a:rPr lang="ru-RU" sz="2000">
                <a:solidFill>
                  <a:srgbClr val="FF0000"/>
                </a:solidFill>
                <a:latin typeface="Arial" charset="0"/>
              </a:rPr>
              <a:t>1915—1916— «В людях»</a:t>
            </a:r>
          </a:p>
          <a:p>
            <a:r>
              <a:rPr lang="ru-RU" sz="2000">
                <a:solidFill>
                  <a:srgbClr val="FF0000"/>
                </a:solidFill>
                <a:latin typeface="Arial" charset="0"/>
              </a:rPr>
              <a:t>1923 — «Мои университеты»</a:t>
            </a:r>
          </a:p>
          <a:p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048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БИБЛИОГРАФИЯ М.ГОРЬКОГО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571500" y="500063"/>
            <a:ext cx="828675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Arial" charset="0"/>
              </a:rPr>
              <a:t>Рассказы, очерки </a:t>
            </a:r>
          </a:p>
          <a:p>
            <a:endParaRPr lang="ru-RU" sz="2000">
              <a:solidFill>
                <a:srgbClr val="000000"/>
              </a:solidFill>
              <a:latin typeface="Arial" charset="0"/>
            </a:endParaRPr>
          </a:p>
          <a:p>
            <a:r>
              <a:rPr lang="ru-RU" sz="2000">
                <a:solidFill>
                  <a:srgbClr val="000000"/>
                </a:solidFill>
                <a:latin typeface="Arial" charset="0"/>
              </a:rPr>
              <a:t>1892 — </a:t>
            </a:r>
            <a:r>
              <a:rPr lang="ru-RU" sz="2000">
                <a:solidFill>
                  <a:srgbClr val="FF0000"/>
                </a:solidFill>
                <a:latin typeface="Arial" charset="0"/>
              </a:rPr>
              <a:t>«Макар Чудра»</a:t>
            </a:r>
          </a:p>
          <a:p>
            <a:r>
              <a:rPr lang="ru-RU" sz="2000">
                <a:solidFill>
                  <a:srgbClr val="FF0000"/>
                </a:solidFill>
                <a:latin typeface="Arial" charset="0"/>
              </a:rPr>
              <a:t>1895 — «Челкаш», «Старуха Изергиль».</a:t>
            </a:r>
          </a:p>
          <a:p>
            <a:r>
              <a:rPr lang="ru-RU" sz="2000">
                <a:solidFill>
                  <a:srgbClr val="000000"/>
                </a:solidFill>
                <a:latin typeface="Arial" charset="0"/>
              </a:rPr>
              <a:t>1897 — «Бывшие люди», «Супруги Орловы», «Мальва», «Коновалов».</a:t>
            </a:r>
          </a:p>
          <a:p>
            <a:r>
              <a:rPr lang="ru-RU" sz="2000">
                <a:solidFill>
                  <a:srgbClr val="000000"/>
                </a:solidFill>
                <a:latin typeface="Arial" charset="0"/>
              </a:rPr>
              <a:t>1898 — «Очерки и рассказы» (сборник)</a:t>
            </a:r>
          </a:p>
          <a:p>
            <a:r>
              <a:rPr lang="ru-RU" sz="2000">
                <a:solidFill>
                  <a:srgbClr val="000000"/>
                </a:solidFill>
                <a:latin typeface="Arial" charset="0"/>
              </a:rPr>
              <a:t>1899 </a:t>
            </a:r>
            <a:r>
              <a:rPr lang="ru-RU" sz="2000">
                <a:solidFill>
                  <a:srgbClr val="FF0000"/>
                </a:solidFill>
                <a:latin typeface="Arial" charset="0"/>
              </a:rPr>
              <a:t>— «Песня о Соколе» (поэма в прозе), </a:t>
            </a:r>
            <a:r>
              <a:rPr lang="ru-RU" sz="2000">
                <a:solidFill>
                  <a:srgbClr val="000000"/>
                </a:solidFill>
                <a:latin typeface="Arial" charset="0"/>
              </a:rPr>
              <a:t>«Двадцать шесть и одна»</a:t>
            </a:r>
          </a:p>
          <a:p>
            <a:r>
              <a:rPr lang="ru-RU" sz="2000">
                <a:solidFill>
                  <a:srgbClr val="FF0000"/>
                </a:solidFill>
                <a:latin typeface="Arial" charset="0"/>
              </a:rPr>
              <a:t>1901 — «Песня о буревестнике» (поэма в прозе</a:t>
            </a:r>
            <a:r>
              <a:rPr lang="ru-RU" sz="200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r>
              <a:rPr lang="ru-RU" sz="2000">
                <a:solidFill>
                  <a:srgbClr val="000000"/>
                </a:solidFill>
                <a:latin typeface="Arial" charset="0"/>
              </a:rPr>
              <a:t>1903 — «Человек» (поэма в прозе)</a:t>
            </a:r>
          </a:p>
          <a:p>
            <a:r>
              <a:rPr lang="ru-RU" sz="2000">
                <a:solidFill>
                  <a:srgbClr val="000000"/>
                </a:solidFill>
                <a:latin typeface="Arial" charset="0"/>
              </a:rPr>
              <a:t>1913 — «Сказки об Италии».</a:t>
            </a:r>
          </a:p>
          <a:p>
            <a:r>
              <a:rPr lang="ru-RU" sz="2000">
                <a:solidFill>
                  <a:srgbClr val="000000"/>
                </a:solidFill>
                <a:latin typeface="Arial" charset="0"/>
              </a:rPr>
              <a:t>1912—1917— «По Руси» (цикл рассказов)</a:t>
            </a:r>
          </a:p>
          <a:p>
            <a:r>
              <a:rPr lang="ru-RU" sz="2000">
                <a:solidFill>
                  <a:srgbClr val="000000"/>
                </a:solidFill>
                <a:latin typeface="Arial" charset="0"/>
              </a:rPr>
              <a:t>1924 — «Рассказы 1922—1924 годов»</a:t>
            </a:r>
          </a:p>
          <a:p>
            <a:r>
              <a:rPr lang="ru-RU" sz="2000">
                <a:solidFill>
                  <a:srgbClr val="000000"/>
                </a:solidFill>
                <a:latin typeface="Arial" charset="0"/>
              </a:rPr>
              <a:t>1924 — «Заметки из дневника» (цикл рассказов)</a:t>
            </a:r>
          </a:p>
          <a:p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642938" y="357188"/>
            <a:ext cx="7929562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Arial" charset="0"/>
              </a:rPr>
              <a:t>Пьесы</a:t>
            </a:r>
          </a:p>
          <a:p>
            <a:endParaRPr lang="ru-RU" sz="2000">
              <a:solidFill>
                <a:srgbClr val="FF0000"/>
              </a:solidFill>
              <a:latin typeface="Arial" charset="0"/>
            </a:endParaRPr>
          </a:p>
          <a:p>
            <a:r>
              <a:rPr lang="ru-RU" sz="2000">
                <a:solidFill>
                  <a:srgbClr val="FF0000"/>
                </a:solidFill>
                <a:latin typeface="Arial" charset="0"/>
              </a:rPr>
              <a:t>1901 — «Мещане»</a:t>
            </a:r>
          </a:p>
          <a:p>
            <a:r>
              <a:rPr lang="ru-RU" sz="2000" u="sng">
                <a:solidFill>
                  <a:srgbClr val="FF0000"/>
                </a:solidFill>
                <a:latin typeface="Arial" charset="0"/>
              </a:rPr>
              <a:t>1902 — «На дне»</a:t>
            </a:r>
          </a:p>
          <a:p>
            <a:r>
              <a:rPr lang="ru-RU" sz="2000">
                <a:solidFill>
                  <a:srgbClr val="000000"/>
                </a:solidFill>
                <a:latin typeface="Arial" charset="0"/>
              </a:rPr>
              <a:t>1904 — «Дачники»</a:t>
            </a:r>
          </a:p>
          <a:p>
            <a:r>
              <a:rPr lang="ru-RU" sz="2000">
                <a:solidFill>
                  <a:srgbClr val="000000"/>
                </a:solidFill>
                <a:latin typeface="Arial" charset="0"/>
              </a:rPr>
              <a:t>1905 — </a:t>
            </a:r>
            <a:r>
              <a:rPr lang="ru-RU" sz="2000">
                <a:solidFill>
                  <a:srgbClr val="FF0000"/>
                </a:solidFill>
                <a:latin typeface="Arial" charset="0"/>
              </a:rPr>
              <a:t>«Дети солнца», </a:t>
            </a:r>
            <a:r>
              <a:rPr lang="ru-RU" sz="2000">
                <a:solidFill>
                  <a:srgbClr val="000000"/>
                </a:solidFill>
                <a:latin typeface="Arial" charset="0"/>
              </a:rPr>
              <a:t>«Варвары»</a:t>
            </a:r>
          </a:p>
          <a:p>
            <a:r>
              <a:rPr lang="ru-RU" sz="2000">
                <a:solidFill>
                  <a:srgbClr val="000000"/>
                </a:solidFill>
                <a:latin typeface="Arial" charset="0"/>
              </a:rPr>
              <a:t>1906 — «Враги»</a:t>
            </a:r>
          </a:p>
          <a:p>
            <a:r>
              <a:rPr lang="ru-RU" sz="2000">
                <a:solidFill>
                  <a:srgbClr val="000000"/>
                </a:solidFill>
                <a:latin typeface="Arial" charset="0"/>
              </a:rPr>
              <a:t>1910 — «Васса Железнова» (переработана в декабре 1935-го)</a:t>
            </a:r>
          </a:p>
          <a:p>
            <a:r>
              <a:rPr lang="ru-RU" sz="2000">
                <a:solidFill>
                  <a:srgbClr val="000000"/>
                </a:solidFill>
                <a:latin typeface="Arial" charset="0"/>
              </a:rPr>
              <a:t>1930—1931 — «Сомов и другие»</a:t>
            </a:r>
          </a:p>
          <a:p>
            <a:r>
              <a:rPr lang="ru-RU" sz="2000">
                <a:solidFill>
                  <a:srgbClr val="000000"/>
                </a:solidFill>
                <a:latin typeface="Arial" charset="0"/>
              </a:rPr>
              <a:t>1932 — «Егор Булычёв и другие»</a:t>
            </a:r>
          </a:p>
          <a:p>
            <a:r>
              <a:rPr lang="ru-RU" sz="2000">
                <a:solidFill>
                  <a:srgbClr val="000000"/>
                </a:solidFill>
                <a:latin typeface="Arial" charset="0"/>
              </a:rPr>
              <a:t>1933 — «Достигаев и другие»</a:t>
            </a:r>
          </a:p>
          <a:p>
            <a:pPr algn="ctr"/>
            <a:endParaRPr lang="ru-RU" sz="2000" b="1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ru-RU" sz="2000" b="1">
                <a:solidFill>
                  <a:srgbClr val="C00000"/>
                </a:solidFill>
                <a:latin typeface="Arial" charset="0"/>
              </a:rPr>
              <a:t>Публицистика</a:t>
            </a:r>
          </a:p>
          <a:p>
            <a:endParaRPr lang="ru-RU" sz="2000">
              <a:solidFill>
                <a:srgbClr val="000000"/>
              </a:solidFill>
              <a:latin typeface="Arial" charset="0"/>
            </a:endParaRPr>
          </a:p>
          <a:p>
            <a:r>
              <a:rPr lang="ru-RU" sz="2000">
                <a:solidFill>
                  <a:srgbClr val="000000"/>
                </a:solidFill>
                <a:latin typeface="Arial" charset="0"/>
              </a:rPr>
              <a:t>1906 — «Мои интервью», «В Америке» (памфлеты)</a:t>
            </a:r>
          </a:p>
          <a:p>
            <a:r>
              <a:rPr lang="ru-RU" sz="2000">
                <a:solidFill>
                  <a:srgbClr val="000000"/>
                </a:solidFill>
                <a:latin typeface="Arial" charset="0"/>
              </a:rPr>
              <a:t>1917—1918 — цикл статей </a:t>
            </a:r>
            <a:r>
              <a:rPr lang="ru-RU" sz="2000">
                <a:solidFill>
                  <a:srgbClr val="FF0000"/>
                </a:solidFill>
                <a:latin typeface="Arial" charset="0"/>
              </a:rPr>
              <a:t>«Несвоевременные мысли» </a:t>
            </a:r>
            <a:r>
              <a:rPr lang="ru-RU" sz="2000">
                <a:solidFill>
                  <a:srgbClr val="000000"/>
                </a:solidFill>
                <a:latin typeface="Arial" charset="0"/>
              </a:rPr>
              <a:t>в газете «Новая жизнь» (в 1918 вышел отдельным изданием)</a:t>
            </a:r>
          </a:p>
          <a:p>
            <a:r>
              <a:rPr lang="ru-RU" sz="2000">
                <a:solidFill>
                  <a:srgbClr val="000000"/>
                </a:solidFill>
                <a:latin typeface="Arial" charset="0"/>
              </a:rPr>
              <a:t>1922 — «О русском крестьянстве»</a:t>
            </a:r>
          </a:p>
          <a:p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7543800" cy="85725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0000"/>
                </a:solidFill>
              </a:rPr>
              <a:t>ИСТОЧНИКИ</a:t>
            </a:r>
            <a:endParaRPr lang="ru-RU" sz="3600" u="sng" smtClean="0">
              <a:hlinkClick r:id="rId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2000250"/>
            <a:ext cx="8229600" cy="4114800"/>
          </a:xfrm>
        </p:spPr>
        <p:txBody>
          <a:bodyPr/>
          <a:lstStyle/>
          <a:p>
            <a:pPr eaLnBrk="1" hangingPunct="1"/>
            <a:r>
              <a:rPr lang="ru-RU" sz="2000" u="sng" dirty="0" smtClean="0">
                <a:hlinkClick r:id="rId3"/>
              </a:rPr>
              <a:t>http://slovari.yandex.ru/~книги/БСЭ/Горький Максим/</a:t>
            </a:r>
            <a:endParaRPr lang="ru-RU" sz="2000" u="sng" dirty="0" smtClean="0"/>
          </a:p>
          <a:p>
            <a:pPr eaLnBrk="1" hangingPunct="1"/>
            <a:r>
              <a:rPr lang="ru-RU" sz="2000" u="sng" dirty="0" smtClean="0">
                <a:hlinkClick r:id="rId2"/>
              </a:rPr>
              <a:t>http://ru.wikipedia.org/wiki/Максим_Горький</a:t>
            </a:r>
            <a:endParaRPr lang="ru-RU" sz="2000" u="sng" dirty="0" smtClean="0"/>
          </a:p>
          <a:p>
            <a:pPr eaLnBrk="1" hangingPunct="1"/>
            <a:r>
              <a:rPr lang="ru-RU" sz="2000" u="sng" dirty="0" smtClean="0">
                <a:hlinkClick r:id="rId4"/>
              </a:rPr>
              <a:t>http://www.nnov.ru/М._Горький</a:t>
            </a:r>
            <a:endParaRPr lang="ru-RU" sz="2000" u="sng" dirty="0" smtClean="0"/>
          </a:p>
          <a:p>
            <a:pPr eaLnBrk="1" hangingPunct="1"/>
            <a:r>
              <a:rPr lang="ru-RU" sz="2000" u="sng" smtClean="0">
                <a:hlinkClick r:id="rId5"/>
              </a:rPr>
              <a:t>http://writerstob.narod.ru/writers/gorkiy.htm</a:t>
            </a:r>
            <a:endParaRPr lang="ru-RU" sz="2000" u="sng" smtClean="0"/>
          </a:p>
          <a:p>
            <a:pPr eaLnBrk="1" hangingPunct="1"/>
            <a:r>
              <a:rPr lang="ru-RU" sz="2000" u="sng" dirty="0" smtClean="0">
                <a:hlinkClick r:id="rId6"/>
              </a:rPr>
              <a:t>http://images.yandex.ru/yandsearch?text=Максим+Горький&amp;rpt=image&amp;img_url=s003.radikal.ru%2Fi204%2F1002%2Fd6%2Ffa7b9a776bdc.jpg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785813" y="3714750"/>
            <a:ext cx="77152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solidFill>
                  <a:srgbClr val="32110C"/>
                </a:solidFill>
                <a:latin typeface="Arial" charset="0"/>
              </a:rPr>
              <a:t>Алексей Пешков родился в Нижнем Новгороде в семье </a:t>
            </a:r>
            <a:r>
              <a:rPr lang="ru-RU" sz="2400" b="1" dirty="0" smtClean="0">
                <a:solidFill>
                  <a:srgbClr val="32110C"/>
                </a:solidFill>
                <a:latin typeface="Arial" charset="0"/>
              </a:rPr>
              <a:t>столяра.  Он рано осиротел. Детские </a:t>
            </a:r>
            <a:r>
              <a:rPr lang="ru-RU" sz="2400" b="1" dirty="0">
                <a:solidFill>
                  <a:srgbClr val="32110C"/>
                </a:solidFill>
                <a:latin typeface="Arial" charset="0"/>
              </a:rPr>
              <a:t>годы провёл в доме своего </a:t>
            </a:r>
            <a:r>
              <a:rPr lang="ru-RU" sz="2400" b="1" dirty="0" smtClean="0">
                <a:solidFill>
                  <a:srgbClr val="32110C"/>
                </a:solidFill>
                <a:latin typeface="Arial" charset="0"/>
              </a:rPr>
              <a:t>деда. </a:t>
            </a:r>
            <a:r>
              <a:rPr lang="ru-RU" sz="2400" b="1" dirty="0">
                <a:solidFill>
                  <a:srgbClr val="32110C"/>
                </a:solidFill>
                <a:latin typeface="Arial" charset="0"/>
              </a:rPr>
              <a:t>С 9 лет </a:t>
            </a:r>
            <a:r>
              <a:rPr lang="ru-RU" sz="2400" b="1" dirty="0" smtClean="0">
                <a:solidFill>
                  <a:srgbClr val="32110C"/>
                </a:solidFill>
                <a:latin typeface="Arial" charset="0"/>
              </a:rPr>
              <a:t>был вынужден работать; работал в магазине, </a:t>
            </a:r>
            <a:r>
              <a:rPr lang="ru-RU" sz="2400" b="1" dirty="0">
                <a:solidFill>
                  <a:srgbClr val="32110C"/>
                </a:solidFill>
                <a:latin typeface="Arial" charset="0"/>
              </a:rPr>
              <a:t>на пароходе, учеником в иконописной мастерской, пекарем и т. д.</a:t>
            </a:r>
          </a:p>
        </p:txBody>
      </p:sp>
      <p:pic>
        <p:nvPicPr>
          <p:cNvPr id="3" name="Picture 2" descr="C:\Users\weisses fleisch\Desktop\М.Горький\Домик Каширина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214546" y="428604"/>
            <a:ext cx="456878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3357563" y="214313"/>
            <a:ext cx="5572125" cy="6022975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      Отец</a:t>
            </a:r>
            <a:r>
              <a:rPr lang="ru-RU" sz="2400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lang="ru-RU" sz="2400" b="1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Максим Савватиевич Пешков</a:t>
            </a:r>
            <a:r>
              <a:rPr lang="ru-RU" sz="2400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 (1840-1871) — сын солдата. В последние годы работал управляющим пароходной конторой, умер от холеры.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     Мать</a:t>
            </a:r>
            <a:r>
              <a:rPr lang="ru-RU" sz="2400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lang="ru-RU" sz="2400" b="1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Варвара Васильевна Каширина</a:t>
            </a:r>
            <a:r>
              <a:rPr lang="ru-RU" sz="2400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 (1842-79) — из мещанской семьи; рано овдове</a:t>
            </a:r>
            <a:r>
              <a:rPr lang="ru-RU" sz="2400" dirty="0" smtClean="0">
                <a:solidFill>
                  <a:srgbClr val="32110C"/>
                </a:solidFill>
                <a:latin typeface="Arial" charset="0"/>
                <a:cs typeface="Arial" charset="0"/>
              </a:rPr>
              <a:t>ла</a:t>
            </a:r>
            <a:r>
              <a:rPr lang="ru-RU" sz="2400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,  вышла замуж еще раз, умерла от чахотки. Детство писателя прошло в доме деда Василия Васильевича Каширина, был владельцем красильного заведения, в старости разорился. Дед обучал мальчика по церковным книгам, бабушка Акулина Ивановна приобщила внука к народным песням и сказкам, но главное — заменила мать.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000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ru-RU" sz="2000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</a:br>
            <a:r>
              <a:rPr lang="ru-RU" sz="1600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ru-RU" sz="1600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</a:br>
            <a:endParaRPr lang="ru-RU" sz="1600" dirty="0" smtClean="0">
              <a:solidFill>
                <a:srgbClr val="32110C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4820" name="Picture 4" descr="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57158" y="1071546"/>
            <a:ext cx="2914881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357563" y="428625"/>
            <a:ext cx="5643562" cy="614362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          </a:t>
            </a:r>
            <a:r>
              <a:rPr lang="ru-RU" b="1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Настоящего образования Горький не получил, он закончил лишь ремесленное училище. Попытка поступить в Казанский университет оказалась неудачной. Жажда знаний утолялась самостоятельно, он рос «самоучкой». Тяжелая работа и ранние </a:t>
            </a:r>
            <a:r>
              <a:rPr lang="ru-RU" b="1" dirty="0" smtClean="0">
                <a:solidFill>
                  <a:srgbClr val="32110C"/>
                </a:solidFill>
                <a:latin typeface="Arial" charset="0"/>
                <a:cs typeface="Arial" charset="0"/>
              </a:rPr>
              <a:t>трудности</a:t>
            </a:r>
            <a:r>
              <a:rPr lang="ru-RU" b="1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 преподали хорошее знание жизни и внушили мечты о переустройстве мира. </a:t>
            </a:r>
            <a:endParaRPr lang="ru-RU" b="1" i="1" dirty="0" smtClean="0">
              <a:solidFill>
                <a:srgbClr val="32110C"/>
              </a:solidFill>
              <a:latin typeface="Arial" charset="0"/>
              <a:cs typeface="Arial" charset="0"/>
            </a:endParaRPr>
          </a:p>
        </p:txBody>
      </p:sp>
      <p:pic>
        <p:nvPicPr>
          <p:cNvPr id="35844" name="Picture 4" descr="3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20717"/>
          <a:stretch>
            <a:fillRect/>
          </a:stretch>
        </p:blipFill>
        <p:spPr bwMode="auto">
          <a:xfrm>
            <a:off x="428596" y="1285860"/>
            <a:ext cx="3038248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6188" y="357188"/>
            <a:ext cx="5214937" cy="49428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32110C"/>
                </a:solidFill>
                <a:latin typeface="Arial" charset="0"/>
              </a:rPr>
              <a:t>Принимал </a:t>
            </a:r>
            <a:r>
              <a:rPr lang="ru-RU" sz="2400" b="1" dirty="0">
                <a:solidFill>
                  <a:srgbClr val="32110C"/>
                </a:solidFill>
                <a:latin typeface="Arial" charset="0"/>
              </a:rPr>
              <a:t>участие в революционной </a:t>
            </a:r>
            <a:r>
              <a:rPr lang="ru-RU" sz="2400" b="1" dirty="0" smtClean="0">
                <a:solidFill>
                  <a:srgbClr val="32110C"/>
                </a:solidFill>
                <a:latin typeface="Arial" charset="0"/>
              </a:rPr>
              <a:t>пропаганде, </a:t>
            </a:r>
            <a:r>
              <a:rPr lang="ru-RU" sz="2400" b="1" dirty="0">
                <a:solidFill>
                  <a:srgbClr val="32110C"/>
                </a:solidFill>
                <a:latin typeface="Arial" charset="0"/>
              </a:rPr>
              <a:t>странствовал по Руси, общался с </a:t>
            </a:r>
            <a:r>
              <a:rPr lang="ru-RU" sz="2400" b="1" dirty="0" smtClean="0">
                <a:solidFill>
                  <a:srgbClr val="32110C"/>
                </a:solidFill>
                <a:latin typeface="Arial" charset="0"/>
              </a:rPr>
              <a:t>народом. </a:t>
            </a:r>
            <a:r>
              <a:rPr lang="ru-RU" sz="2400" b="1" dirty="0">
                <a:solidFill>
                  <a:srgbClr val="32110C"/>
                </a:solidFill>
                <a:latin typeface="Arial" charset="0"/>
              </a:rPr>
              <a:t>Испытал сложные философские влияния: от идей французского Просвещения и материализма И. В. Гете до позитивизма Ж. М. </a:t>
            </a:r>
            <a:r>
              <a:rPr lang="ru-RU" sz="2400" b="1" dirty="0" err="1">
                <a:solidFill>
                  <a:srgbClr val="32110C"/>
                </a:solidFill>
                <a:latin typeface="Arial" charset="0"/>
              </a:rPr>
              <a:t>Гюйо</a:t>
            </a:r>
            <a:r>
              <a:rPr lang="ru-RU" sz="2400" b="1" dirty="0">
                <a:solidFill>
                  <a:srgbClr val="32110C"/>
                </a:solidFill>
                <a:latin typeface="Arial" charset="0"/>
              </a:rPr>
              <a:t>, романтизма Дж. </a:t>
            </a:r>
            <a:r>
              <a:rPr lang="ru-RU" sz="2400" b="1" dirty="0" err="1">
                <a:solidFill>
                  <a:srgbClr val="32110C"/>
                </a:solidFill>
                <a:latin typeface="Arial" charset="0"/>
              </a:rPr>
              <a:t>Рескина</a:t>
            </a:r>
            <a:r>
              <a:rPr lang="ru-RU" sz="2400" b="1" dirty="0">
                <a:solidFill>
                  <a:srgbClr val="32110C"/>
                </a:solidFill>
                <a:latin typeface="Arial" charset="0"/>
              </a:rPr>
              <a:t> и пессимизма А. Шопенгауэра. В его нижегородской библиотеке рядом с «Капиталом» К. Маркса и «Историческими письмами» П. Л. Лаврова стояли книги Э. Гартмана, М. </a:t>
            </a:r>
            <a:r>
              <a:rPr lang="ru-RU" sz="2400" b="1" dirty="0" err="1">
                <a:solidFill>
                  <a:srgbClr val="32110C"/>
                </a:solidFill>
                <a:latin typeface="Arial" charset="0"/>
              </a:rPr>
              <a:t>Штирнера</a:t>
            </a:r>
            <a:r>
              <a:rPr lang="ru-RU" sz="2400" b="1" dirty="0">
                <a:solidFill>
                  <a:srgbClr val="32110C"/>
                </a:solidFill>
                <a:latin typeface="Arial" charset="0"/>
              </a:rPr>
              <a:t> и Ф. Ницше.</a:t>
            </a:r>
            <a:r>
              <a:rPr lang="ru-RU" sz="1000" b="1" i="1" dirty="0">
                <a:solidFill>
                  <a:srgbClr val="32110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1000" b="1" i="1" dirty="0">
                <a:solidFill>
                  <a:srgbClr val="32110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ru-RU" sz="1000" b="1" i="1" dirty="0">
              <a:solidFill>
                <a:srgbClr val="32110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85720" y="1071546"/>
            <a:ext cx="3272247" cy="4310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000375" y="333375"/>
            <a:ext cx="5929313" cy="6118225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РАННИЕ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ПРОИЗВЕДЕНИЯ ГОРЬКОГО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            Горький начинал как провинциальный газетчик. Псевдоним М. Горький  появился в 1892 в </a:t>
            </a:r>
            <a:r>
              <a:rPr lang="ru-RU" sz="2400" b="1" dirty="0" err="1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тифлисской</a:t>
            </a:r>
            <a:r>
              <a:rPr lang="ru-RU" sz="2400" b="1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 газете «Кавказ», где был напечатан первый рассказ «Макар </a:t>
            </a:r>
            <a:r>
              <a:rPr lang="ru-RU" sz="2400" b="1" dirty="0" err="1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Чудра</a:t>
            </a:r>
            <a:r>
              <a:rPr lang="ru-RU" sz="2400" b="1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». В 1895, благодаря помощи В. Г. Короленко, опубликовался в популярнейшем журнале «Русское богатство» (рассказ «</a:t>
            </a:r>
            <a:r>
              <a:rPr lang="ru-RU" sz="2400" b="1" dirty="0" err="1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Челкаш</a:t>
            </a:r>
            <a:r>
              <a:rPr lang="ru-RU" sz="2400" b="1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»). В 1898 в Петербурге вышла книга «Очерки и рассказы», имевшая сенсационный успех. В 1899 появились поэма в прозе «Двадцать шесть и одна» и первая большая повесть «Фома Гордеев». Слава Горького росла с невероятной (огромной) скоростью и  сравнялась с популярностью  Чехова и Толстого.</a:t>
            </a:r>
            <a:endParaRPr lang="ru-RU" sz="2400" dirty="0" smtClean="0">
              <a:solidFill>
                <a:srgbClr val="32110C"/>
              </a:solidFill>
            </a:endParaRPr>
          </a:p>
        </p:txBody>
      </p:sp>
      <p:pic>
        <p:nvPicPr>
          <p:cNvPr id="40964" name="Picture 4" descr="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28596" y="1571612"/>
            <a:ext cx="2508145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500063" y="214313"/>
            <a:ext cx="81438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 Герои раннего периода творчества были людьми, которые хорошо знали жизнь, имели свою «философию». Как и положено романтическим героям, горьковские персонажи противостоят среде.</a:t>
            </a:r>
            <a:r>
              <a:rPr lang="ru-RU" sz="2800" b="1" dirty="0" smtClean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Можно выделить следующее:</a:t>
            </a:r>
          </a:p>
          <a:p>
            <a:pPr algn="just"/>
            <a:endParaRPr lang="ru-RU" sz="2400" b="1" dirty="0">
              <a:solidFill>
                <a:srgbClr val="32110C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828836"/>
            <a:ext cx="62464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- У героя два мира – идеальный и реальный.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- Яркость образов.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- Необычность событий.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-Гиперболизация(преувеличение) качеств.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-Загадочный пейзаж.</a:t>
            </a:r>
            <a:endParaRPr lang="ru-RU" sz="28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0" y="428625"/>
            <a:ext cx="5929313" cy="6048375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      Горький не раз подвергался арестам, в 1902 Николай 2 распорядился </a:t>
            </a:r>
            <a:r>
              <a:rPr lang="ru-RU" sz="2000" b="1" dirty="0" smtClean="0">
                <a:solidFill>
                  <a:srgbClr val="32110C"/>
                </a:solidFill>
                <a:latin typeface="Arial" charset="0"/>
                <a:cs typeface="Arial" charset="0"/>
              </a:rPr>
              <a:t>убрать</a:t>
            </a:r>
            <a:r>
              <a:rPr lang="ru-RU" sz="2000" b="1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 его избрание почетным академиком по разряду изящной словесности (в знак протеста Чехов и Короленко вышли из Академии). В 1905 вступил в ряды РСДРП (большевистское крыло) и познакомился с В.И.Лениным. Им оказывалась серьезная финансовая поддержка революции 1905-1907.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ru-RU" sz="2000" b="1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</a:br>
            <a:r>
              <a:rPr lang="ru-RU" sz="2000" b="1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   Быстро проявил себя Горький и как талантливый организатор литературного процесса. В 1901 встал во главе издательства товарищества «Знание» и вскоре стал выпускать «Сборники товарищества «Знание», где печатались И.А.Бунин, Л.Н.Андреев, А.И.Куприн, В.В.Вересаев, </a:t>
            </a:r>
            <a:r>
              <a:rPr lang="ru-RU" sz="2000" b="1" dirty="0" err="1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Е.Н.Чириков</a:t>
            </a:r>
            <a:r>
              <a:rPr lang="ru-RU" sz="2000" b="1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lang="ru-RU" sz="2000" b="1" dirty="0" err="1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Н.Д.Телешов</a:t>
            </a:r>
            <a:r>
              <a:rPr lang="ru-RU" sz="2000" b="1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>, А.С.Серафимович и др.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ru-RU" sz="2000" b="1" dirty="0" smtClean="0">
                <a:solidFill>
                  <a:srgbClr val="32110C"/>
                </a:solidFill>
                <a:effectLst/>
                <a:latin typeface="Arial" charset="0"/>
                <a:cs typeface="Arial" charset="0"/>
              </a:rPr>
            </a:br>
            <a:endParaRPr lang="ru-RU" sz="1400" b="1" dirty="0" smtClean="0"/>
          </a:p>
        </p:txBody>
      </p:sp>
      <p:pic>
        <p:nvPicPr>
          <p:cNvPr id="4" name="Picture 4" descr="66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072198" y="1142984"/>
            <a:ext cx="2820977" cy="3799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494</TotalTime>
  <Words>1538</Words>
  <Application>Microsoft Office PowerPoint</Application>
  <PresentationFormat>Předvádění na obrazovce (4:3)</PresentationFormat>
  <Paragraphs>104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Апекс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Пьеса «На дне» (1901-1902)</vt:lpstr>
      <vt:lpstr>Роман «Мать»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БИБЛИОГРАФИЯ М.ГОРЬКОГО</vt:lpstr>
      <vt:lpstr>Prezentace aplikace PowerPoint</vt:lpstr>
      <vt:lpstr>Prezentace aplikace PowerPoint</vt:lpstr>
      <vt:lpstr>ИСТОЧНИКИ</vt:lpstr>
    </vt:vector>
  </TitlesOfParts>
  <Company>Aдминистрация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Aдминистратор</dc:creator>
  <cp:lastModifiedBy>Malenova</cp:lastModifiedBy>
  <cp:revision>55</cp:revision>
  <dcterms:created xsi:type="dcterms:W3CDTF">2007-09-25T13:43:11Z</dcterms:created>
  <dcterms:modified xsi:type="dcterms:W3CDTF">2014-12-16T09:08:36Z</dcterms:modified>
</cp:coreProperties>
</file>