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5" r:id="rId10"/>
    <p:sldId id="267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DA8-2197-48B1-9966-684CF1372FE2}" type="datetimeFigureOut">
              <a:rPr lang="cs-CZ" smtClean="0"/>
              <a:pPr/>
              <a:t>7.7.2015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9CFC-5EE1-407B-BFF7-DAACAD3E2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DA8-2197-48B1-9966-684CF1372FE2}" type="datetimeFigureOut">
              <a:rPr lang="cs-CZ" smtClean="0"/>
              <a:pPr/>
              <a:t>7.7.2015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9CFC-5EE1-407B-BFF7-DAACAD3E2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DA8-2197-48B1-9966-684CF1372FE2}" type="datetimeFigureOut">
              <a:rPr lang="cs-CZ" smtClean="0"/>
              <a:pPr/>
              <a:t>7.7.2015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9CFC-5EE1-407B-BFF7-DAACAD3E2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DA8-2197-48B1-9966-684CF1372FE2}" type="datetimeFigureOut">
              <a:rPr lang="cs-CZ" smtClean="0"/>
              <a:pPr/>
              <a:t>7.7.2015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9CFC-5EE1-407B-BFF7-DAACAD3E2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DA8-2197-48B1-9966-684CF1372FE2}" type="datetimeFigureOut">
              <a:rPr lang="cs-CZ" smtClean="0"/>
              <a:pPr/>
              <a:t>7.7.2015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9CFC-5EE1-407B-BFF7-DAACAD3E2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DA8-2197-48B1-9966-684CF1372FE2}" type="datetimeFigureOut">
              <a:rPr lang="cs-CZ" smtClean="0"/>
              <a:pPr/>
              <a:t>7.7.2015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9CFC-5EE1-407B-BFF7-DAACAD3E2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DA8-2197-48B1-9966-684CF1372FE2}" type="datetimeFigureOut">
              <a:rPr lang="cs-CZ" smtClean="0"/>
              <a:pPr/>
              <a:t>7.7.2015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9CFC-5EE1-407B-BFF7-DAACAD3E2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DA8-2197-48B1-9966-684CF1372FE2}" type="datetimeFigureOut">
              <a:rPr lang="cs-CZ" smtClean="0"/>
              <a:pPr/>
              <a:t>7.7.2015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9CFC-5EE1-407B-BFF7-DAACAD3E2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DA8-2197-48B1-9966-684CF1372FE2}" type="datetimeFigureOut">
              <a:rPr lang="cs-CZ" smtClean="0"/>
              <a:pPr/>
              <a:t>7.7.2015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9CFC-5EE1-407B-BFF7-DAACAD3E2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DA8-2197-48B1-9966-684CF1372FE2}" type="datetimeFigureOut">
              <a:rPr lang="cs-CZ" smtClean="0"/>
              <a:pPr/>
              <a:t>7.7.2015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9CFC-5EE1-407B-BFF7-DAACAD3E2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DA8-2197-48B1-9966-684CF1372FE2}" type="datetimeFigureOut">
              <a:rPr lang="cs-CZ" smtClean="0"/>
              <a:pPr/>
              <a:t>7.7.2015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9CFC-5EE1-407B-BFF7-DAACAD3E2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0CDA8-2197-48B1-9966-684CF1372FE2}" type="datetimeFigureOut">
              <a:rPr lang="cs-CZ" smtClean="0"/>
              <a:pPr/>
              <a:t>7.7.2015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29CFC-5EE1-407B-BFF7-DAACAD3E23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1499/el/estud/fsps/ps09/pomoc/web/pages/neurazove-urgentni-stavy.html" TargetMode="External"/><Relationship Id="rId2" Type="http://schemas.openxmlformats.org/officeDocument/2006/relationships/hyperlink" Target="http://www.ceskatelevize.cz/porady/10315080042-tep-24/211411058130012/video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is.muni.cz/do/1499/el/estud/fsps/ps09/pomoc/web/pages/neurazove-urgentni-stavy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Hzz2cXBlG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Neúrazové urgentní stavy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Cévní mozková příhoda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EPILEPTICKÝ ZÁCHVAT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82778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= křeče, nebo záškuby celého těla</a:t>
            </a:r>
          </a:p>
          <a:p>
            <a:r>
              <a:rPr lang="cs-CZ" dirty="0" smtClean="0"/>
              <a:t>může se objevit náhle, nečekaně a kdekoliv, doprovázen </a:t>
            </a:r>
            <a:r>
              <a:rPr lang="cs-CZ" dirty="0" err="1" smtClean="0"/>
              <a:t>bezdeším</a:t>
            </a:r>
            <a:endParaRPr lang="cs-CZ" dirty="0" smtClean="0"/>
          </a:p>
          <a:p>
            <a:r>
              <a:rPr lang="cs-CZ" u="sng" dirty="0" smtClean="0">
                <a:solidFill>
                  <a:srgbClr val="FF0000"/>
                </a:solidFill>
              </a:rPr>
              <a:t>PRVNÍ POMOC</a:t>
            </a:r>
          </a:p>
          <a:p>
            <a:r>
              <a:rPr lang="cs-CZ" dirty="0" smtClean="0"/>
              <a:t>1. zabránit pádu na zem a dalším zraněním</a:t>
            </a:r>
          </a:p>
          <a:p>
            <a:r>
              <a:rPr lang="cs-CZ" dirty="0" smtClean="0"/>
              <a:t>2. křeče necháme odeznít, nebráníme jim, nestrkáme postiženému nic do pusy</a:t>
            </a:r>
          </a:p>
          <a:p>
            <a:r>
              <a:rPr lang="cs-CZ" dirty="0" smtClean="0"/>
              <a:t>3. voláme 155 a sledujeme základní životní funkce</a:t>
            </a:r>
          </a:p>
          <a:p>
            <a:r>
              <a:rPr lang="cs-CZ" dirty="0" smtClean="0"/>
              <a:t>4. pokud nedojde k zahájení spontánního dýchání- resuscitujeme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21767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Novinky v první pomoci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/porady/10315080042-tep-24/211411058130012/video/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3"/>
              </a:rPr>
              <a:t>http://is.muni.cz/do/1499/el/estud/fsps/ps09/pomoc/web/pages/neurazove-urgentni-stavy.html#kolaps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Neúrazové urgentní stavy. První pomoc [online]. 2015 [cit. 2015-06-21]. Dostupné z: </a:t>
            </a:r>
            <a:r>
              <a:rPr lang="cs-CZ" u="sng" dirty="0">
                <a:hlinkClick r:id="rId2"/>
              </a:rPr>
              <a:t>http://is.muni.cz/do/1499/el/estud/fsps/ps09/pomoc/web/pages/neurazove-urgentni-stavy.html</a:t>
            </a:r>
            <a:endParaRPr lang="cs-CZ" b="1" dirty="0"/>
          </a:p>
          <a:p>
            <a:r>
              <a:rPr lang="cs-CZ" dirty="0" err="1"/>
              <a:t>Stroke</a:t>
            </a:r>
            <a:r>
              <a:rPr lang="cs-CZ" dirty="0"/>
              <a:t> </a:t>
            </a:r>
            <a:r>
              <a:rPr lang="cs-CZ" dirty="0" err="1"/>
              <a:t>Heroes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Fast. </a:t>
            </a:r>
            <a:r>
              <a:rPr lang="cs-CZ" dirty="0" err="1"/>
              <a:t>YouTube</a:t>
            </a:r>
            <a:r>
              <a:rPr lang="cs-CZ" dirty="0"/>
              <a:t> [online]. 2007 [cit. 2015-06-21]. Dostupné z: https://www.youtube.com/watch?v=YHzz2cXBlGk</a:t>
            </a:r>
            <a:endParaRPr lang="cs-CZ" b="1" dirty="0"/>
          </a:p>
          <a:p>
            <a:r>
              <a:rPr lang="cs-CZ" dirty="0"/>
              <a:t>TEP 24. Česká televize [online]. 2015 [cit. 2015-06-21]. Dostupné z: http://www.ceskatelevize.cz/porady/10315080042-tep-24/211411058130012/video/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65081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4525963"/>
          </a:xfrm>
        </p:spPr>
        <p:txBody>
          <a:bodyPr/>
          <a:lstStyle/>
          <a:p>
            <a:r>
              <a:rPr lang="cs-CZ" dirty="0" smtClean="0"/>
              <a:t>Náhle vzniklá porucha prokrvení mozku</a:t>
            </a:r>
          </a:p>
          <a:p>
            <a:r>
              <a:rPr lang="cs-CZ" dirty="0" smtClean="0"/>
              <a:t>Příčiny:</a:t>
            </a:r>
          </a:p>
          <a:p>
            <a:pPr lvl="1"/>
            <a:r>
              <a:rPr lang="cs-CZ" dirty="0" smtClean="0"/>
              <a:t>Ucpání mozkové cévy krevní sraženinou nebo přívodné cévy</a:t>
            </a:r>
          </a:p>
          <a:p>
            <a:pPr lvl="1"/>
            <a:r>
              <a:rPr lang="cs-CZ" dirty="0" smtClean="0"/>
              <a:t>Vzniklé krvácení do mozku</a:t>
            </a:r>
          </a:p>
          <a:p>
            <a:pPr lvl="1">
              <a:buNone/>
            </a:pPr>
            <a:endParaRPr lang="cs-CZ" dirty="0"/>
          </a:p>
        </p:txBody>
      </p:sp>
      <p:pic>
        <p:nvPicPr>
          <p:cNvPr id="14338" name="Picture 2" descr="http://i.idnes.cz/10/043/org/VES32c558_profimedia_00102571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114675"/>
            <a:ext cx="4972050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525963"/>
          </a:xfrm>
        </p:spPr>
        <p:txBody>
          <a:bodyPr/>
          <a:lstStyle/>
          <a:p>
            <a:r>
              <a:rPr lang="cs-CZ" dirty="0" smtClean="0"/>
              <a:t>Častěji postihuje starší lidi ale může se vyskytovat i u mladých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Rizikoví lidé: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idé s aterosklerózou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idé s vrozenou vadou cév</a:t>
            </a:r>
          </a:p>
          <a:p>
            <a:pPr lvl="1"/>
            <a:r>
              <a:rPr lang="cs-CZ" dirty="0"/>
              <a:t>ž</a:t>
            </a:r>
            <a:r>
              <a:rPr lang="cs-CZ" dirty="0" smtClean="0"/>
              <a:t>eny, které berou antikoncepci a kouří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idé se sklony k trombózám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66018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Příznaky (nemusí být zastoupeny všechny)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orucha řeči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orucha hybnosti na polovině těla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okles ústního koutku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matenost 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oruchy vědomí</a:t>
            </a:r>
          </a:p>
          <a:p>
            <a:pPr lvl="1"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2290" name="Picture 2" descr="http://zdravi.ceskyprehled.cz/obrazek.php?databaze=text&amp;uid=7703&amp;x=230&amp;y=m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429000"/>
            <a:ext cx="2505106" cy="30879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64294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První pomoc: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357298"/>
            <a:ext cx="8572560" cy="4929222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1. Voláme </a:t>
            </a:r>
            <a:r>
              <a:rPr lang="cs-CZ" dirty="0" smtClean="0">
                <a:solidFill>
                  <a:srgbClr val="FF0000"/>
                </a:solidFill>
              </a:rPr>
              <a:t>155</a:t>
            </a:r>
            <a:r>
              <a:rPr lang="cs-CZ" dirty="0" smtClean="0"/>
              <a:t> – zajistit rychlý příjezd do nemocnice    </a:t>
            </a:r>
          </a:p>
          <a:p>
            <a:pPr lvl="1">
              <a:buNone/>
            </a:pPr>
            <a:r>
              <a:rPr lang="cs-CZ" dirty="0"/>
              <a:t>	</a:t>
            </a:r>
            <a:endParaRPr lang="cs-CZ" dirty="0" smtClean="0"/>
          </a:p>
          <a:p>
            <a:pPr lvl="1">
              <a:buNone/>
            </a:pPr>
            <a:r>
              <a:rPr lang="cs-CZ" dirty="0" smtClean="0"/>
              <a:t>	</a:t>
            </a:r>
            <a:r>
              <a:rPr lang="cs-CZ" u="sng" dirty="0" smtClean="0"/>
              <a:t>rychlost</a:t>
            </a:r>
            <a:r>
              <a:rPr lang="cs-CZ" dirty="0" smtClean="0"/>
              <a:t> odborné pomoci </a:t>
            </a:r>
            <a:r>
              <a:rPr lang="cs-CZ" u="sng" dirty="0" smtClean="0"/>
              <a:t>rozhoduje</a:t>
            </a:r>
            <a:r>
              <a:rPr lang="cs-CZ" dirty="0" smtClean="0"/>
              <a:t> o návratu do 				aktivního života</a:t>
            </a:r>
          </a:p>
          <a:p>
            <a:pPr lvl="1"/>
            <a:r>
              <a:rPr lang="cs-CZ" dirty="0" smtClean="0"/>
              <a:t>2. Sledujeme základní životní funkce ( bezvědomí = resuscitace)</a:t>
            </a:r>
          </a:p>
          <a:p>
            <a:pPr lvl="1"/>
            <a:r>
              <a:rPr lang="cs-CZ" dirty="0" smtClean="0"/>
              <a:t>3. Zajistíme klid a polohu v leže</a:t>
            </a:r>
          </a:p>
          <a:p>
            <a:pPr lvl="1"/>
            <a:endParaRPr lang="cs-CZ" dirty="0"/>
          </a:p>
          <a:p>
            <a:pPr lvl="1">
              <a:buNone/>
            </a:pP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5000628" y="2500306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143372" y="428604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Nepodáváme léky!!!</a:t>
            </a:r>
            <a:endParaRPr lang="cs-CZ"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cs-CZ" dirty="0" smtClean="0"/>
              <a:t> </a:t>
            </a:r>
            <a:r>
              <a:rPr lang="cs-CZ" sz="3600" dirty="0" smtClean="0"/>
              <a:t>Nejsem si jistý zda jde o mrtvici?</a:t>
            </a:r>
          </a:p>
          <a:p>
            <a:pPr lvl="1">
              <a:buNone/>
            </a:pPr>
            <a:r>
              <a:rPr lang="cs-CZ" dirty="0" smtClean="0"/>
              <a:t>			</a:t>
            </a:r>
          </a:p>
          <a:p>
            <a:pPr lvl="1">
              <a:buNone/>
            </a:pPr>
            <a:r>
              <a:rPr lang="cs-CZ" sz="3200" dirty="0"/>
              <a:t>	</a:t>
            </a:r>
            <a:r>
              <a:rPr lang="cs-CZ" sz="3200" dirty="0" smtClean="0"/>
              <a:t>			FAST test</a:t>
            </a:r>
          </a:p>
          <a:p>
            <a:pPr lvl="1">
              <a:buNone/>
            </a:pPr>
            <a:r>
              <a:rPr lang="cs-CZ" dirty="0"/>
              <a:t>	</a:t>
            </a:r>
            <a:r>
              <a:rPr lang="cs-CZ" dirty="0" smtClean="0"/>
              <a:t>		(FACE, ARM, SPEACH, TIME)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 smtClean="0">
                <a:hlinkClick r:id="rId2"/>
              </a:rPr>
              <a:t>https://www.youtube.com/watch?v=YHzz2cXBlGk</a:t>
            </a: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3857620" y="2285992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Vybrané neúrazové urgentní stavy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cs-CZ" dirty="0" smtClean="0"/>
              <a:t>KOLAPS</a:t>
            </a:r>
          </a:p>
          <a:p>
            <a:r>
              <a:rPr lang="cs-CZ" dirty="0" smtClean="0"/>
              <a:t>INFARKT MYOKARDU</a:t>
            </a:r>
          </a:p>
          <a:p>
            <a:r>
              <a:rPr lang="cs-CZ" dirty="0" smtClean="0"/>
              <a:t>EPILEPSIE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4217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KOLAPS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= náhlé </a:t>
            </a:r>
            <a:r>
              <a:rPr lang="cs-CZ" dirty="0"/>
              <a:t>a krátkodobé nedokrvení mozku, v důsledku kterého dochází ke krátkodobé ztrátě </a:t>
            </a:r>
            <a:r>
              <a:rPr lang="cs-CZ" dirty="0" smtClean="0"/>
              <a:t>vědomí</a:t>
            </a:r>
          </a:p>
          <a:p>
            <a:r>
              <a:rPr lang="cs-CZ" dirty="0"/>
              <a:t>d</a:t>
            </a:r>
            <a:r>
              <a:rPr lang="cs-CZ" dirty="0" smtClean="0"/>
              <a:t>ochází k náhlé slabosti, </a:t>
            </a:r>
            <a:r>
              <a:rPr lang="cs-CZ" dirty="0"/>
              <a:t>zatmění před </a:t>
            </a:r>
            <a:r>
              <a:rPr lang="cs-CZ" dirty="0" smtClean="0"/>
              <a:t>očima a ztrátě </a:t>
            </a:r>
            <a:r>
              <a:rPr lang="cs-CZ" dirty="0"/>
              <a:t>vědomí většinou </a:t>
            </a:r>
            <a:r>
              <a:rPr lang="cs-CZ" dirty="0" smtClean="0"/>
              <a:t>spojené </a:t>
            </a:r>
            <a:r>
              <a:rPr lang="cs-CZ" dirty="0"/>
              <a:t>s </a:t>
            </a:r>
            <a:r>
              <a:rPr lang="cs-CZ" dirty="0" smtClean="0"/>
              <a:t>pádem</a:t>
            </a:r>
          </a:p>
          <a:p>
            <a:r>
              <a:rPr lang="cs-CZ" dirty="0" smtClean="0"/>
              <a:t>rizikovými </a:t>
            </a:r>
            <a:r>
              <a:rPr lang="cs-CZ" dirty="0"/>
              <a:t>skupinami osob jsou staří lidé, mladé a těhotné </a:t>
            </a:r>
            <a:r>
              <a:rPr lang="cs-CZ" dirty="0" smtClean="0"/>
              <a:t>ženy</a:t>
            </a:r>
          </a:p>
          <a:p>
            <a:r>
              <a:rPr lang="cs-CZ" u="sng" dirty="0">
                <a:solidFill>
                  <a:srgbClr val="FF0000"/>
                </a:solidFill>
              </a:rPr>
              <a:t>PRVNÍ POMOC:</a:t>
            </a:r>
          </a:p>
          <a:p>
            <a:r>
              <a:rPr lang="cs-CZ" dirty="0" smtClean="0"/>
              <a:t>1. položení </a:t>
            </a:r>
            <a:r>
              <a:rPr lang="cs-CZ" dirty="0"/>
              <a:t>na záda a zvednutí dolních </a:t>
            </a:r>
            <a:r>
              <a:rPr lang="cs-CZ" dirty="0" smtClean="0"/>
              <a:t>končetin</a:t>
            </a:r>
            <a:endParaRPr lang="cs-CZ" dirty="0"/>
          </a:p>
          <a:p>
            <a:r>
              <a:rPr lang="cs-CZ" dirty="0" smtClean="0"/>
              <a:t>2. zajistíme </a:t>
            </a:r>
            <a:r>
              <a:rPr lang="cs-CZ" dirty="0"/>
              <a:t>přístupu čerstvého </a:t>
            </a:r>
            <a:r>
              <a:rPr lang="cs-CZ" dirty="0" smtClean="0"/>
              <a:t>vzduchu</a:t>
            </a:r>
            <a:endParaRPr lang="cs-CZ" dirty="0"/>
          </a:p>
          <a:p>
            <a:r>
              <a:rPr lang="cs-CZ" dirty="0" smtClean="0"/>
              <a:t>3. sledujeme životní funkce</a:t>
            </a:r>
            <a:endParaRPr lang="cs-CZ" dirty="0"/>
          </a:p>
          <a:p>
            <a:r>
              <a:rPr lang="cs-CZ" dirty="0" smtClean="0"/>
              <a:t>4. </a:t>
            </a:r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případě, že nedochází k úpravě zdravotního stavu, nebo došlo vlivem pádu ke zranění </a:t>
            </a:r>
            <a:r>
              <a:rPr lang="cs-CZ" dirty="0" smtClean="0">
                <a:solidFill>
                  <a:srgbClr val="FFC000"/>
                </a:solidFill>
              </a:rPr>
              <a:t>VOLÁME 155</a:t>
            </a:r>
            <a:endParaRPr lang="cs-CZ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35961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5617" y="5375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INFAKRT MYOKARDU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= ucpávání věnčitých tepen, náhlá prudká bolest od pasu nahoru</a:t>
            </a:r>
          </a:p>
          <a:p>
            <a:r>
              <a:rPr lang="cs-CZ" dirty="0" smtClean="0"/>
              <a:t>- žena je do přechodu chráněna pohlavními hormony, od přechodu jsou ženy stejnou rizikovou skupinou jako muži</a:t>
            </a:r>
          </a:p>
          <a:p>
            <a:r>
              <a:rPr lang="cs-CZ" u="sng" dirty="0" smtClean="0">
                <a:solidFill>
                  <a:srgbClr val="FF0000"/>
                </a:solidFill>
              </a:rPr>
              <a:t>PRVNÍ POMOC:</a:t>
            </a:r>
          </a:p>
          <a:p>
            <a:r>
              <a:rPr lang="cs-CZ" dirty="0" smtClean="0"/>
              <a:t>1. voláme 155</a:t>
            </a:r>
          </a:p>
          <a:p>
            <a:r>
              <a:rPr lang="cs-CZ" dirty="0" smtClean="0"/>
              <a:t>2. poloha v polosedě, ale jen pokud je při vědomí</a:t>
            </a:r>
          </a:p>
          <a:p>
            <a:r>
              <a:rPr lang="cs-CZ" dirty="0" smtClean="0"/>
              <a:t>3. můžeme podat acylpyrin </a:t>
            </a:r>
            <a:r>
              <a:rPr lang="cs-CZ" dirty="0" smtClean="0">
                <a:solidFill>
                  <a:srgbClr val="FFC000"/>
                </a:solidFill>
              </a:rPr>
              <a:t>!pouze v případě, že je postižený při vědomí a vezme si ho sám! </a:t>
            </a:r>
            <a:r>
              <a:rPr lang="cs-CZ" dirty="0" smtClean="0"/>
              <a:t>(zabraňuje rozšíření sraženiny)</a:t>
            </a:r>
            <a:endParaRPr lang="cs-CZ" dirty="0"/>
          </a:p>
          <a:p>
            <a:r>
              <a:rPr lang="cs-CZ" dirty="0" smtClean="0"/>
              <a:t>4. v případě ztráty vědomí pokládáme postiženého okamžitě na záda a začínáme resuscitaci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395081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427</Words>
  <Application>Microsoft Office PowerPoint</Application>
  <PresentationFormat>Předvádění na obrazovce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Neúrazové urgentní stavy</vt:lpstr>
      <vt:lpstr>Snímek 2</vt:lpstr>
      <vt:lpstr>Snímek 3</vt:lpstr>
      <vt:lpstr>Snímek 4</vt:lpstr>
      <vt:lpstr>První pomoc: </vt:lpstr>
      <vt:lpstr>Snímek 6</vt:lpstr>
      <vt:lpstr>Vybrané neúrazové urgentní stavy</vt:lpstr>
      <vt:lpstr>KOLAPS</vt:lpstr>
      <vt:lpstr>INFAKRT MYOKARDU</vt:lpstr>
      <vt:lpstr>EPILEPTICKÝ ZÁCHVAT</vt:lpstr>
      <vt:lpstr>Snímek 11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Neúrazové urgentní stavy</dc:title>
  <dc:creator>User</dc:creator>
  <cp:lastModifiedBy>PC</cp:lastModifiedBy>
  <cp:revision>19</cp:revision>
  <dcterms:created xsi:type="dcterms:W3CDTF">2015-04-16T13:40:31Z</dcterms:created>
  <dcterms:modified xsi:type="dcterms:W3CDTF">2015-07-07T14:16:30Z</dcterms:modified>
</cp:coreProperties>
</file>