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8A2481B-5154-415F-B752-558547769AA3}" type="datetimeFigureOut">
              <a:rPr lang="cs-CZ" smtClean="0"/>
              <a:pPr/>
              <a:t>7.7.2015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7.7.2015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7.7.2015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7.7.2015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7.7.2015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7.7.2015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7.7.2015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7.7.2015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7.7.2015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7.7.2015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7.7.2015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7.7.2015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do/1499/el/estud/fsps/ps09/pomoc/web/pages/kardiopulmonalni-resuscitace1-video-dospely.html" TargetMode="External"/><Relationship Id="rId2" Type="http://schemas.openxmlformats.org/officeDocument/2006/relationships/hyperlink" Target="http://www.ceskatelevize.cz/porady/10315080042-tep-24/211411058130012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PROJEKT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b="1" dirty="0" smtClean="0"/>
              <a:t>První pomoc: Infarkt myokardu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Marcela </a:t>
            </a:r>
            <a:r>
              <a:rPr lang="cs-CZ" dirty="0" err="1" smtClean="0"/>
              <a:t>Reňaková</a:t>
            </a:r>
            <a:r>
              <a:rPr lang="cs-CZ" dirty="0" smtClean="0"/>
              <a:t> a Jan Liška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Co je to infarkt myokardu?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Jeden z projevů </a:t>
            </a:r>
            <a:r>
              <a:rPr lang="cs-CZ" b="1" dirty="0" smtClean="0"/>
              <a:t>ischemické choroby srdeční</a:t>
            </a:r>
          </a:p>
          <a:p>
            <a:endParaRPr lang="cs-CZ" b="1" dirty="0" smtClean="0"/>
          </a:p>
          <a:p>
            <a:r>
              <a:rPr lang="cs-CZ" dirty="0" smtClean="0"/>
              <a:t>Jedná se o </a:t>
            </a:r>
            <a:r>
              <a:rPr lang="cs-CZ" b="1" dirty="0" smtClean="0"/>
              <a:t>odumření části srdečního svalu</a:t>
            </a:r>
            <a:r>
              <a:rPr lang="cs-CZ" dirty="0" smtClean="0"/>
              <a:t>, které vzniká při uzávěru nebo výrazném zúžení levé nebo pravé věnčité tepny</a:t>
            </a:r>
          </a:p>
          <a:p>
            <a:endParaRPr lang="cs-CZ" dirty="0" smtClean="0"/>
          </a:p>
          <a:p>
            <a:r>
              <a:rPr lang="cs-CZ" b="1" dirty="0" smtClean="0"/>
              <a:t>Ve většině případů </a:t>
            </a:r>
            <a:r>
              <a:rPr lang="cs-CZ" dirty="0" smtClean="0"/>
              <a:t>se jedná o uzávěr způsobený krevní sraženinou (vzácně zánětem tepny, vmetkem (embolem) nebo spasmem) právě v místě zúžené věnčité tepny.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http://www.ikem.cz/www?docid=100593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12776"/>
            <a:ext cx="5616623" cy="4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835696" y="5733256"/>
            <a:ext cx="583264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(Zdroj:</a:t>
            </a:r>
            <a:r>
              <a:rPr kumimoji="0" lang="cs-CZ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cs-CZ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http://www.</a:t>
            </a:r>
            <a:r>
              <a:rPr kumimoji="0" lang="cs-CZ" sz="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ikem</a:t>
            </a:r>
            <a:r>
              <a:rPr kumimoji="0" lang="cs-CZ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-kardiologie.</a:t>
            </a:r>
            <a:r>
              <a:rPr kumimoji="0" lang="cs-CZ" sz="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cz</a:t>
            </a:r>
            <a:r>
              <a:rPr kumimoji="0" lang="cs-CZ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/</a:t>
            </a:r>
            <a:r>
              <a:rPr kumimoji="0" lang="cs-CZ" sz="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cs</a:t>
            </a:r>
            <a:r>
              <a:rPr kumimoji="0" lang="cs-CZ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/pro-pacienty/co-u-</a:t>
            </a:r>
            <a:r>
              <a:rPr kumimoji="0" lang="cs-CZ" sz="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nas</a:t>
            </a:r>
            <a:r>
              <a:rPr kumimoji="0" lang="cs-CZ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</a:t>
            </a:r>
            <a:r>
              <a:rPr kumimoji="0" lang="cs-CZ" sz="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lecime</a:t>
            </a:r>
            <a:r>
              <a:rPr kumimoji="0" lang="cs-CZ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/infarkt-myokardu/)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Příznaky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dirty="0" smtClean="0"/>
              <a:t>náhlá intenzivní </a:t>
            </a:r>
            <a:r>
              <a:rPr lang="cs-CZ" u="sng" dirty="0" smtClean="0"/>
              <a:t>bolest na hrudi </a:t>
            </a:r>
            <a:r>
              <a:rPr lang="cs-CZ" dirty="0" smtClean="0"/>
              <a:t>(nebo také pálení či tlak za středem hrudní kosti), která se může šířit do horních končetin hrdla, dolní čelisti, břicha, zad.</a:t>
            </a:r>
          </a:p>
          <a:p>
            <a:pPr lvl="0"/>
            <a:r>
              <a:rPr lang="cs-CZ" dirty="0" smtClean="0"/>
              <a:t>náhlý </a:t>
            </a:r>
            <a:r>
              <a:rPr lang="cs-CZ" u="sng" dirty="0" smtClean="0"/>
              <a:t>pocit slabosti </a:t>
            </a:r>
            <a:r>
              <a:rPr lang="cs-CZ" dirty="0" smtClean="0"/>
              <a:t>nebo závrati (přinutí postiženého k sedu nebo k opření se o něco)</a:t>
            </a:r>
          </a:p>
          <a:p>
            <a:pPr lvl="0"/>
            <a:r>
              <a:rPr lang="cs-CZ" u="sng" dirty="0" smtClean="0"/>
              <a:t>popelavá kůže</a:t>
            </a:r>
          </a:p>
          <a:p>
            <a:pPr lvl="0"/>
            <a:r>
              <a:rPr lang="cs-CZ" u="sng" dirty="0" smtClean="0"/>
              <a:t>cyanóza</a:t>
            </a:r>
            <a:r>
              <a:rPr lang="cs-CZ" dirty="0" smtClean="0"/>
              <a:t> - namodralé rty, konečky prstů, ušní lalůčky, špička nosu</a:t>
            </a:r>
          </a:p>
          <a:p>
            <a:pPr lvl="0"/>
            <a:r>
              <a:rPr lang="cs-CZ" u="sng" dirty="0" smtClean="0"/>
              <a:t>pocení</a:t>
            </a:r>
          </a:p>
          <a:p>
            <a:pPr lvl="0"/>
            <a:r>
              <a:rPr lang="cs-CZ" dirty="0" smtClean="0"/>
              <a:t>možná zástava dechu a srdeční činnosti</a:t>
            </a:r>
          </a:p>
          <a:p>
            <a:pPr lvl="0"/>
            <a:r>
              <a:rPr lang="cs-CZ" dirty="0" smtClean="0"/>
              <a:t>rychlý, slabě hmatný či nehmatný tep</a:t>
            </a:r>
          </a:p>
          <a:p>
            <a:pPr lvl="0"/>
            <a:r>
              <a:rPr lang="cs-CZ" dirty="0" smtClean="0"/>
              <a:t>později možné </a:t>
            </a:r>
            <a:r>
              <a:rPr lang="cs-CZ" u="sng" dirty="0" smtClean="0"/>
              <a:t>příznaky šoku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http://www.pflege-kurse.de/llehrer/658300A/kurs23_schmerzen_Herzinfarkt_4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340768"/>
            <a:ext cx="417646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2555776" y="602128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i="1" dirty="0" smtClean="0"/>
              <a:t>(Zdroj: http://www.</a:t>
            </a:r>
            <a:r>
              <a:rPr lang="cs-CZ" sz="800" i="1" dirty="0" err="1" smtClean="0"/>
              <a:t>pflege</a:t>
            </a:r>
            <a:r>
              <a:rPr lang="cs-CZ" sz="800" i="1" dirty="0" smtClean="0"/>
              <a:t>-kurse.de/006kursdemo01.asp?KID=23&amp;</a:t>
            </a:r>
            <a:r>
              <a:rPr lang="cs-CZ" sz="800" i="1" dirty="0" err="1" smtClean="0"/>
              <a:t>seitennummer</a:t>
            </a:r>
            <a:r>
              <a:rPr lang="cs-CZ" sz="800" i="1" dirty="0" smtClean="0"/>
              <a:t>=3)</a:t>
            </a:r>
            <a:endParaRPr lang="cs-CZ" sz="800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PRVNÍ POMOC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VŽDY dbáme na svou vlastní bezpečnost!</a:t>
            </a:r>
          </a:p>
          <a:p>
            <a:endParaRPr lang="cs-CZ" dirty="0" smtClean="0"/>
          </a:p>
          <a:p>
            <a:r>
              <a:rPr lang="cs-CZ" dirty="0" smtClean="0"/>
              <a:t>Pokud shledáváme příznaky infarktu myokardu a člověk je </a:t>
            </a:r>
            <a:r>
              <a:rPr lang="cs-CZ" b="1" dirty="0" smtClean="0"/>
              <a:t>při vědomí</a:t>
            </a:r>
            <a:r>
              <a:rPr lang="cs-CZ" dirty="0" smtClean="0"/>
              <a:t>, můžeme mu podat </a:t>
            </a:r>
            <a:r>
              <a:rPr lang="cs-CZ" u="sng" dirty="0" smtClean="0"/>
              <a:t>acylpyrin</a:t>
            </a:r>
            <a:r>
              <a:rPr lang="cs-CZ" dirty="0" smtClean="0"/>
              <a:t>.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Pokud máme ověřeno (bolestivým podnětem), že je </a:t>
            </a:r>
            <a:r>
              <a:rPr lang="cs-CZ" b="1" dirty="0" smtClean="0"/>
              <a:t>člověk v bezvědomí </a:t>
            </a:r>
            <a:r>
              <a:rPr lang="cs-CZ" dirty="0" smtClean="0"/>
              <a:t>a nedýchá (zjištěno pohledem, poslechem či pohmatem), </a:t>
            </a:r>
            <a:r>
              <a:rPr lang="cs-CZ" dirty="0" smtClean="0">
                <a:solidFill>
                  <a:srgbClr val="FF0000"/>
                </a:solidFill>
              </a:rPr>
              <a:t>voláme 155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PRVNÍ POMOC – zahájení srdečním masáže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6212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- vyhmatáme střed hrudní kosti</a:t>
            </a:r>
            <a:endParaRPr lang="cs-CZ" b="1" dirty="0" smtClean="0"/>
          </a:p>
          <a:p>
            <a:r>
              <a:rPr lang="cs-CZ" dirty="0" smtClean="0"/>
              <a:t>- hranu jedné dlaně položíme na první, případně propleteme prsty obou rukou</a:t>
            </a:r>
            <a:endParaRPr lang="cs-CZ" b="1" dirty="0" smtClean="0"/>
          </a:p>
          <a:p>
            <a:r>
              <a:rPr lang="cs-CZ" dirty="0" smtClean="0"/>
              <a:t>- prsty směřují kolmo k hrudní kosti, nedoléhají k hrudníku, během masáže nevzdalujeme ruce od hrudníku</a:t>
            </a:r>
            <a:endParaRPr lang="cs-CZ" b="1" dirty="0" smtClean="0"/>
          </a:p>
          <a:p>
            <a:r>
              <a:rPr lang="cs-CZ" dirty="0" smtClean="0"/>
              <a:t>- paže zachránce jsou napnuté v loktech (jako bychom měli v rukou silné dráty) a kolmo k ose těla postiženého</a:t>
            </a:r>
            <a:endParaRPr lang="cs-CZ" b="1" dirty="0" smtClean="0"/>
          </a:p>
          <a:p>
            <a:r>
              <a:rPr lang="cs-CZ" dirty="0" smtClean="0"/>
              <a:t>- 30 stlačení hrudníku frekvencí 100 – 120 stlačení/min (pro naučení správného rytmu vzpomeňme na vánoční koledu „Rolničky“ nebo si po sobě diktujeme číslici 21)</a:t>
            </a:r>
            <a:endParaRPr lang="cs-CZ" b="1" dirty="0" smtClean="0"/>
          </a:p>
          <a:p>
            <a:r>
              <a:rPr lang="cs-CZ" dirty="0" smtClean="0"/>
              <a:t>- hloubka stlačení 5 – 6  cm</a:t>
            </a:r>
            <a:endParaRPr lang="cs-CZ" b="1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dlouho resuscitovat?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Resuscitaci je nutné provádět </a:t>
            </a:r>
            <a:r>
              <a:rPr lang="cs-CZ" b="1" dirty="0" smtClean="0"/>
              <a:t>do obnovení životních funkcí</a:t>
            </a:r>
            <a:r>
              <a:rPr lang="cs-CZ" dirty="0" smtClean="0"/>
              <a:t>, nebo dokud odborník – </a:t>
            </a:r>
            <a:r>
              <a:rPr lang="cs-CZ" b="1" dirty="0" smtClean="0"/>
              <a:t>záchranář nepřevezme </a:t>
            </a:r>
            <a:r>
              <a:rPr lang="cs-CZ" dirty="0" smtClean="0"/>
              <a:t>postiženého (</a:t>
            </a:r>
            <a:r>
              <a:rPr lang="cs-CZ" dirty="0" err="1" smtClean="0"/>
              <a:t>event</a:t>
            </a:r>
            <a:r>
              <a:rPr lang="cs-CZ" dirty="0" smtClean="0"/>
              <a:t>. do </a:t>
            </a:r>
            <a:r>
              <a:rPr lang="cs-CZ" b="1" dirty="0" smtClean="0"/>
              <a:t>úplného vyčerpání </a:t>
            </a:r>
            <a:r>
              <a:rPr lang="cs-CZ" dirty="0" smtClean="0"/>
              <a:t>zachránce). </a:t>
            </a:r>
          </a:p>
          <a:p>
            <a:endParaRPr lang="cs-CZ" dirty="0" smtClean="0"/>
          </a:p>
          <a:p>
            <a:r>
              <a:rPr lang="cs-CZ" u="sng" dirty="0" smtClean="0"/>
              <a:t>Nepřestáváme</a:t>
            </a:r>
            <a:r>
              <a:rPr lang="cs-CZ" dirty="0" smtClean="0"/>
              <a:t> s oživováním, ani když v dálce slyšíme houkání sanitky – musíme počkat, až první z posádky začne masírovat místo nás!</a:t>
            </a:r>
            <a:endParaRPr lang="cs-CZ" b="1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PPRVNÍ POMOC - VIDEO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ceskatelevize.cz</a:t>
            </a:r>
            <a:r>
              <a:rPr lang="cs-CZ" dirty="0" smtClean="0">
                <a:hlinkClick r:id="rId2"/>
              </a:rPr>
              <a:t>/porady/10315080042-tep-24/211411058130012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latin typeface="Century Schoolbook"/>
                <a:hlinkClick r:id="rId3"/>
              </a:rPr>
              <a:t>http://is.muni.cz/do/1499/el/estud/fsps/ps09/pomoc/web/pages/kardiopulmonalni-resuscitace1-video-dospely.html</a:t>
            </a:r>
            <a:endParaRPr lang="cs-CZ" dirty="0" smtClean="0">
              <a:latin typeface="Century Schoolbook"/>
            </a:endParaRPr>
          </a:p>
          <a:p>
            <a:pPr>
              <a:buNone/>
            </a:pPr>
            <a:r>
              <a:rPr lang="cs-CZ" dirty="0" smtClean="0">
                <a:latin typeface="Century Schoolbook"/>
              </a:rPr>
              <a:t>	→ </a:t>
            </a:r>
            <a:r>
              <a:rPr lang="cs-CZ" b="1" dirty="0" smtClean="0">
                <a:latin typeface="Century Schoolbook"/>
              </a:rPr>
              <a:t>bez umělého dýchání</a:t>
            </a:r>
            <a:endParaRPr lang="cs-CZ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Nejčastější chyby při resuscitaci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34136"/>
          </a:xfrm>
        </p:spPr>
        <p:txBody>
          <a:bodyPr/>
          <a:lstStyle/>
          <a:p>
            <a:pPr lvl="0"/>
            <a:r>
              <a:rPr lang="cs-CZ" dirty="0" smtClean="0"/>
              <a:t>nedostatečný záklon hlavy při uvolňování dýchacích cest a kontrole dechu</a:t>
            </a:r>
          </a:p>
          <a:p>
            <a:pPr lvl="0"/>
            <a:r>
              <a:rPr lang="cs-CZ" dirty="0" smtClean="0"/>
              <a:t>nerozpoznání tzv. lapavých dechů a jejich záměna za normální dýchání</a:t>
            </a:r>
          </a:p>
          <a:p>
            <a:pPr lvl="0"/>
            <a:r>
              <a:rPr lang="cs-CZ" dirty="0" smtClean="0"/>
              <a:t>špatná pozice rukou při nepřímé srdeční masáži (mimo hrudní kost)</a:t>
            </a:r>
          </a:p>
          <a:p>
            <a:pPr lvl="0"/>
            <a:r>
              <a:rPr lang="cs-CZ" dirty="0" smtClean="0"/>
              <a:t>nepropnuté lokty zachránce při nepřímé srdeční masáži</a:t>
            </a:r>
          </a:p>
          <a:p>
            <a:pPr lvl="0"/>
            <a:r>
              <a:rPr lang="cs-CZ" dirty="0" smtClean="0"/>
              <a:t>špatná pozice zachránce při nepřímé srdeční masáži</a:t>
            </a:r>
          </a:p>
          <a:p>
            <a:pPr lvl="0"/>
            <a:r>
              <a:rPr lang="cs-CZ" dirty="0" smtClean="0"/>
              <a:t>pomalá nebo příliš rychlá frekvence komprese hrudníku při nepřímé srdeční masáží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1. hodina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Přednáška teorie o infarktu myokardu - jeho příčinách, důsledcích a léčbě</a:t>
            </a:r>
          </a:p>
          <a:p>
            <a:r>
              <a:rPr lang="cs-CZ" dirty="0" smtClean="0"/>
              <a:t>Diskuze se žáky, zda se někdy setkali s tímto akutním stavem ať už u příbuzných či neznámých lidí</a:t>
            </a:r>
          </a:p>
          <a:p>
            <a:r>
              <a:rPr lang="cs-CZ" dirty="0" smtClean="0"/>
              <a:t>Dále bude navozena otázka, zda žáci ví, jak poskytnout při tomto akutně ohrožujícím stavu první pomoc</a:t>
            </a:r>
          </a:p>
          <a:p>
            <a:endParaRPr lang="cs-CZ" dirty="0" smtClean="0"/>
          </a:p>
          <a:p>
            <a:r>
              <a:rPr lang="cs-CZ" sz="1200" i="1" dirty="0" smtClean="0"/>
              <a:t>Teorie je umístěna na konci prezentace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2. hodina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nácvik telefonního hovoru s operátorem záchranné služby (které informace říci jako první, co přesně říkat, kdy položit telefon…)</a:t>
            </a:r>
          </a:p>
          <a:p>
            <a:pPr>
              <a:buNone/>
            </a:pPr>
            <a:r>
              <a:rPr lang="cs-CZ" dirty="0" smtClean="0"/>
              <a:t>	Operátora „hraje“ vyučující, žáci „hrají“ volajícího</a:t>
            </a:r>
          </a:p>
          <a:p>
            <a:r>
              <a:rPr lang="cs-CZ" dirty="0" smtClean="0"/>
              <a:t>praktický nácvik poskytování první pomoci člověku s infarktem myokardu</a:t>
            </a:r>
          </a:p>
          <a:p>
            <a:pPr>
              <a:buNone/>
            </a:pPr>
            <a:r>
              <a:rPr lang="cs-CZ" dirty="0" smtClean="0"/>
              <a:t>			- s pomocí figuríny</a:t>
            </a:r>
          </a:p>
          <a:p>
            <a:endParaRPr lang="cs-CZ" dirty="0"/>
          </a:p>
        </p:txBody>
      </p:sp>
      <p:pic>
        <p:nvPicPr>
          <p:cNvPr id="1026" name="Picture 2" descr="http://www.zsaj.cz/Files/b093b7b8b29dcc2e3fe04b280daa0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501008"/>
            <a:ext cx="4023950" cy="2664296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5004048" y="6165304"/>
            <a:ext cx="38884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zsaj.cz</a:t>
            </a:r>
            <a:r>
              <a:rPr lang="cs-CZ" sz="1000" dirty="0" smtClean="0"/>
              <a:t>/</a:t>
            </a:r>
            <a:r>
              <a:rPr lang="cs-CZ" sz="1000" dirty="0" err="1" smtClean="0"/>
              <a:t>stranky</a:t>
            </a:r>
            <a:r>
              <a:rPr lang="cs-CZ" sz="1000" dirty="0" smtClean="0"/>
              <a:t>-</a:t>
            </a:r>
            <a:r>
              <a:rPr lang="cs-CZ" sz="1000" dirty="0" err="1" smtClean="0"/>
              <a:t>trid</a:t>
            </a:r>
            <a:r>
              <a:rPr lang="cs-CZ" sz="1000" dirty="0" smtClean="0"/>
              <a:t>/4-a/</a:t>
            </a:r>
            <a:r>
              <a:rPr lang="cs-CZ" sz="1000" dirty="0" err="1" smtClean="0"/>
              <a:t>prvni</a:t>
            </a:r>
            <a:r>
              <a:rPr lang="cs-CZ" sz="1000" dirty="0" smtClean="0"/>
              <a:t>-pomoc-a-my</a:t>
            </a:r>
            <a:endParaRPr lang="cs-CZ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2. hodina - pokračování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Didaktická hra</a:t>
            </a:r>
          </a:p>
          <a:p>
            <a:pPr>
              <a:buFontTx/>
              <a:buChar char="-"/>
            </a:pPr>
            <a:r>
              <a:rPr lang="cs-CZ" dirty="0" smtClean="0"/>
              <a:t>Rozdělení třídy do dvou družstev</a:t>
            </a:r>
          </a:p>
          <a:p>
            <a:pPr>
              <a:buFontTx/>
              <a:buChar char="-"/>
            </a:pPr>
            <a:r>
              <a:rPr lang="cs-CZ" dirty="0" smtClean="0"/>
              <a:t>Jedno družstvo hraje zachránce, druhé lidi se srdečním infarktem</a:t>
            </a:r>
          </a:p>
          <a:p>
            <a:pPr>
              <a:buFontTx/>
              <a:buChar char="-"/>
            </a:pPr>
            <a:r>
              <a:rPr lang="cs-CZ" dirty="0" smtClean="0"/>
              <a:t>Úkolem každého žáka je popsat, co by v dané situaci dělal</a:t>
            </a:r>
          </a:p>
          <a:p>
            <a:pPr>
              <a:buFontTx/>
              <a:buChar char="-"/>
            </a:pPr>
            <a:r>
              <a:rPr lang="cs-CZ" dirty="0" smtClean="0"/>
              <a:t>Obě skupiny se později prohodí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3. hodina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tvorba plakátu (rozdělení do 4 skupin)</a:t>
            </a:r>
          </a:p>
          <a:p>
            <a:pPr>
              <a:buNone/>
            </a:pPr>
            <a:r>
              <a:rPr lang="cs-CZ" dirty="0" smtClean="0"/>
              <a:t>Téma: postup při poskytování první pomoci člověku s infarktem myokardu</a:t>
            </a:r>
            <a:endParaRPr lang="cs-CZ" dirty="0"/>
          </a:p>
        </p:txBody>
      </p:sp>
      <p:pic>
        <p:nvPicPr>
          <p:cNvPr id="25602" name="Picture 2" descr="http://www.zsmasarova.cz/130617-projekt-prvni-pomoc/IMG_3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1707" y="2564904"/>
            <a:ext cx="5280586" cy="396044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2051720" y="652534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zsmasarova.cz</a:t>
            </a:r>
            <a:r>
              <a:rPr lang="cs-CZ" sz="1000" dirty="0" smtClean="0"/>
              <a:t>/130617-projekt-</a:t>
            </a:r>
            <a:r>
              <a:rPr lang="cs-CZ" sz="1000" dirty="0" err="1" smtClean="0"/>
              <a:t>prvni</a:t>
            </a:r>
            <a:r>
              <a:rPr lang="cs-CZ" sz="1000" dirty="0" smtClean="0"/>
              <a:t>-pomoc/</a:t>
            </a:r>
            <a:endParaRPr lang="cs-CZ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4. hodina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Brainstorming </a:t>
            </a:r>
          </a:p>
          <a:p>
            <a:pPr>
              <a:buNone/>
            </a:pPr>
            <a:r>
              <a:rPr lang="cs-CZ" dirty="0" smtClean="0"/>
              <a:t>- učitel napíše na tabuli pojem infarkt myokardu</a:t>
            </a:r>
          </a:p>
          <a:p>
            <a:pPr>
              <a:buNone/>
            </a:pPr>
            <a:r>
              <a:rPr lang="cs-CZ" dirty="0" smtClean="0"/>
              <a:t>- úkolem žáků je vytvořit myšlenkovou mapu, která bude zahrnovat co to je infarkt myokardu, čím je způsoben a jaké jsou možnosti prevence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27650" name="Picture 2" descr="http://www.mindtegrity.cz/uploads/2/1/9/5/21959212/7867909.jpg?8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573016"/>
            <a:ext cx="5112568" cy="2634293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2771800" y="6309320"/>
            <a:ext cx="236635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mindtegrity.cz</a:t>
            </a:r>
            <a:r>
              <a:rPr lang="cs-CZ" sz="1000" dirty="0" smtClean="0"/>
              <a:t>/</a:t>
            </a:r>
            <a:r>
              <a:rPr lang="cs-CZ" sz="1000" dirty="0" err="1" smtClean="0"/>
              <a:t>mindmaps.html</a:t>
            </a:r>
            <a:endParaRPr lang="cs-CZ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4. hodina - pokračování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Tvorba cukrové pyramidy</a:t>
            </a:r>
            <a:endParaRPr lang="cs-CZ" dirty="0"/>
          </a:p>
        </p:txBody>
      </p:sp>
      <p:pic>
        <p:nvPicPr>
          <p:cNvPr id="28674" name="Picture 2" descr="http://receptydetem.cz/wp-content/uploads/2014/07/PicMonkey-Coll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5"/>
            <a:ext cx="8208912" cy="4104457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2267744" y="580526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 smtClean="0"/>
              <a:t>http://receptydetem.cz/cim-sladit-nejen-detem-jak-nahradit-cukr/</a:t>
            </a:r>
            <a:endParaRPr lang="cs-CZ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5. hodina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pomocí literatury žáci vyhledají potraviny, které by člověk měl jíst a kterým by se měl naopak vyhnout.</a:t>
            </a:r>
          </a:p>
          <a:p>
            <a:r>
              <a:rPr lang="cs-CZ" dirty="0" smtClean="0"/>
              <a:t>tvorba panáčka a kolem něj bubliny s </a:t>
            </a:r>
            <a:r>
              <a:rPr lang="cs-CZ" dirty="0" err="1" smtClean="0"/>
              <a:t>protektivními</a:t>
            </a:r>
            <a:r>
              <a:rPr lang="cs-CZ" dirty="0" smtClean="0"/>
              <a:t> faktory a naopak rizikovými na vznik infarktu myokardu</a:t>
            </a:r>
          </a:p>
          <a:p>
            <a:r>
              <a:rPr lang="cs-CZ" dirty="0" smtClean="0"/>
              <a:t>kresba panáčka buď na papír nebo přímo na zeď</a:t>
            </a:r>
            <a:endParaRPr lang="cs-CZ" dirty="0"/>
          </a:p>
        </p:txBody>
      </p:sp>
      <p:pic>
        <p:nvPicPr>
          <p:cNvPr id="29698" name="Picture 2" descr="http://www.zskunratice.cz/files/users/562/tiny_browser_files/images/malovani_vstupu_pred_klubem_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501008"/>
            <a:ext cx="5028456" cy="2832294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2195736" y="64578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zskunratice.cz</a:t>
            </a:r>
            <a:r>
              <a:rPr lang="cs-CZ" sz="1000" dirty="0" smtClean="0"/>
              <a:t>/</a:t>
            </a:r>
            <a:r>
              <a:rPr lang="cs-CZ" sz="1000" dirty="0" err="1" smtClean="0"/>
              <a:t>zaci</a:t>
            </a:r>
            <a:r>
              <a:rPr lang="cs-CZ" sz="1000" dirty="0" smtClean="0"/>
              <a:t>/</a:t>
            </a:r>
            <a:r>
              <a:rPr lang="cs-CZ" sz="1000" dirty="0" err="1" smtClean="0"/>
              <a:t>skolni</a:t>
            </a:r>
            <a:r>
              <a:rPr lang="cs-CZ" sz="1000" dirty="0" smtClean="0"/>
              <a:t>-klub/o-</a:t>
            </a:r>
            <a:r>
              <a:rPr lang="cs-CZ" sz="1000" dirty="0" err="1" smtClean="0"/>
              <a:t>nas</a:t>
            </a:r>
            <a:r>
              <a:rPr lang="cs-CZ" sz="1000" dirty="0" smtClean="0"/>
              <a:t>/</a:t>
            </a:r>
            <a:r>
              <a:rPr lang="cs-CZ" sz="1000" dirty="0" err="1" smtClean="0"/>
              <a:t>malovani</a:t>
            </a:r>
            <a:r>
              <a:rPr lang="cs-CZ" sz="1000" dirty="0" smtClean="0"/>
              <a:t>-na-</a:t>
            </a:r>
            <a:r>
              <a:rPr lang="cs-CZ" sz="1000" dirty="0" err="1" smtClean="0"/>
              <a:t>zed</a:t>
            </a:r>
            <a:r>
              <a:rPr lang="cs-CZ" sz="1000" dirty="0" smtClean="0"/>
              <a:t>-u-</a:t>
            </a:r>
            <a:r>
              <a:rPr lang="cs-CZ" sz="1000" dirty="0" err="1" smtClean="0"/>
              <a:t>skolniho</a:t>
            </a:r>
            <a:r>
              <a:rPr lang="cs-CZ" sz="1000" dirty="0" smtClean="0"/>
              <a:t>-klubu-295</a:t>
            </a:r>
            <a:endParaRPr lang="cs-CZ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6. hodina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Vyhodnocení nejlepšího plakátu (hlasují pro něj přímo žáci)</a:t>
            </a:r>
          </a:p>
          <a:p>
            <a:r>
              <a:rPr lang="cs-CZ" dirty="0" smtClean="0"/>
              <a:t>Zopakování nejdůležitějších poznatků z dnešního dne</a:t>
            </a:r>
            <a:endParaRPr lang="cs-CZ" dirty="0"/>
          </a:p>
        </p:txBody>
      </p:sp>
      <p:pic>
        <p:nvPicPr>
          <p:cNvPr id="30722" name="Picture 2" descr="http://g.denik.cz/6/b1/kanoe-krumlov-zaci-mcr-ck110914_denik-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708920"/>
            <a:ext cx="4797889" cy="36004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2195736" y="630932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 smtClean="0"/>
              <a:t>http://ceskokrumlovsky.denik.cz/ostatni_region/krumlovske-kanoisticke-nadeje-ziskaly-kopu-medaili-20140911.html</a:t>
            </a:r>
            <a:endParaRPr lang="cs-CZ" sz="1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60</TotalTime>
  <Words>537</Words>
  <Application>Microsoft Office PowerPoint</Application>
  <PresentationFormat>Předvádění na obrazovce (4:3)</PresentationFormat>
  <Paragraphs>92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Původ</vt:lpstr>
      <vt:lpstr>PROJEKT První pomoc: Infarkt myokardu</vt:lpstr>
      <vt:lpstr>1. hodina</vt:lpstr>
      <vt:lpstr>2. hodina</vt:lpstr>
      <vt:lpstr>2. hodina - pokračování</vt:lpstr>
      <vt:lpstr>3. hodina</vt:lpstr>
      <vt:lpstr>4. hodina</vt:lpstr>
      <vt:lpstr>4. hodina - pokračování</vt:lpstr>
      <vt:lpstr>5. hodina</vt:lpstr>
      <vt:lpstr>6. hodina</vt:lpstr>
      <vt:lpstr>Co je to infarkt myokardu? </vt:lpstr>
      <vt:lpstr>Snímek 11</vt:lpstr>
      <vt:lpstr>Příznaky</vt:lpstr>
      <vt:lpstr>Snímek 13</vt:lpstr>
      <vt:lpstr>PRVNÍ POMOC</vt:lpstr>
      <vt:lpstr>PRVNÍ POMOC – zahájení srdečním masáže</vt:lpstr>
      <vt:lpstr>Jak dlouho resuscitovat? </vt:lpstr>
      <vt:lpstr>PPRVNÍ POMOC - VIDEO</vt:lpstr>
      <vt:lpstr>Nejčastější chyby při resuscitaci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První pomoc: Infarkt myokardu</dc:title>
  <dc:creator>uzivatel</dc:creator>
  <cp:lastModifiedBy>PC</cp:lastModifiedBy>
  <cp:revision>13</cp:revision>
  <dcterms:modified xsi:type="dcterms:W3CDTF">2015-07-07T14:25:34Z</dcterms:modified>
</cp:coreProperties>
</file>