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3" d="100"/>
          <a:sy n="103" d="100"/>
        </p:scale>
        <p:origin x="-204"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smtClean="0"/>
              <a:t>Klepnutím lze upravit styl předlohy nadpisů.</a:t>
            </a:r>
            <a:endParaRPr lang="cs-CZ"/>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Klepnutím lze upravit styl předlohy podnadpisů.</a:t>
            </a:r>
            <a:endParaRPr lang="cs-CZ"/>
          </a:p>
        </p:txBody>
      </p:sp>
      <p:sp>
        <p:nvSpPr>
          <p:cNvPr id="4" name="Zástupný symbol pro datum 3"/>
          <p:cNvSpPr>
            <a:spLocks noGrp="1"/>
          </p:cNvSpPr>
          <p:nvPr>
            <p:ph type="dt" sz="half" idx="10"/>
          </p:nvPr>
        </p:nvSpPr>
        <p:spPr/>
        <p:txBody>
          <a:bodyPr/>
          <a:lstStyle/>
          <a:p>
            <a:fld id="{D601E025-A6B6-497B-BDF5-59E299A96FFF}" type="datetimeFigureOut">
              <a:rPr lang="cs-CZ" smtClean="0"/>
              <a:t>15.4.2015</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CE73A54F-6B42-43A0-850F-514F066FD14F}" type="slidenum">
              <a:rPr lang="cs-CZ" smtClean="0"/>
              <a:t>‹#›</a:t>
            </a:fld>
            <a:endParaRPr lang="cs-CZ"/>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D601E025-A6B6-497B-BDF5-59E299A96FFF}" type="datetimeFigureOut">
              <a:rPr lang="cs-CZ" smtClean="0"/>
              <a:t>15.4.2015</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CE73A54F-6B42-43A0-850F-514F066FD14F}" type="slidenum">
              <a:rPr lang="cs-CZ" smtClean="0"/>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D601E025-A6B6-497B-BDF5-59E299A96FFF}" type="datetimeFigureOut">
              <a:rPr lang="cs-CZ" smtClean="0"/>
              <a:t>15.4.2015</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CE73A54F-6B42-43A0-850F-514F066FD14F}" type="slidenum">
              <a:rPr lang="cs-CZ" smtClean="0"/>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idx="1"/>
          </p:nvPr>
        </p:nvSpPr>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D601E025-A6B6-497B-BDF5-59E299A96FFF}" type="datetimeFigureOut">
              <a:rPr lang="cs-CZ" smtClean="0"/>
              <a:t>15.4.2015</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CE73A54F-6B42-43A0-850F-514F066FD14F}" type="slidenum">
              <a:rPr lang="cs-CZ" smtClean="0"/>
              <a:t>‹#›</a:t>
            </a:fld>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Klepnutím lze upravit styly předlohy textu.</a:t>
            </a:r>
          </a:p>
        </p:txBody>
      </p:sp>
      <p:sp>
        <p:nvSpPr>
          <p:cNvPr id="4" name="Zástupný symbol pro datum 3"/>
          <p:cNvSpPr>
            <a:spLocks noGrp="1"/>
          </p:cNvSpPr>
          <p:nvPr>
            <p:ph type="dt" sz="half" idx="10"/>
          </p:nvPr>
        </p:nvSpPr>
        <p:spPr/>
        <p:txBody>
          <a:bodyPr/>
          <a:lstStyle/>
          <a:p>
            <a:fld id="{D601E025-A6B6-497B-BDF5-59E299A96FFF}" type="datetimeFigureOut">
              <a:rPr lang="cs-CZ" smtClean="0"/>
              <a:t>15.4.2015</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CE73A54F-6B42-43A0-850F-514F066FD14F}" type="slidenum">
              <a:rPr lang="cs-CZ" smtClean="0"/>
              <a:t>‹#›</a:t>
            </a:fld>
            <a:endParaRPr lang="cs-CZ"/>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D601E025-A6B6-497B-BDF5-59E299A96FFF}" type="datetimeFigureOut">
              <a:rPr lang="cs-CZ" smtClean="0"/>
              <a:t>15.4.2015</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CE73A54F-6B42-43A0-850F-514F066FD14F}" type="slidenum">
              <a:rPr lang="cs-CZ" smtClean="0"/>
              <a:t>‹#›</a:t>
            </a:fld>
            <a:endParaRPr lang="cs-C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D601E025-A6B6-497B-BDF5-59E299A96FFF}" type="datetimeFigureOut">
              <a:rPr lang="cs-CZ" smtClean="0"/>
              <a:t>15.4.2015</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CE73A54F-6B42-43A0-850F-514F066FD14F}" type="slidenum">
              <a:rPr lang="cs-CZ" smtClean="0"/>
              <a:t>‹#›</a:t>
            </a:fld>
            <a:endParaRPr lang="cs-CZ"/>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datum 2"/>
          <p:cNvSpPr>
            <a:spLocks noGrp="1"/>
          </p:cNvSpPr>
          <p:nvPr>
            <p:ph type="dt" sz="half" idx="10"/>
          </p:nvPr>
        </p:nvSpPr>
        <p:spPr/>
        <p:txBody>
          <a:bodyPr/>
          <a:lstStyle/>
          <a:p>
            <a:fld id="{D601E025-A6B6-497B-BDF5-59E299A96FFF}" type="datetimeFigureOut">
              <a:rPr lang="cs-CZ" smtClean="0"/>
              <a:t>15.4.2015</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CE73A54F-6B42-43A0-850F-514F066FD14F}" type="slidenum">
              <a:rPr lang="cs-CZ" smtClean="0"/>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D601E025-A6B6-497B-BDF5-59E299A96FFF}" type="datetimeFigureOut">
              <a:rPr lang="cs-CZ" smtClean="0"/>
              <a:t>15.4.2015</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CE73A54F-6B42-43A0-850F-514F066FD14F}" type="slidenum">
              <a:rPr lang="cs-CZ" smtClean="0"/>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Klepnutím lze upravit styl předlohy nadpisů.</a:t>
            </a:r>
            <a:endParaRPr lang="cs-CZ"/>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Zástupný symbol pro datum 4"/>
          <p:cNvSpPr>
            <a:spLocks noGrp="1"/>
          </p:cNvSpPr>
          <p:nvPr>
            <p:ph type="dt" sz="half" idx="10"/>
          </p:nvPr>
        </p:nvSpPr>
        <p:spPr/>
        <p:txBody>
          <a:bodyPr/>
          <a:lstStyle/>
          <a:p>
            <a:fld id="{D601E025-A6B6-497B-BDF5-59E299A96FFF}" type="datetimeFigureOut">
              <a:rPr lang="cs-CZ" smtClean="0"/>
              <a:t>15.4.2015</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CE73A54F-6B42-43A0-850F-514F066FD14F}" type="slidenum">
              <a:rPr lang="cs-CZ" smtClean="0"/>
              <a:t>‹#›</a:t>
            </a:fld>
            <a:endParaRPr lang="cs-CZ"/>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Klepnutím lze upravit styl předlohy nadpisů.</a:t>
            </a:r>
            <a:endParaRPr lang="cs-CZ"/>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Zástupný symbol pro datum 4"/>
          <p:cNvSpPr>
            <a:spLocks noGrp="1"/>
          </p:cNvSpPr>
          <p:nvPr>
            <p:ph type="dt" sz="half" idx="10"/>
          </p:nvPr>
        </p:nvSpPr>
        <p:spPr/>
        <p:txBody>
          <a:bodyPr/>
          <a:lstStyle/>
          <a:p>
            <a:fld id="{D601E025-A6B6-497B-BDF5-59E299A96FFF}" type="datetimeFigureOut">
              <a:rPr lang="cs-CZ" smtClean="0"/>
              <a:t>15.4.2015</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CE73A54F-6B42-43A0-850F-514F066FD14F}" type="slidenum">
              <a:rPr lang="cs-CZ" smtClean="0"/>
              <a:t>‹#›</a:t>
            </a:fld>
            <a:endParaRPr lang="cs-C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smtClean="0"/>
              <a:t>Klepnutím lze upravit styl předlohy nadpisů.</a:t>
            </a:r>
            <a:endParaRPr lang="cs-CZ"/>
          </a:p>
        </p:txBody>
      </p:sp>
      <p:sp>
        <p:nvSpPr>
          <p:cNvPr id="3" name="Zástupný symbol pro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601E025-A6B6-497B-BDF5-59E299A96FFF}" type="datetimeFigureOut">
              <a:rPr lang="cs-CZ" smtClean="0"/>
              <a:t>15.4.2015</a:t>
            </a:fld>
            <a:endParaRPr lang="cs-CZ"/>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E73A54F-6B42-43A0-850F-514F066FD14F}" type="slidenum">
              <a:rPr lang="cs-CZ" smtClean="0"/>
              <a:t>‹#›</a:t>
            </a:fld>
            <a:endParaRPr lang="cs-CZ"/>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dirty="0" smtClean="0"/>
              <a:t>Typy alkoholismu</a:t>
            </a:r>
            <a:endParaRPr lang="cs-CZ" dirty="0"/>
          </a:p>
        </p:txBody>
      </p:sp>
      <p:sp>
        <p:nvSpPr>
          <p:cNvPr id="3" name="Podnadpis 2"/>
          <p:cNvSpPr>
            <a:spLocks noGrp="1"/>
          </p:cNvSpPr>
          <p:nvPr>
            <p:ph type="subTitle" idx="1"/>
          </p:nvPr>
        </p:nvSpPr>
        <p:spPr/>
        <p:txBody>
          <a:bodyPr/>
          <a:lstStyle/>
          <a:p>
            <a:endParaRPr lang="cs-CZ"/>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92500" lnSpcReduction="10000"/>
          </a:bodyPr>
          <a:lstStyle/>
          <a:p>
            <a:pPr>
              <a:buNone/>
            </a:pPr>
            <a:r>
              <a:rPr lang="cs-CZ" b="1" dirty="0" smtClean="0"/>
              <a:t>1</a:t>
            </a:r>
            <a:r>
              <a:rPr lang="cs-CZ" b="1" dirty="0"/>
              <a:t>. typ alfa</a:t>
            </a:r>
            <a:r>
              <a:rPr lang="cs-CZ" dirty="0" smtClean="0"/>
              <a:t/>
            </a:r>
            <a:br>
              <a:rPr lang="cs-CZ" dirty="0" smtClean="0"/>
            </a:br>
            <a:r>
              <a:rPr lang="cs-CZ" dirty="0"/>
              <a:t>setkat se s tímto typem můžeme u člověka, který pije pro uvolnění, úlevu nebo zvýšený pocit sebejistoty. Takto pijící člověk si uvědomuje účinky alkoholu na psychiku. Takto se zakládá na psychickou vazbu ne však fyzickou. Není přítomen abstinenční syndrom, alkohol je požíván pouze v reakci na aktuálně prožívanou zátěžovou situaci.</a:t>
            </a:r>
            <a:r>
              <a:rPr lang="cs-CZ" dirty="0" smtClean="0"/>
              <a:t/>
            </a:r>
            <a:br>
              <a:rPr lang="cs-CZ" dirty="0" smtClean="0"/>
            </a:br>
            <a:r>
              <a:rPr lang="cs-CZ" dirty="0" smtClean="0"/>
              <a:t/>
            </a:r>
            <a:br>
              <a:rPr lang="cs-CZ" dirty="0" smtClean="0"/>
            </a:br>
            <a:endParaRPr lang="cs-CZ"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lstStyle/>
          <a:p>
            <a:endParaRPr lang="cs-CZ" dirty="0"/>
          </a:p>
        </p:txBody>
      </p:sp>
      <p:sp>
        <p:nvSpPr>
          <p:cNvPr id="4" name="Obdélník 3"/>
          <p:cNvSpPr/>
          <p:nvPr/>
        </p:nvSpPr>
        <p:spPr>
          <a:xfrm>
            <a:off x="500034" y="1571612"/>
            <a:ext cx="8143932" cy="3323987"/>
          </a:xfrm>
          <a:prstGeom prst="rect">
            <a:avLst/>
          </a:prstGeom>
        </p:spPr>
        <p:txBody>
          <a:bodyPr wrap="square">
            <a:spAutoFit/>
          </a:bodyPr>
          <a:lstStyle/>
          <a:p>
            <a:r>
              <a:rPr lang="cs-CZ" sz="3200" b="1" dirty="0" smtClean="0"/>
              <a:t>2. typ beta</a:t>
            </a:r>
            <a:r>
              <a:rPr lang="cs-CZ" sz="3200" dirty="0" smtClean="0"/>
              <a:t/>
            </a:r>
            <a:br>
              <a:rPr lang="cs-CZ" sz="3200" dirty="0" smtClean="0"/>
            </a:br>
            <a:r>
              <a:rPr lang="cs-CZ" sz="3200" dirty="0" smtClean="0"/>
              <a:t>je charakterizován sociální vazbou na alkohol. Jde o příležitostné pití bez psychické nebo fyzické vazby. Člověk takto se vztahující k alkoholu je příležitostný piják, který pije v rámci sociálního zařazení.</a:t>
            </a:r>
            <a:r>
              <a:rPr lang="cs-CZ" dirty="0" smtClean="0"/>
              <a:t/>
            </a:r>
            <a:br>
              <a:rPr lang="cs-CZ" dirty="0" smtClean="0"/>
            </a:br>
            <a:endParaRPr lang="cs-CZ"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77500" lnSpcReduction="20000"/>
          </a:bodyPr>
          <a:lstStyle/>
          <a:p>
            <a:r>
              <a:rPr lang="cs-CZ" dirty="0" smtClean="0"/>
              <a:t/>
            </a:r>
            <a:br>
              <a:rPr lang="cs-CZ" dirty="0" smtClean="0"/>
            </a:br>
            <a:r>
              <a:rPr lang="cs-CZ" b="1" dirty="0" smtClean="0"/>
              <a:t>3. typ gama</a:t>
            </a:r>
            <a:r>
              <a:rPr lang="cs-CZ" dirty="0" smtClean="0"/>
              <a:t/>
            </a:r>
            <a:br>
              <a:rPr lang="cs-CZ" dirty="0" smtClean="0"/>
            </a:br>
            <a:r>
              <a:rPr lang="cs-CZ" dirty="0" smtClean="0"/>
              <a:t>charakteristická je změna kontroly v pití. Pijící se může rozhodovat, zda začne pít, ale má značné potíže přestat. Tolerance k alkoholu stoupá a může dosáhnout enormních hodnot. Pokud dojde k odnětí alkoholu, rozvíjí se abstinenční syndrom. Rozvíjí se psychická závislost na alkoholu, která graduje do fyzické závislosti. Abstinence je prožívaná s úzkostí a nutkavými myšlenkami vybízejícími k napití. Zřeknutí se alkoholu není dobrovolné, ale vynucené okolnostmi (problémy v rodině, v zaměstnání, zdravotní potíže).</a:t>
            </a:r>
            <a:br>
              <a:rPr lang="cs-CZ" dirty="0" smtClean="0"/>
            </a:br>
            <a:r>
              <a:rPr lang="cs-CZ" dirty="0" smtClean="0"/>
              <a:t/>
            </a:r>
            <a:br>
              <a:rPr lang="cs-CZ" dirty="0" smtClean="0"/>
            </a:br>
            <a:endParaRPr lang="cs-CZ" dirty="0" smtClean="0"/>
          </a:p>
          <a:p>
            <a:endParaRPr lang="cs-CZ"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85000" lnSpcReduction="20000"/>
          </a:bodyPr>
          <a:lstStyle/>
          <a:p>
            <a:r>
              <a:rPr lang="cs-CZ" b="1" dirty="0" smtClean="0"/>
              <a:t>4. typ delta</a:t>
            </a:r>
            <a:r>
              <a:rPr lang="cs-CZ" dirty="0" smtClean="0"/>
              <a:t/>
            </a:r>
            <a:br>
              <a:rPr lang="cs-CZ" dirty="0" smtClean="0"/>
            </a:br>
            <a:r>
              <a:rPr lang="cs-CZ" dirty="0" smtClean="0"/>
              <a:t>základní charakteristikou pro tento typ je udržování hladinky alkoholu v krvi. Člověk naplňující znaky tohoto typu není nikdy ani střízlivý ani opilý. Předchází tak nepříjemným prožitků psychickým i fyzickým, které se dostavují při nedostatečném množství alkoholu v krvi.Silná je nejen psychická, ale také fyzická vazba na alkohol, při abstinenci se dostavují mohutné abstinenční příznaky jako nespavost, neklid, vnitřní napětí, třes rukou, pocení.</a:t>
            </a:r>
            <a:br>
              <a:rPr lang="cs-CZ" dirty="0" smtClean="0"/>
            </a:br>
            <a:r>
              <a:rPr lang="cs-CZ" dirty="0" smtClean="0"/>
              <a:t/>
            </a:r>
            <a:br>
              <a:rPr lang="cs-CZ" dirty="0" smtClean="0"/>
            </a:br>
            <a:endParaRPr lang="cs-CZ"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85000" lnSpcReduction="20000"/>
          </a:bodyPr>
          <a:lstStyle/>
          <a:p>
            <a:r>
              <a:rPr lang="cs-CZ" b="1" dirty="0" smtClean="0"/>
              <a:t>Kvartální pijáctví:</a:t>
            </a:r>
            <a:r>
              <a:rPr lang="cs-CZ" dirty="0" smtClean="0"/>
              <a:t> (epizodické pití, </a:t>
            </a:r>
            <a:r>
              <a:rPr lang="cs-CZ" dirty="0" err="1" smtClean="0"/>
              <a:t>dipsománie</a:t>
            </a:r>
            <a:r>
              <a:rPr lang="cs-CZ" dirty="0" smtClean="0"/>
              <a:t>, epsilon) charakteristické je dlouhé období bez problémů a nutkání k napití vystřídané náhle, jakoby bez zjevné příčiny vícedenním pitím, které vede z pocitu prázdna či marnosti k silné intoxikaci alkoholem se ztrátou kontroly nad pitím. Tomuto období může předcházet nespavost, podrážděnost či pocit vnitřní prázdnoty. Rizikem jsou zkracující se intervaly mezi obdobím abstinence (konzumentským pitím) a excesivním pitím. Fáze pití se prodlužuje</a:t>
            </a:r>
            <a:br>
              <a:rPr lang="cs-CZ" dirty="0" smtClean="0"/>
            </a:br>
            <a:r>
              <a:rPr lang="cs-CZ" dirty="0" smtClean="0"/>
              <a:t/>
            </a:r>
            <a:br>
              <a:rPr lang="cs-CZ" dirty="0" smtClean="0"/>
            </a:br>
            <a:endParaRPr lang="cs-CZ"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lnSpcReduction="10000"/>
          </a:bodyPr>
          <a:lstStyle/>
          <a:p>
            <a:r>
              <a:rPr lang="cs-CZ" b="1" dirty="0" smtClean="0"/>
              <a:t>Vývojová stadia závislosti na alkoholu</a:t>
            </a:r>
            <a:r>
              <a:rPr lang="cs-CZ" dirty="0" smtClean="0"/>
              <a:t/>
            </a:r>
            <a:br>
              <a:rPr lang="cs-CZ" dirty="0" smtClean="0"/>
            </a:br>
            <a:r>
              <a:rPr lang="cs-CZ" b="1" dirty="0" smtClean="0"/>
              <a:t>I.</a:t>
            </a:r>
            <a:r>
              <a:rPr lang="cs-CZ" dirty="0" smtClean="0"/>
              <a:t> počáteční (iniciální)</a:t>
            </a:r>
            <a:br>
              <a:rPr lang="cs-CZ" dirty="0" smtClean="0"/>
            </a:br>
            <a:r>
              <a:rPr lang="cs-CZ" b="1" dirty="0" smtClean="0"/>
              <a:t>II.</a:t>
            </a:r>
            <a:r>
              <a:rPr lang="cs-CZ" dirty="0" smtClean="0"/>
              <a:t> varovné (prodromální)</a:t>
            </a:r>
            <a:br>
              <a:rPr lang="cs-CZ" dirty="0" smtClean="0"/>
            </a:br>
            <a:r>
              <a:rPr lang="cs-CZ" b="1" dirty="0" smtClean="0"/>
              <a:t>III.</a:t>
            </a:r>
            <a:r>
              <a:rPr lang="cs-CZ" dirty="0" smtClean="0"/>
              <a:t> rozhodné (</a:t>
            </a:r>
            <a:r>
              <a:rPr lang="cs-CZ" dirty="0" err="1" smtClean="0"/>
              <a:t>kruciální</a:t>
            </a:r>
            <a:r>
              <a:rPr lang="cs-CZ" dirty="0" smtClean="0"/>
              <a:t>)</a:t>
            </a:r>
            <a:br>
              <a:rPr lang="cs-CZ" dirty="0" smtClean="0"/>
            </a:br>
            <a:r>
              <a:rPr lang="cs-CZ" b="1" dirty="0" smtClean="0"/>
              <a:t>IV.</a:t>
            </a:r>
            <a:r>
              <a:rPr lang="cs-CZ" dirty="0" smtClean="0"/>
              <a:t> konečné (terminální)</a:t>
            </a:r>
            <a:br>
              <a:rPr lang="cs-CZ" dirty="0" smtClean="0"/>
            </a:br>
            <a:r>
              <a:rPr lang="cs-CZ" dirty="0" smtClean="0"/>
              <a:t/>
            </a:r>
            <a:br>
              <a:rPr lang="cs-CZ" dirty="0" smtClean="0"/>
            </a:br>
            <a:r>
              <a:rPr lang="cs-CZ" dirty="0" smtClean="0"/>
              <a:t>Každému vývojovému stadiu přináleží konkrétní specifické znaky promítající se do přístupu závislého jedince k alkoholu a do jeho chování. </a:t>
            </a:r>
            <a:endParaRPr lang="cs-CZ"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lstStyle/>
          <a:p>
            <a:r>
              <a:rPr lang="cs-CZ" dirty="0" smtClean="0"/>
              <a:t>Zdroj:</a:t>
            </a:r>
          </a:p>
          <a:p>
            <a:pPr marL="0" indent="0">
              <a:buNone/>
            </a:pPr>
            <a:r>
              <a:rPr lang="cs-CZ" smtClean="0"/>
              <a:t>www.zavislost.com</a:t>
            </a:r>
            <a:endParaRPr lang="cs-CZ"/>
          </a:p>
        </p:txBody>
      </p:sp>
    </p:spTree>
    <p:extLst>
      <p:ext uri="{BB962C8B-B14F-4D97-AF65-F5344CB8AC3E}">
        <p14:creationId xmlns:p14="http://schemas.microsoft.com/office/powerpoint/2010/main" val="2343088971"/>
      </p:ext>
    </p:extLst>
  </p:cSld>
  <p:clrMapOvr>
    <a:masterClrMapping/>
  </p:clrMapOvr>
</p:sld>
</file>

<file path=ppt/theme/theme1.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TotalTime>
  <Words>25</Words>
  <Application>Microsoft Office PowerPoint</Application>
  <PresentationFormat>Předvádění na obrazovce (4:3)</PresentationFormat>
  <Paragraphs>9</Paragraphs>
  <Slides>8</Slides>
  <Notes>0</Notes>
  <HiddenSlides>0</HiddenSlides>
  <MMClips>0</MMClips>
  <ScaleCrop>false</ScaleCrop>
  <HeadingPairs>
    <vt:vector size="4" baseType="variant">
      <vt:variant>
        <vt:lpstr>Motiv</vt:lpstr>
      </vt:variant>
      <vt:variant>
        <vt:i4>1</vt:i4>
      </vt:variant>
      <vt:variant>
        <vt:lpstr>Nadpisy snímků</vt:lpstr>
      </vt:variant>
      <vt:variant>
        <vt:i4>8</vt:i4>
      </vt:variant>
    </vt:vector>
  </HeadingPairs>
  <TitlesOfParts>
    <vt:vector size="9" baseType="lpstr">
      <vt:lpstr>Motiv sady Office</vt:lpstr>
      <vt:lpstr>Typy alkoholismu</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vector>
  </TitlesOfParts>
  <Company>LENOVO</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Typy alkoholismu</dc:title>
  <dc:creator>PC</dc:creator>
  <cp:lastModifiedBy>Slany</cp:lastModifiedBy>
  <cp:revision>2</cp:revision>
  <dcterms:created xsi:type="dcterms:W3CDTF">2015-04-15T06:21:44Z</dcterms:created>
  <dcterms:modified xsi:type="dcterms:W3CDTF">2015-04-15T09:51:23Z</dcterms:modified>
</cp:coreProperties>
</file>