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748B3-DCF2-4EF4-9D01-60FDB32501B9}" type="datetimeFigureOut">
              <a:rPr lang="cs-CZ" smtClean="0"/>
              <a:t>15.4.2015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5DC04-E056-43BE-80EC-11CADC66B2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sjep.cz/nts/casop/psychiatrie/psychiatrie.asp" TargetMode="External"/><Relationship Id="rId13" Type="http://schemas.openxmlformats.org/officeDocument/2006/relationships/hyperlink" Target="http://www.vscr.cz/generalni-reditelstvi-19/informacni-servis/ke-stazeni-112/ceske-vezenstvi-1223/" TargetMode="External"/><Relationship Id="rId3" Type="http://schemas.openxmlformats.org/officeDocument/2006/relationships/hyperlink" Target="http://www.soc.cas.cz/" TargetMode="External"/><Relationship Id="rId7" Type="http://schemas.openxmlformats.org/officeDocument/2006/relationships/hyperlink" Target="http://psychoterapie.fss.muni.cz/" TargetMode="External"/><Relationship Id="rId12" Type="http://schemas.openxmlformats.org/officeDocument/2006/relationships/hyperlink" Target="http://www.policie.cz/clanek/bulletin.aspx" TargetMode="External"/><Relationship Id="rId2" Type="http://schemas.openxmlformats.org/officeDocument/2006/relationships/hyperlink" Target="http://www.socialniprace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udpap.sk/psychologia-patopsychologia-dietata/" TargetMode="External"/><Relationship Id="rId11" Type="http://schemas.openxmlformats.org/officeDocument/2006/relationships/hyperlink" Target="http://drogovazavislost.blogspot.cz/2009/05/casopis-zavislosti-my-vyvoj-drogove.html" TargetMode="External"/><Relationship Id="rId5" Type="http://schemas.openxmlformats.org/officeDocument/2006/relationships/hyperlink" Target="http://cspsych.psu.cas.cz/aktualni.php" TargetMode="External"/><Relationship Id="rId15" Type="http://schemas.openxmlformats.org/officeDocument/2006/relationships/hyperlink" Target="http://www.azrodina.cz/1773-pravo-a-rodina" TargetMode="External"/><Relationship Id="rId10" Type="http://schemas.openxmlformats.org/officeDocument/2006/relationships/hyperlink" Target="http://casopis.adiktologie.cz/cs" TargetMode="External"/><Relationship Id="rId4" Type="http://schemas.openxmlformats.org/officeDocument/2006/relationships/hyperlink" Target="http://casopis-zsfju.zsf.jcu.cz/prevence-urazu-otrav-a-nasili/" TargetMode="External"/><Relationship Id="rId9" Type="http://schemas.openxmlformats.org/officeDocument/2006/relationships/hyperlink" Target="http://www.capz.cz/projekty/casopis-esprit/" TargetMode="External"/><Relationship Id="rId14" Type="http://schemas.openxmlformats.org/officeDocument/2006/relationships/hyperlink" Target="http://www.bilykruhbezpeci.cz/o-nas/zpravodaj-bkb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Sociálně patologické jevy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poradenství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cs-CZ" sz="2000" cap="all" dirty="0" smtClean="0"/>
              <a:t/>
            </a:r>
            <a:br>
              <a:rPr lang="cs-CZ" sz="2000" cap="all" dirty="0" smtClean="0"/>
            </a:br>
            <a:r>
              <a:rPr lang="cs-CZ" sz="2000" cap="all" dirty="0" smtClean="0"/>
              <a:t>ČASOPISY O SOCIÁLNĚ PATOLOGICKÝCH JEVECH A JEJICH PREVENCI</a:t>
            </a:r>
            <a:r>
              <a:rPr lang="cs-CZ" cap="all" dirty="0" smtClean="0"/>
              <a:t/>
            </a:r>
            <a:br>
              <a:rPr lang="cs-CZ" cap="all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572164"/>
          </a:xfrm>
        </p:spPr>
        <p:txBody>
          <a:bodyPr>
            <a:normAutofit fontScale="25000" lnSpcReduction="20000"/>
          </a:bodyPr>
          <a:lstStyle/>
          <a:p>
            <a:pPr fontAlgn="base">
              <a:buNone/>
            </a:pPr>
            <a:r>
              <a:rPr lang="cs-CZ" dirty="0"/>
              <a:t> </a:t>
            </a:r>
          </a:p>
          <a:p>
            <a:pPr fontAlgn="base"/>
            <a:r>
              <a:rPr lang="cs-CZ" dirty="0"/>
              <a:t>​</a:t>
            </a:r>
            <a:r>
              <a:rPr lang="cs-CZ" sz="4400" b="1" dirty="0"/>
              <a:t>Vybraná periodika, která se v různém rozsahu dotýkají oblastí sociálně patologických jevů a jejich prevence z pohledu sociologie, psychologie, práva,... Jednotlivé adresy odkazují na webovou prezentaci časopisu.</a:t>
            </a:r>
            <a:endParaRPr lang="cs-CZ" sz="4400" dirty="0"/>
          </a:p>
          <a:p>
            <a:pPr fontAlgn="base">
              <a:buNone/>
            </a:pPr>
            <a:r>
              <a:rPr lang="cs-CZ" sz="4400" dirty="0"/>
              <a:t> </a:t>
            </a:r>
          </a:p>
          <a:p>
            <a:pPr fontAlgn="base">
              <a:buNone/>
            </a:pPr>
            <a:r>
              <a:rPr lang="cs-CZ" sz="4400" b="1" dirty="0" smtClean="0"/>
              <a:t>	Sociální </a:t>
            </a:r>
            <a:r>
              <a:rPr lang="cs-CZ" sz="4400" b="1" dirty="0"/>
              <a:t>práce</a:t>
            </a:r>
            <a:r>
              <a:rPr lang="cs-CZ" sz="4400" dirty="0"/>
              <a:t> – časopis pro teorii, praxi a vzdělávání v sociální práci. Vydává Asociace vzdělavatelů v sociální práci. ISSN 1213-6204 </a:t>
            </a:r>
            <a:r>
              <a:rPr lang="cs-CZ" sz="4400" u="sng" dirty="0">
                <a:hlinkClick r:id="rId2"/>
              </a:rPr>
              <a:t>http://www.</a:t>
            </a:r>
            <a:r>
              <a:rPr lang="cs-CZ" sz="4400" u="sng" dirty="0" err="1">
                <a:hlinkClick r:id="rId2"/>
              </a:rPr>
              <a:t>socialniprace.cz</a:t>
            </a:r>
            <a:r>
              <a:rPr lang="cs-CZ" sz="4400" u="sng" dirty="0">
                <a:hlinkClick r:id="rId2"/>
              </a:rPr>
              <a:t> </a:t>
            </a:r>
            <a:endParaRPr lang="cs-CZ" sz="4400" dirty="0"/>
          </a:p>
          <a:p>
            <a:pPr fontAlgn="base">
              <a:buNone/>
            </a:pPr>
            <a:r>
              <a:rPr lang="cs-CZ" sz="4400" dirty="0"/>
              <a:t> </a:t>
            </a:r>
          </a:p>
          <a:p>
            <a:pPr fontAlgn="base">
              <a:buNone/>
            </a:pPr>
            <a:r>
              <a:rPr lang="cs-CZ" sz="4400" b="1" dirty="0" smtClean="0"/>
              <a:t>	Sociologický </a:t>
            </a:r>
            <a:r>
              <a:rPr lang="cs-CZ" sz="4400" b="1" dirty="0"/>
              <a:t>časopis</a:t>
            </a:r>
            <a:r>
              <a:rPr lang="cs-CZ" sz="4400" dirty="0"/>
              <a:t> – </a:t>
            </a:r>
            <a:r>
              <a:rPr lang="cs-CZ" sz="4400" dirty="0" err="1"/>
              <a:t>časopis</a:t>
            </a:r>
            <a:r>
              <a:rPr lang="cs-CZ" sz="4400" dirty="0"/>
              <a:t> Sociologického ústavu AV ČR. ISSN 0038-0288</a:t>
            </a:r>
            <a:r>
              <a:rPr lang="cs-CZ" sz="4400" u="sng" dirty="0">
                <a:hlinkClick r:id="rId3"/>
              </a:rPr>
              <a:t>http://sreview.soc.cas.cz/cs/page/10-o-titulu</a:t>
            </a:r>
            <a:r>
              <a:rPr lang="cs-CZ" sz="4400" dirty="0"/>
              <a:t> </a:t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Prevence úrazů, otrav a násilí – </a:t>
            </a:r>
            <a:r>
              <a:rPr lang="cs-CZ" sz="4400" dirty="0"/>
              <a:t>Vydává Jihočeský Inzert Expres, s.r.o. ISSN 1801-0261</a:t>
            </a:r>
            <a:r>
              <a:rPr lang="cs-CZ" sz="4400" u="sng" dirty="0">
                <a:hlinkClick r:id="rId4"/>
              </a:rPr>
              <a:t>http://casopis-zsfju.zsf.jcu.cz/prevence-urazu-otrav-a-nasili/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Československá psychologie –</a:t>
            </a:r>
            <a:r>
              <a:rPr lang="cs-CZ" sz="4400" dirty="0"/>
              <a:t> časopis pro psychologickou teorii a praxi. Vydává Psychologický ústav AV ČR. ISSN 0009-062X </a:t>
            </a:r>
            <a:r>
              <a:rPr lang="cs-CZ" sz="4400" b="1" dirty="0"/>
              <a:t> </a:t>
            </a:r>
            <a:r>
              <a:rPr lang="cs-CZ" sz="4400" b="1" u="sng" dirty="0">
                <a:hlinkClick r:id="rId5"/>
              </a:rPr>
              <a:t>http://cspsych.psu.cas.cz/aktualni.php</a:t>
            </a: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err="1"/>
              <a:t>Psychológia</a:t>
            </a:r>
            <a:r>
              <a:rPr lang="cs-CZ" sz="4400" b="1" dirty="0"/>
              <a:t> a </a:t>
            </a:r>
            <a:r>
              <a:rPr lang="cs-CZ" sz="4400" b="1" dirty="0" err="1"/>
              <a:t>patopsychológia</a:t>
            </a:r>
            <a:r>
              <a:rPr lang="cs-CZ" sz="4400" b="1" dirty="0"/>
              <a:t> </a:t>
            </a:r>
            <a:r>
              <a:rPr lang="cs-CZ" sz="4400" b="1" dirty="0" err="1"/>
              <a:t>dieťaťa</a:t>
            </a:r>
            <a:r>
              <a:rPr lang="cs-CZ" sz="4400" b="1" dirty="0"/>
              <a:t>.</a:t>
            </a:r>
            <a:r>
              <a:rPr lang="cs-CZ" sz="4400" dirty="0"/>
              <a:t> Vydává </a:t>
            </a:r>
            <a:r>
              <a:rPr lang="cs-CZ" sz="4400" dirty="0" err="1"/>
              <a:t>Výskumný</a:t>
            </a:r>
            <a:r>
              <a:rPr lang="cs-CZ" sz="4400" dirty="0"/>
              <a:t> ústav </a:t>
            </a:r>
            <a:r>
              <a:rPr lang="cs-CZ" sz="4400" dirty="0" err="1"/>
              <a:t>detskej</a:t>
            </a:r>
            <a:r>
              <a:rPr lang="cs-CZ" sz="4400" dirty="0"/>
              <a:t> </a:t>
            </a:r>
            <a:r>
              <a:rPr lang="cs-CZ" sz="4400" dirty="0" err="1"/>
              <a:t>psychológie</a:t>
            </a:r>
            <a:r>
              <a:rPr lang="cs-CZ" sz="4400" dirty="0"/>
              <a:t> a </a:t>
            </a:r>
            <a:r>
              <a:rPr lang="cs-CZ" sz="4400" dirty="0" err="1"/>
              <a:t>patopsychológie</a:t>
            </a:r>
            <a:r>
              <a:rPr lang="cs-CZ" sz="4400" dirty="0"/>
              <a:t>. ISSN 0555-5574</a:t>
            </a:r>
            <a:r>
              <a:rPr lang="cs-CZ" sz="4400" u="sng" dirty="0">
                <a:hlinkClick r:id="rId6"/>
              </a:rPr>
              <a:t> http://www.</a:t>
            </a:r>
            <a:r>
              <a:rPr lang="cs-CZ" sz="4400" u="sng" dirty="0" err="1">
                <a:hlinkClick r:id="rId6"/>
              </a:rPr>
              <a:t>vudpap.sk</a:t>
            </a:r>
            <a:r>
              <a:rPr lang="cs-CZ" sz="4400" u="sng" dirty="0">
                <a:hlinkClick r:id="rId6"/>
              </a:rPr>
              <a:t>/</a:t>
            </a:r>
            <a:r>
              <a:rPr lang="cs-CZ" sz="4400" u="sng" dirty="0" err="1">
                <a:hlinkClick r:id="rId6"/>
              </a:rPr>
              <a:t>psychologia</a:t>
            </a:r>
            <a:r>
              <a:rPr lang="cs-CZ" sz="4400" u="sng" dirty="0">
                <a:hlinkClick r:id="rId6"/>
              </a:rPr>
              <a:t>-</a:t>
            </a:r>
            <a:r>
              <a:rPr lang="cs-CZ" sz="4400" u="sng" dirty="0" err="1">
                <a:hlinkClick r:id="rId6"/>
              </a:rPr>
              <a:t>patopsychologia</a:t>
            </a:r>
            <a:r>
              <a:rPr lang="cs-CZ" sz="4400" u="sng" dirty="0">
                <a:hlinkClick r:id="rId6"/>
              </a:rPr>
              <a:t>-</a:t>
            </a:r>
            <a:r>
              <a:rPr lang="cs-CZ" sz="4400" u="sng" dirty="0" err="1">
                <a:hlinkClick r:id="rId6"/>
              </a:rPr>
              <a:t>dietata</a:t>
            </a:r>
            <a:r>
              <a:rPr lang="cs-CZ" sz="4400" u="sng" dirty="0">
                <a:hlinkClick r:id="rId6"/>
              </a:rPr>
              <a:t>/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Psychoterapie -</a:t>
            </a:r>
            <a:r>
              <a:rPr lang="cs-CZ" sz="4400" dirty="0"/>
              <a:t> časopis o psychoterapii. Vydává Fakulta sociálních studií Masarykovy univerzity. ISSN 1802-3983 </a:t>
            </a:r>
            <a:r>
              <a:rPr lang="cs-CZ" sz="4400" u="sng" dirty="0">
                <a:hlinkClick r:id="rId7"/>
              </a:rPr>
              <a:t>http://psychoterapie.</a:t>
            </a:r>
            <a:r>
              <a:rPr lang="cs-CZ" sz="4400" u="sng" dirty="0" err="1">
                <a:hlinkClick r:id="rId7"/>
              </a:rPr>
              <a:t>fss.muni.cz</a:t>
            </a:r>
            <a:r>
              <a:rPr lang="cs-CZ" sz="4400" dirty="0"/>
              <a:t> </a:t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Česká a slovenská psychiatrie – </a:t>
            </a:r>
            <a:r>
              <a:rPr lang="cs-CZ" sz="4400" dirty="0"/>
              <a:t>časopis České psychiatrické společnosti a </a:t>
            </a:r>
            <a:r>
              <a:rPr lang="cs-CZ" sz="4400" dirty="0" err="1"/>
              <a:t>Slovenskej</a:t>
            </a:r>
            <a:r>
              <a:rPr lang="cs-CZ" sz="4400" dirty="0"/>
              <a:t> </a:t>
            </a:r>
            <a:r>
              <a:rPr lang="cs-CZ" sz="4400" dirty="0" err="1"/>
              <a:t>psychiatrickej</a:t>
            </a:r>
            <a:r>
              <a:rPr lang="cs-CZ" sz="4400" dirty="0"/>
              <a:t> </a:t>
            </a:r>
            <a:r>
              <a:rPr lang="cs-CZ" sz="4400" dirty="0" err="1"/>
              <a:t>spoločnosti</a:t>
            </a:r>
            <a:r>
              <a:rPr lang="cs-CZ" sz="4400" dirty="0"/>
              <a:t>.</a:t>
            </a:r>
            <a:r>
              <a:rPr lang="cs-CZ" sz="4400" b="1" dirty="0"/>
              <a:t> </a:t>
            </a:r>
            <a:r>
              <a:rPr lang="cs-CZ" sz="4400" dirty="0"/>
              <a:t>ISSN 1212-0383 </a:t>
            </a:r>
            <a:r>
              <a:rPr lang="cs-CZ" sz="4400" u="sng" dirty="0">
                <a:hlinkClick r:id="rId8"/>
              </a:rPr>
              <a:t>http://www.</a:t>
            </a:r>
            <a:r>
              <a:rPr lang="cs-CZ" sz="4400" u="sng" dirty="0" err="1">
                <a:hlinkClick r:id="rId8"/>
              </a:rPr>
              <a:t>cspsychiatr.cz</a:t>
            </a:r>
            <a:r>
              <a:rPr lang="cs-CZ" sz="4400" u="sng" dirty="0">
                <a:hlinkClick r:id="rId8"/>
              </a:rPr>
              <a:t>/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Esprit</a:t>
            </a:r>
            <a:r>
              <a:rPr lang="cs-CZ" sz="4400" dirty="0"/>
              <a:t> – časopis (nejen) pro duševní zdraví. Vydává Česká asociace pro psychické zdraví. ISSN 1214-2123 </a:t>
            </a:r>
            <a:r>
              <a:rPr lang="cs-CZ" sz="4400" u="sng" dirty="0">
                <a:hlinkClick r:id="rId9"/>
              </a:rPr>
              <a:t>http://www.</a:t>
            </a:r>
            <a:r>
              <a:rPr lang="cs-CZ" sz="4400" u="sng" dirty="0" err="1">
                <a:hlinkClick r:id="rId9"/>
              </a:rPr>
              <a:t>capz.cz</a:t>
            </a:r>
            <a:r>
              <a:rPr lang="cs-CZ" sz="4400" u="sng" dirty="0">
                <a:hlinkClick r:id="rId9"/>
              </a:rPr>
              <a:t>/projekty/</a:t>
            </a:r>
            <a:r>
              <a:rPr lang="cs-CZ" sz="4400" u="sng" dirty="0" err="1">
                <a:hlinkClick r:id="rId9"/>
              </a:rPr>
              <a:t>casopis</a:t>
            </a:r>
            <a:r>
              <a:rPr lang="cs-CZ" sz="4400" u="sng" dirty="0">
                <a:hlinkClick r:id="rId9"/>
              </a:rPr>
              <a:t>-esprit</a:t>
            </a:r>
            <a:r>
              <a:rPr lang="cs-CZ" sz="4400" dirty="0"/>
              <a:t> </a:t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 err="1"/>
              <a:t>Adiktologie</a:t>
            </a:r>
            <a:r>
              <a:rPr lang="cs-CZ" sz="4400" dirty="0"/>
              <a:t> – časopis pro prevenci, léčbu a výzkum závislostí. Vydává sdružení SCAN. ISSN 1213-3841 </a:t>
            </a:r>
            <a:r>
              <a:rPr lang="cs-CZ" sz="4400" u="sng" dirty="0">
                <a:hlinkClick r:id="rId10"/>
              </a:rPr>
              <a:t>http://casopis.adiktologie.cz/cs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Závislost a my –</a:t>
            </a:r>
            <a:r>
              <a:rPr lang="cs-CZ" sz="4400" dirty="0"/>
              <a:t> odborný časopis pro sociálně patologické jevy. Vydává Jiří Vacek. ISSN 1213-8584</a:t>
            </a:r>
            <a:r>
              <a:rPr lang="cs-CZ" sz="4400" u="sng" dirty="0">
                <a:hlinkClick r:id="rId11"/>
              </a:rPr>
              <a:t>http://drogovazavislost.blogspot.cz/2009/05/casopis-zavislosti-my-vyvoj-drogove.html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Bulletin Národní protidrogové centrály</a:t>
            </a:r>
            <a:r>
              <a:rPr lang="cs-CZ" sz="4400" dirty="0"/>
              <a:t> - Vydává Policie ČR, Národní protidrogová centrála, Služby kriminální policie a vyšetřování. ISSN 1211 – 8834</a:t>
            </a:r>
            <a:r>
              <a:rPr lang="cs-CZ" sz="4400" u="sng" dirty="0">
                <a:hlinkClick r:id="rId12"/>
              </a:rPr>
              <a:t>http://www.policie.</a:t>
            </a:r>
            <a:r>
              <a:rPr lang="cs-CZ" sz="4400" u="sng" dirty="0" err="1">
                <a:hlinkClick r:id="rId12"/>
              </a:rPr>
              <a:t>cz</a:t>
            </a:r>
            <a:r>
              <a:rPr lang="cs-CZ" sz="4400" u="sng" dirty="0">
                <a:hlinkClick r:id="rId12"/>
              </a:rPr>
              <a:t>/</a:t>
            </a:r>
            <a:r>
              <a:rPr lang="cs-CZ" sz="4400" u="sng" dirty="0" err="1">
                <a:hlinkClick r:id="rId12"/>
              </a:rPr>
              <a:t>clanek</a:t>
            </a:r>
            <a:r>
              <a:rPr lang="cs-CZ" sz="4400" u="sng" dirty="0">
                <a:hlinkClick r:id="rId12"/>
              </a:rPr>
              <a:t>/bulletin.</a:t>
            </a:r>
            <a:r>
              <a:rPr lang="cs-CZ" sz="4400" u="sng" dirty="0" err="1">
                <a:hlinkClick r:id="rId12"/>
              </a:rPr>
              <a:t>aspx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České vězeňství</a:t>
            </a:r>
            <a:r>
              <a:rPr lang="cs-CZ" sz="4400" dirty="0"/>
              <a:t> – Vydává Vězeňská služba ČR. ISSN 1213-9297 </a:t>
            </a:r>
            <a:r>
              <a:rPr lang="cs-CZ" sz="4400" u="sng" dirty="0">
                <a:hlinkClick r:id="rId13"/>
              </a:rPr>
              <a:t>http://www.</a:t>
            </a:r>
            <a:r>
              <a:rPr lang="cs-CZ" sz="4400" u="sng" dirty="0" err="1">
                <a:hlinkClick r:id="rId13"/>
              </a:rPr>
              <a:t>vscr.cz</a:t>
            </a:r>
            <a:r>
              <a:rPr lang="cs-CZ" sz="4400" u="sng" dirty="0">
                <a:hlinkClick r:id="rId13"/>
              </a:rPr>
              <a:t>/</a:t>
            </a:r>
            <a:r>
              <a:rPr lang="cs-CZ" sz="4400" u="sng" dirty="0" err="1">
                <a:hlinkClick r:id="rId13"/>
              </a:rPr>
              <a:t>generalni</a:t>
            </a:r>
            <a:r>
              <a:rPr lang="cs-CZ" sz="4400" u="sng" dirty="0">
                <a:hlinkClick r:id="rId13"/>
              </a:rPr>
              <a:t>-</a:t>
            </a:r>
            <a:r>
              <a:rPr lang="cs-CZ" sz="4400" u="sng" dirty="0" err="1">
                <a:hlinkClick r:id="rId13"/>
              </a:rPr>
              <a:t>reditelstvi</a:t>
            </a:r>
            <a:r>
              <a:rPr lang="cs-CZ" sz="4400" u="sng" dirty="0">
                <a:hlinkClick r:id="rId13"/>
              </a:rPr>
              <a:t>-19/</a:t>
            </a:r>
            <a:r>
              <a:rPr lang="cs-CZ" sz="4400" u="sng" dirty="0" err="1">
                <a:hlinkClick r:id="rId13"/>
              </a:rPr>
              <a:t>informacni</a:t>
            </a:r>
            <a:r>
              <a:rPr lang="cs-CZ" sz="4400" u="sng" dirty="0">
                <a:hlinkClick r:id="rId13"/>
              </a:rPr>
              <a:t>-servis/ke-</a:t>
            </a:r>
            <a:r>
              <a:rPr lang="cs-CZ" sz="4400" u="sng" dirty="0" err="1">
                <a:hlinkClick r:id="rId13"/>
              </a:rPr>
              <a:t>stazeni</a:t>
            </a:r>
            <a:r>
              <a:rPr lang="cs-CZ" sz="4400" u="sng" dirty="0">
                <a:hlinkClick r:id="rId13"/>
              </a:rPr>
              <a:t>-112/</a:t>
            </a:r>
            <a:r>
              <a:rPr lang="cs-CZ" sz="4400" u="sng" dirty="0" err="1">
                <a:hlinkClick r:id="rId13"/>
              </a:rPr>
              <a:t>ceske</a:t>
            </a:r>
            <a:r>
              <a:rPr lang="cs-CZ" sz="4400" u="sng" dirty="0">
                <a:hlinkClick r:id="rId13"/>
              </a:rPr>
              <a:t>-</a:t>
            </a:r>
            <a:r>
              <a:rPr lang="cs-CZ" sz="4400" u="sng" dirty="0" err="1">
                <a:hlinkClick r:id="rId13"/>
              </a:rPr>
              <a:t>vezenstvi</a:t>
            </a:r>
            <a:r>
              <a:rPr lang="cs-CZ" sz="4400" u="sng" dirty="0">
                <a:hlinkClick r:id="rId13"/>
              </a:rPr>
              <a:t>-1223/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Zpravodaj Bílého kruhu bezpečí</a:t>
            </a:r>
            <a:r>
              <a:rPr lang="cs-CZ" sz="4400" dirty="0"/>
              <a:t>. Vydává Bílý kruh bezpečí, sdružení pro pomoc obětem trestné činnosti. </a:t>
            </a:r>
            <a:r>
              <a:rPr lang="cs-CZ" sz="4400" u="sng" dirty="0">
                <a:hlinkClick r:id="rId14"/>
              </a:rPr>
              <a:t>http://www.</a:t>
            </a:r>
            <a:r>
              <a:rPr lang="cs-CZ" sz="4400" u="sng" dirty="0" err="1">
                <a:hlinkClick r:id="rId14"/>
              </a:rPr>
              <a:t>bilykruhbezpeci.cz</a:t>
            </a:r>
            <a:r>
              <a:rPr lang="cs-CZ" sz="4400" u="sng" dirty="0">
                <a:hlinkClick r:id="rId14"/>
              </a:rPr>
              <a:t>/o-</a:t>
            </a:r>
            <a:r>
              <a:rPr lang="cs-CZ" sz="4400" u="sng" dirty="0" err="1">
                <a:hlinkClick r:id="rId14"/>
              </a:rPr>
              <a:t>nas</a:t>
            </a:r>
            <a:r>
              <a:rPr lang="cs-CZ" sz="4400" u="sng" dirty="0">
                <a:hlinkClick r:id="rId14"/>
              </a:rPr>
              <a:t>/zpravodaj-</a:t>
            </a:r>
            <a:r>
              <a:rPr lang="cs-CZ" sz="4400" u="sng" dirty="0" err="1">
                <a:hlinkClick r:id="rId14"/>
              </a:rPr>
              <a:t>bkb</a:t>
            </a:r>
            <a:r>
              <a:rPr lang="cs-CZ" sz="4400" u="sng" dirty="0">
                <a:hlinkClick r:id="rId14"/>
              </a:rPr>
              <a:t>/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sz="4400" dirty="0"/>
              <a:t/>
            </a:r>
            <a:br>
              <a:rPr lang="cs-CZ" sz="4400" dirty="0"/>
            </a:br>
            <a:r>
              <a:rPr lang="cs-CZ" sz="4400" b="1" dirty="0"/>
              <a:t>Právo a rodina – </a:t>
            </a:r>
            <a:r>
              <a:rPr lang="cs-CZ" sz="4400" dirty="0"/>
              <a:t>časopis o rodinném právu. Vydává LINDE nakladatelství, s.r.o. ISSN 1212-866X</a:t>
            </a:r>
            <a:r>
              <a:rPr lang="cs-CZ" sz="4400" u="sng" dirty="0">
                <a:hlinkClick r:id="rId15"/>
              </a:rPr>
              <a:t>http://www.</a:t>
            </a:r>
            <a:r>
              <a:rPr lang="cs-CZ" sz="4400" u="sng" dirty="0" err="1">
                <a:hlinkClick r:id="rId15"/>
              </a:rPr>
              <a:t>azrodina.cz</a:t>
            </a:r>
            <a:r>
              <a:rPr lang="cs-CZ" sz="4400" u="sng" dirty="0">
                <a:hlinkClick r:id="rId15"/>
              </a:rPr>
              <a:t>/1773-</a:t>
            </a:r>
            <a:r>
              <a:rPr lang="cs-CZ" sz="4400" u="sng" dirty="0" err="1">
                <a:hlinkClick r:id="rId15"/>
              </a:rPr>
              <a:t>pravo</a:t>
            </a:r>
            <a:r>
              <a:rPr lang="cs-CZ" sz="4400" u="sng" dirty="0">
                <a:hlinkClick r:id="rId15"/>
              </a:rPr>
              <a:t>-a-rodina</a:t>
            </a:r>
            <a:endParaRPr lang="cs-CZ" sz="4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Informační portál a databáze služeb sociální prevence pro osoby ohrožené sociálním vyloučením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https://sluzbyprevence.mpsv.cz/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20</Words>
  <Application>Microsoft Office PowerPoint</Application>
  <PresentationFormat>Předvádění na obrazovce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Sociálně patologické jevy</vt:lpstr>
      <vt:lpstr> ČASOPISY O SOCIÁLNĚ PATOLOGICKÝCH JEVECH A JEJICH PREVENCI </vt:lpstr>
      <vt:lpstr>Informační portál a databáze služeb sociální prevence pro osoby ohrožené sociálním vyloučením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Sociálně patologické jevy</dc:title>
  <dc:creator>PC</dc:creator>
  <cp:lastModifiedBy>PC</cp:lastModifiedBy>
  <cp:revision>1</cp:revision>
  <dcterms:created xsi:type="dcterms:W3CDTF">2015-04-15T06:35:05Z</dcterms:created>
  <dcterms:modified xsi:type="dcterms:W3CDTF">2015-04-15T06:44:33Z</dcterms:modified>
</cp:coreProperties>
</file>