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8" r:id="rId3"/>
    <p:sldId id="272" r:id="rId4"/>
    <p:sldId id="270" r:id="rId5"/>
    <p:sldId id="273" r:id="rId6"/>
    <p:sldId id="274" r:id="rId7"/>
    <p:sldId id="269" r:id="rId8"/>
    <p:sldId id="275" r:id="rId9"/>
    <p:sldId id="271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B32AD52-5F6F-4399-A4B6-7996BC68E85E}" type="datetimeFigureOut">
              <a:rPr lang="cs-CZ" smtClean="0"/>
              <a:pPr/>
              <a:t>21.5.2015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EC9B6AA-0003-47A0-BF6F-E5BA448A3EC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32AD52-5F6F-4399-A4B6-7996BC68E85E}" type="datetimeFigureOut">
              <a:rPr lang="cs-CZ" smtClean="0"/>
              <a:pPr/>
              <a:t>21.5.2015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C9B6AA-0003-47A0-BF6F-E5BA448A3EC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B32AD52-5F6F-4399-A4B6-7996BC68E85E}" type="datetimeFigureOut">
              <a:rPr lang="cs-CZ" smtClean="0"/>
              <a:pPr/>
              <a:t>21.5.2015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EC9B6AA-0003-47A0-BF6F-E5BA448A3EC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32AD52-5F6F-4399-A4B6-7996BC68E85E}" type="datetimeFigureOut">
              <a:rPr lang="cs-CZ" smtClean="0"/>
              <a:pPr/>
              <a:t>21.5.2015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C9B6AA-0003-47A0-BF6F-E5BA448A3EC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B32AD52-5F6F-4399-A4B6-7996BC68E85E}" type="datetimeFigureOut">
              <a:rPr lang="cs-CZ" smtClean="0"/>
              <a:pPr/>
              <a:t>21.5.2015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EC9B6AA-0003-47A0-BF6F-E5BA448A3EC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32AD52-5F6F-4399-A4B6-7996BC68E85E}" type="datetimeFigureOut">
              <a:rPr lang="cs-CZ" smtClean="0"/>
              <a:pPr/>
              <a:t>21.5.2015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C9B6AA-0003-47A0-BF6F-E5BA448A3EC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32AD52-5F6F-4399-A4B6-7996BC68E85E}" type="datetimeFigureOut">
              <a:rPr lang="cs-CZ" smtClean="0"/>
              <a:pPr/>
              <a:t>21.5.2015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C9B6AA-0003-47A0-BF6F-E5BA448A3EC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32AD52-5F6F-4399-A4B6-7996BC68E85E}" type="datetimeFigureOut">
              <a:rPr lang="cs-CZ" smtClean="0"/>
              <a:pPr/>
              <a:t>21.5.2015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C9B6AA-0003-47A0-BF6F-E5BA448A3EC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B32AD52-5F6F-4399-A4B6-7996BC68E85E}" type="datetimeFigureOut">
              <a:rPr lang="cs-CZ" smtClean="0"/>
              <a:pPr/>
              <a:t>21.5.2015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C9B6AA-0003-47A0-BF6F-E5BA448A3EC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32AD52-5F6F-4399-A4B6-7996BC68E85E}" type="datetimeFigureOut">
              <a:rPr lang="cs-CZ" smtClean="0"/>
              <a:pPr/>
              <a:t>21.5.2015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C9B6AA-0003-47A0-BF6F-E5BA448A3EC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32AD52-5F6F-4399-A4B6-7996BC68E85E}" type="datetimeFigureOut">
              <a:rPr lang="cs-CZ" smtClean="0"/>
              <a:pPr/>
              <a:t>21.5.2015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C9B6AA-0003-47A0-BF6F-E5BA448A3EC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B32AD52-5F6F-4399-A4B6-7996BC68E85E}" type="datetimeFigureOut">
              <a:rPr lang="cs-CZ" smtClean="0"/>
              <a:pPr/>
              <a:t>21.5.2015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EC9B6AA-0003-47A0-BF6F-E5BA448A3EC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Vybrané teorie osobnosti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Dynamika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Základní motivační pojem je pro </a:t>
            </a:r>
            <a:r>
              <a:rPr lang="cs-CZ" dirty="0" err="1" smtClean="0"/>
              <a:t>Lewina</a:t>
            </a:r>
            <a:r>
              <a:rPr lang="cs-CZ" dirty="0" smtClean="0"/>
              <a:t> </a:t>
            </a:r>
            <a:r>
              <a:rPr lang="cs-CZ" b="1" dirty="0" smtClean="0"/>
              <a:t>potřeba</a:t>
            </a:r>
            <a:r>
              <a:rPr lang="cs-CZ" dirty="0" smtClean="0"/>
              <a:t>. </a:t>
            </a:r>
            <a:r>
              <a:rPr lang="cs-CZ" dirty="0" smtClean="0"/>
              <a:t>Vzniká v psychologické rovině (jako například hlad). Každá potřeba uvolňuje energii. Uvolněním energie roste napětí v organismu. Nahromaděním napětí potom vznikne síla, nejen určená směrem (VEKTOR), ale i typem vazby (pozitivní, negativní vazby). </a:t>
            </a:r>
            <a:endParaRPr lang="cs-CZ" dirty="0" smtClean="0"/>
          </a:p>
          <a:p>
            <a:r>
              <a:rPr lang="cs-CZ" b="1" dirty="0" smtClean="0"/>
              <a:t>Pozitivní </a:t>
            </a:r>
            <a:r>
              <a:rPr lang="cs-CZ" b="1" dirty="0" smtClean="0"/>
              <a:t>vazby: </a:t>
            </a:r>
            <a:r>
              <a:rPr lang="cs-CZ" dirty="0" smtClean="0"/>
              <a:t>je taková vazba, o které si osobnost myslí, že při střetu s potřebou budu napětí zmenšeno. Tato vazba směřuje do pole osobnosti. </a:t>
            </a:r>
          </a:p>
          <a:p>
            <a:r>
              <a:rPr lang="cs-CZ" b="1" dirty="0" smtClean="0"/>
              <a:t>Negativní vazby: </a:t>
            </a:r>
            <a:r>
              <a:rPr lang="cs-CZ" dirty="0" smtClean="0"/>
              <a:t>je takový typ vazby, který vyvolává napětí. Čím je silnější negativní vazba, tím se zvyšuje napětí v organismu a při nadměrnému </a:t>
            </a:r>
            <a:r>
              <a:rPr lang="cs-CZ" dirty="0" err="1" smtClean="0"/>
              <a:t>zvyšovánín</a:t>
            </a:r>
            <a:r>
              <a:rPr lang="cs-CZ" dirty="0" smtClean="0"/>
              <a:t> napětí může dojít k poškození osobnosti. Negativní vazby se vždy snaží uniknout s pole osobnosti.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Dynamika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sz="4000" dirty="0" smtClean="0"/>
              <a:t>pozitivní </a:t>
            </a:r>
            <a:r>
              <a:rPr lang="cs-CZ" sz="4000" dirty="0" smtClean="0"/>
              <a:t>vazba tak postrkuje člověka k aktivitě v určitém </a:t>
            </a:r>
            <a:r>
              <a:rPr lang="cs-CZ" sz="4000" dirty="0" smtClean="0"/>
              <a:t>směru</a:t>
            </a:r>
          </a:p>
          <a:p>
            <a:r>
              <a:rPr lang="cs-CZ" sz="4000" dirty="0" smtClean="0"/>
              <a:t>negativní </a:t>
            </a:r>
            <a:r>
              <a:rPr lang="cs-CZ" sz="4000" dirty="0" smtClean="0"/>
              <a:t>vazba odvrací osobu pryč od vytýčeného </a:t>
            </a:r>
            <a:r>
              <a:rPr lang="cs-CZ" sz="4000" dirty="0" smtClean="0"/>
              <a:t>směru</a:t>
            </a:r>
          </a:p>
          <a:p>
            <a:r>
              <a:rPr lang="cs-CZ" sz="4000" dirty="0" smtClean="0"/>
              <a:t>na </a:t>
            </a:r>
            <a:r>
              <a:rPr lang="cs-CZ" sz="4000" dirty="0" smtClean="0"/>
              <a:t>jednu potřebu taktéž většinou působí více než jedna vazba, ať už pozitivní nebo </a:t>
            </a:r>
            <a:r>
              <a:rPr lang="cs-CZ" sz="4000" dirty="0" smtClean="0"/>
              <a:t>negativní</a:t>
            </a:r>
          </a:p>
          <a:p>
            <a:r>
              <a:rPr lang="cs-CZ" sz="4000" dirty="0" smtClean="0"/>
              <a:t>Jsme </a:t>
            </a:r>
            <a:r>
              <a:rPr lang="cs-CZ" sz="4000" dirty="0" smtClean="0"/>
              <a:t>vystavěni neustálému napětí. To proto, aby nás motivovalo k učení, činnosti. A právě učením, myšlením, provedením dojde k uvolnění napětí. </a:t>
            </a:r>
            <a:endParaRPr lang="cs-CZ" sz="4000" dirty="0" smtClean="0"/>
          </a:p>
          <a:p>
            <a:r>
              <a:rPr lang="cs-CZ" sz="4000" dirty="0" smtClean="0"/>
              <a:t>Život </a:t>
            </a:r>
            <a:r>
              <a:rPr lang="cs-CZ" sz="4000" dirty="0" smtClean="0"/>
              <a:t>je stálé vzájemné působení mezi starými a nedokončenými vazbami a vazbami vznikajícími nově. Celkové napětí v poli organismu nikdy nezmizí, může být zmenšeno, některé části napětí mohou být ukončeny s uspokojením potřeby. Náš osobnostní systém se tak udržuje otevřený, schopný objevovat nové události, lidi a možnosti.</a:t>
            </a:r>
            <a:br>
              <a:rPr lang="cs-CZ" sz="4000" dirty="0" smtClean="0"/>
            </a:br>
            <a:endParaRPr lang="cs-CZ" sz="40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/>
          <a:lstStyle/>
          <a:p>
            <a:r>
              <a:rPr lang="cs-CZ" dirty="0" smtClean="0"/>
              <a:t>Typologie konfliktů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7239000" cy="5403000"/>
          </a:xfrm>
        </p:spPr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en-US" sz="3000" dirty="0" err="1" smtClean="0">
                <a:latin typeface="Calibri" pitchFamily="34" charset="0"/>
              </a:rPr>
              <a:t>apetence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smtClean="0">
                <a:latin typeface="Calibri" pitchFamily="34" charset="0"/>
              </a:rPr>
              <a:t>- </a:t>
            </a:r>
            <a:r>
              <a:rPr lang="en-US" sz="3000" dirty="0" err="1" smtClean="0">
                <a:latin typeface="Calibri" pitchFamily="34" charset="0"/>
              </a:rPr>
              <a:t>apetence</a:t>
            </a:r>
            <a:r>
              <a:rPr lang="en-US" sz="3000" dirty="0" smtClean="0">
                <a:latin typeface="Calibri" pitchFamily="34" charset="0"/>
              </a:rPr>
              <a:t> (</a:t>
            </a:r>
            <a:r>
              <a:rPr lang="en-US" sz="3000" dirty="0" err="1" smtClean="0">
                <a:latin typeface="Calibri" pitchFamily="34" charset="0"/>
              </a:rPr>
              <a:t>aproach</a:t>
            </a:r>
            <a:r>
              <a:rPr lang="en-US" sz="3000" dirty="0" smtClean="0">
                <a:latin typeface="Calibri" pitchFamily="34" charset="0"/>
              </a:rPr>
              <a:t> - </a:t>
            </a:r>
            <a:r>
              <a:rPr lang="en-US" sz="3000" dirty="0" err="1" smtClean="0">
                <a:latin typeface="Calibri" pitchFamily="34" charset="0"/>
              </a:rPr>
              <a:t>aproach</a:t>
            </a:r>
            <a:r>
              <a:rPr lang="en-US" sz="3000" dirty="0" smtClean="0">
                <a:latin typeface="Calibri" pitchFamily="34" charset="0"/>
              </a:rPr>
              <a:t>): </a:t>
            </a:r>
            <a:r>
              <a:rPr lang="en-US" sz="3000" dirty="0" err="1" smtClean="0">
                <a:latin typeface="Calibri" pitchFamily="34" charset="0"/>
              </a:rPr>
              <a:t>na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objekt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působí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dvě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stejně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přitažlivé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síly</a:t>
            </a:r>
            <a:r>
              <a:rPr lang="en-US" sz="3000" dirty="0" smtClean="0">
                <a:latin typeface="Calibri" pitchFamily="34" charset="0"/>
              </a:rPr>
              <a:t>, </a:t>
            </a:r>
            <a:r>
              <a:rPr lang="en-US" sz="3000" dirty="0" err="1" smtClean="0">
                <a:latin typeface="Calibri" pitchFamily="34" charset="0"/>
              </a:rPr>
              <a:t>subjekt</a:t>
            </a:r>
            <a:r>
              <a:rPr lang="en-US" sz="3000" dirty="0" smtClean="0">
                <a:latin typeface="Calibri" pitchFamily="34" charset="0"/>
              </a:rPr>
              <a:t> se </a:t>
            </a:r>
            <a:r>
              <a:rPr lang="en-US" sz="3000" dirty="0" err="1" smtClean="0">
                <a:latin typeface="Calibri" pitchFamily="34" charset="0"/>
              </a:rPr>
              <a:t>musí</a:t>
            </a:r>
            <a:r>
              <a:rPr lang="en-US" sz="3000" dirty="0" smtClean="0">
                <a:latin typeface="Calibri" pitchFamily="34" charset="0"/>
              </a:rPr>
              <a:t> v </a:t>
            </a:r>
            <a:r>
              <a:rPr lang="en-US" sz="3000" dirty="0" err="1" smtClean="0">
                <a:latin typeface="Calibri" pitchFamily="34" charset="0"/>
              </a:rPr>
              <a:t>procesu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rozhodování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rozmyslet</a:t>
            </a:r>
            <a:r>
              <a:rPr lang="en-US" sz="3000" dirty="0" smtClean="0">
                <a:latin typeface="Calibri" pitchFamily="34" charset="0"/>
              </a:rPr>
              <a:t>, </a:t>
            </a:r>
            <a:r>
              <a:rPr lang="en-US" sz="3000" dirty="0" err="1" smtClean="0">
                <a:latin typeface="Calibri" pitchFamily="34" charset="0"/>
              </a:rPr>
              <a:t>která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přitažlivá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síla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zvítězí</a:t>
            </a:r>
            <a:r>
              <a:rPr lang="en-US" sz="3000" dirty="0" smtClean="0">
                <a:latin typeface="Calibri" pitchFamily="34" charset="0"/>
              </a:rPr>
              <a:t>. My </a:t>
            </a:r>
            <a:r>
              <a:rPr lang="en-US" sz="3000" dirty="0" err="1" smtClean="0">
                <a:latin typeface="Calibri" pitchFamily="34" charset="0"/>
              </a:rPr>
              <a:t>vlastně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chceme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dvě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rozdílné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věci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stejně</a:t>
            </a:r>
            <a:r>
              <a:rPr lang="en-US" sz="3000" dirty="0" smtClean="0">
                <a:latin typeface="Calibri" pitchFamily="34" charset="0"/>
              </a:rPr>
              <a:t>, </a:t>
            </a:r>
            <a:r>
              <a:rPr lang="en-US" sz="3000" dirty="0" err="1" smtClean="0">
                <a:latin typeface="Calibri" pitchFamily="34" charset="0"/>
              </a:rPr>
              <a:t>i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když</a:t>
            </a:r>
            <a:r>
              <a:rPr lang="en-US" sz="3000" dirty="0" smtClean="0">
                <a:latin typeface="Calibri" pitchFamily="34" charset="0"/>
              </a:rPr>
              <a:t> se </a:t>
            </a:r>
            <a:r>
              <a:rPr lang="en-US" sz="3000" dirty="0" err="1" smtClean="0">
                <a:latin typeface="Calibri" pitchFamily="34" charset="0"/>
              </a:rPr>
              <a:t>rozhodneme</a:t>
            </a:r>
            <a:r>
              <a:rPr lang="en-US" sz="3000" dirty="0" smtClean="0">
                <a:latin typeface="Calibri" pitchFamily="34" charset="0"/>
              </a:rPr>
              <a:t> pro </a:t>
            </a:r>
            <a:r>
              <a:rPr lang="en-US" sz="3000" dirty="0" err="1" smtClean="0">
                <a:latin typeface="Calibri" pitchFamily="34" charset="0"/>
              </a:rPr>
              <a:t>jednu</a:t>
            </a:r>
            <a:r>
              <a:rPr lang="en-US" sz="3000" dirty="0" smtClean="0">
                <a:latin typeface="Calibri" pitchFamily="34" charset="0"/>
              </a:rPr>
              <a:t> z </a:t>
            </a:r>
            <a:r>
              <a:rPr lang="en-US" sz="3000" dirty="0" err="1" smtClean="0">
                <a:latin typeface="Calibri" pitchFamily="34" charset="0"/>
              </a:rPr>
              <a:t>nich</a:t>
            </a:r>
            <a:r>
              <a:rPr lang="en-US" sz="3000" dirty="0" smtClean="0">
                <a:latin typeface="Calibri" pitchFamily="34" charset="0"/>
              </a:rPr>
              <a:t>, </a:t>
            </a:r>
            <a:r>
              <a:rPr lang="en-US" sz="3000" dirty="0" err="1" smtClean="0">
                <a:latin typeface="Calibri" pitchFamily="34" charset="0"/>
              </a:rPr>
              <a:t>často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váháme</a:t>
            </a:r>
            <a:r>
              <a:rPr lang="en-US" sz="3000" dirty="0" smtClean="0">
                <a:latin typeface="Calibri" pitchFamily="34" charset="0"/>
              </a:rPr>
              <a:t>, </a:t>
            </a:r>
            <a:r>
              <a:rPr lang="en-US" sz="3000" dirty="0" err="1" smtClean="0">
                <a:latin typeface="Calibri" pitchFamily="34" charset="0"/>
              </a:rPr>
              <a:t>zda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jsme</a:t>
            </a:r>
            <a:r>
              <a:rPr lang="en-US" sz="3000" dirty="0" smtClean="0">
                <a:latin typeface="Calibri" pitchFamily="34" charset="0"/>
              </a:rPr>
              <a:t> se </a:t>
            </a:r>
            <a:r>
              <a:rPr lang="en-US" sz="3000" dirty="0" err="1" smtClean="0">
                <a:latin typeface="Calibri" pitchFamily="34" charset="0"/>
              </a:rPr>
              <a:t>rozhodli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správně</a:t>
            </a:r>
            <a:r>
              <a:rPr lang="en-US" sz="3000" dirty="0" smtClean="0">
                <a:latin typeface="Calibri" pitchFamily="34" charset="0"/>
              </a:rPr>
              <a:t>. (</a:t>
            </a:r>
            <a:r>
              <a:rPr lang="en-US" sz="3000" dirty="0" err="1" smtClean="0">
                <a:latin typeface="Calibri" pitchFamily="34" charset="0"/>
              </a:rPr>
              <a:t>pozitivní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vazby</a:t>
            </a:r>
            <a:r>
              <a:rPr lang="en-US" sz="3000" dirty="0" smtClean="0">
                <a:latin typeface="Calibri" pitchFamily="34" charset="0"/>
              </a:rPr>
              <a:t>)</a:t>
            </a:r>
          </a:p>
          <a:p>
            <a:r>
              <a:rPr lang="en-US" sz="3000" dirty="0" err="1" smtClean="0">
                <a:latin typeface="Calibri" pitchFamily="34" charset="0"/>
              </a:rPr>
              <a:t>averze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smtClean="0">
                <a:latin typeface="Calibri" pitchFamily="34" charset="0"/>
              </a:rPr>
              <a:t>- </a:t>
            </a:r>
            <a:r>
              <a:rPr lang="en-US" sz="3000" dirty="0" err="1" smtClean="0">
                <a:latin typeface="Calibri" pitchFamily="34" charset="0"/>
              </a:rPr>
              <a:t>averze</a:t>
            </a:r>
            <a:r>
              <a:rPr lang="en-US" sz="3000" dirty="0" smtClean="0">
                <a:latin typeface="Calibri" pitchFamily="34" charset="0"/>
              </a:rPr>
              <a:t> (avoidance - avoidance): </a:t>
            </a:r>
            <a:r>
              <a:rPr lang="en-US" sz="3000" dirty="0" err="1" smtClean="0">
                <a:latin typeface="Calibri" pitchFamily="34" charset="0"/>
              </a:rPr>
              <a:t>tento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druh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konfliktu</a:t>
            </a:r>
            <a:r>
              <a:rPr lang="en-US" sz="3000" dirty="0" smtClean="0">
                <a:latin typeface="Calibri" pitchFamily="34" charset="0"/>
              </a:rPr>
              <a:t> je pro </a:t>
            </a:r>
            <a:r>
              <a:rPr lang="en-US" sz="3000" dirty="0" err="1" smtClean="0">
                <a:latin typeface="Calibri" pitchFamily="34" charset="0"/>
              </a:rPr>
              <a:t>osobnost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nejsilnější</a:t>
            </a:r>
            <a:r>
              <a:rPr lang="en-US" sz="3000" dirty="0" smtClean="0">
                <a:latin typeface="Calibri" pitchFamily="34" charset="0"/>
              </a:rPr>
              <a:t> (</a:t>
            </a:r>
            <a:r>
              <a:rPr lang="en-US" sz="3000" dirty="0" err="1" smtClean="0">
                <a:latin typeface="Calibri" pitchFamily="34" charset="0"/>
              </a:rPr>
              <a:t>negativní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vazby</a:t>
            </a:r>
            <a:r>
              <a:rPr lang="en-US" sz="3000" dirty="0" smtClean="0">
                <a:latin typeface="Calibri" pitchFamily="34" charset="0"/>
              </a:rPr>
              <a:t>). </a:t>
            </a:r>
            <a:r>
              <a:rPr lang="en-US" sz="3000" dirty="0" err="1" smtClean="0">
                <a:latin typeface="Calibri" pitchFamily="34" charset="0"/>
              </a:rPr>
              <a:t>Subjekt</a:t>
            </a:r>
            <a:r>
              <a:rPr lang="en-US" sz="3000" dirty="0" smtClean="0">
                <a:latin typeface="Calibri" pitchFamily="34" charset="0"/>
              </a:rPr>
              <a:t> se </a:t>
            </a:r>
            <a:r>
              <a:rPr lang="en-US" sz="3000" dirty="0" err="1" smtClean="0">
                <a:latin typeface="Calibri" pitchFamily="34" charset="0"/>
              </a:rPr>
              <a:t>totiž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snaží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rozhodnout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mezi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dvěmi</a:t>
            </a:r>
            <a:r>
              <a:rPr lang="en-US" sz="3000" dirty="0" smtClean="0">
                <a:latin typeface="Calibri" pitchFamily="34" charset="0"/>
              </a:rPr>
              <a:t>, </a:t>
            </a:r>
            <a:r>
              <a:rPr lang="en-US" sz="3000" dirty="0" err="1" smtClean="0">
                <a:latin typeface="Calibri" pitchFamily="34" charset="0"/>
              </a:rPr>
              <a:t>nebo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vícemi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věcmi</a:t>
            </a:r>
            <a:r>
              <a:rPr lang="en-US" sz="3000" dirty="0" smtClean="0">
                <a:latin typeface="Calibri" pitchFamily="34" charset="0"/>
              </a:rPr>
              <a:t>, </a:t>
            </a:r>
            <a:r>
              <a:rPr lang="en-US" sz="3000" dirty="0" err="1" smtClean="0">
                <a:latin typeface="Calibri" pitchFamily="34" charset="0"/>
              </a:rPr>
              <a:t>které</a:t>
            </a:r>
            <a:r>
              <a:rPr lang="en-US" sz="3000" dirty="0" smtClean="0">
                <a:latin typeface="Calibri" pitchFamily="34" charset="0"/>
              </a:rPr>
              <a:t> ale </a:t>
            </a:r>
            <a:r>
              <a:rPr lang="en-US" sz="3000" dirty="0" err="1" smtClean="0">
                <a:latin typeface="Calibri" pitchFamily="34" charset="0"/>
              </a:rPr>
              <a:t>nechceme</a:t>
            </a:r>
            <a:r>
              <a:rPr lang="en-US" sz="3000" dirty="0" smtClean="0">
                <a:latin typeface="Calibri" pitchFamily="34" charset="0"/>
              </a:rPr>
              <a:t>. To </a:t>
            </a:r>
            <a:r>
              <a:rPr lang="en-US" sz="3000" dirty="0" err="1" smtClean="0">
                <a:latin typeface="Calibri" pitchFamily="34" charset="0"/>
              </a:rPr>
              <a:t>vede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občas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ke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zdržování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výsledného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rozhodnutí</a:t>
            </a:r>
            <a:r>
              <a:rPr lang="en-US" sz="3000" dirty="0" smtClean="0">
                <a:latin typeface="Calibri" pitchFamily="34" charset="0"/>
              </a:rPr>
              <a:t>, a </a:t>
            </a:r>
            <a:r>
              <a:rPr lang="en-US" sz="3000" dirty="0" err="1" smtClean="0">
                <a:latin typeface="Calibri" pitchFamily="34" charset="0"/>
              </a:rPr>
              <a:t>navíc</a:t>
            </a:r>
            <a:r>
              <a:rPr lang="en-US" sz="3000" dirty="0" smtClean="0">
                <a:latin typeface="Calibri" pitchFamily="34" charset="0"/>
              </a:rPr>
              <a:t> se </a:t>
            </a:r>
            <a:r>
              <a:rPr lang="en-US" sz="3000" dirty="0" err="1" smtClean="0">
                <a:latin typeface="Calibri" pitchFamily="34" charset="0"/>
              </a:rPr>
              <a:t>může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stát</a:t>
            </a:r>
            <a:r>
              <a:rPr lang="en-US" sz="3000" dirty="0" smtClean="0">
                <a:latin typeface="Calibri" pitchFamily="34" charset="0"/>
              </a:rPr>
              <a:t>, </a:t>
            </a:r>
            <a:r>
              <a:rPr lang="en-US" sz="3000" dirty="0" err="1" smtClean="0">
                <a:latin typeface="Calibri" pitchFamily="34" charset="0"/>
              </a:rPr>
              <a:t>že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výsledná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síla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zcela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opustí</a:t>
            </a:r>
            <a:r>
              <a:rPr lang="en-US" sz="3000" dirty="0" smtClean="0">
                <a:latin typeface="Calibri" pitchFamily="34" charset="0"/>
              </a:rPr>
              <a:t> pole </a:t>
            </a:r>
            <a:r>
              <a:rPr lang="en-US" sz="3000" dirty="0" err="1" smtClean="0">
                <a:latin typeface="Calibri" pitchFamily="34" charset="0"/>
              </a:rPr>
              <a:t>osobnosti</a:t>
            </a:r>
            <a:r>
              <a:rPr lang="en-US" sz="3000" dirty="0" smtClean="0">
                <a:latin typeface="Calibri" pitchFamily="34" charset="0"/>
              </a:rPr>
              <a:t> (</a:t>
            </a:r>
            <a:r>
              <a:rPr lang="en-US" sz="3000" dirty="0" err="1" smtClean="0">
                <a:latin typeface="Calibri" pitchFamily="34" charset="0"/>
              </a:rPr>
              <a:t>pak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může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dojít</a:t>
            </a:r>
            <a:r>
              <a:rPr lang="en-US" sz="3000" dirty="0" smtClean="0">
                <a:latin typeface="Calibri" pitchFamily="34" charset="0"/>
              </a:rPr>
              <a:t> k </a:t>
            </a:r>
            <a:r>
              <a:rPr lang="en-US" sz="3000" dirty="0" err="1" smtClean="0">
                <a:latin typeface="Calibri" pitchFamily="34" charset="0"/>
              </a:rPr>
              <a:t>vyhroceným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událostem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jako</a:t>
            </a:r>
            <a:r>
              <a:rPr lang="en-US" sz="3000" dirty="0" smtClean="0">
                <a:latin typeface="Calibri" pitchFamily="34" charset="0"/>
              </a:rPr>
              <a:t> je </a:t>
            </a:r>
            <a:r>
              <a:rPr lang="en-US" sz="3000" dirty="0" err="1" smtClean="0">
                <a:latin typeface="Calibri" pitchFamily="34" charset="0"/>
              </a:rPr>
              <a:t>třeba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sebevražda</a:t>
            </a:r>
            <a:r>
              <a:rPr lang="en-US" sz="3000" dirty="0" smtClean="0">
                <a:latin typeface="Calibri" pitchFamily="34" charset="0"/>
              </a:rPr>
              <a:t>, </a:t>
            </a:r>
            <a:r>
              <a:rPr lang="en-US" sz="3000" dirty="0" err="1" smtClean="0">
                <a:latin typeface="Calibri" pitchFamily="34" charset="0"/>
              </a:rPr>
              <a:t>útěk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od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problémů</a:t>
            </a:r>
            <a:r>
              <a:rPr lang="en-US" sz="3000" dirty="0" smtClean="0">
                <a:latin typeface="Calibri" pitchFamily="34" charset="0"/>
              </a:rPr>
              <a:t>, </a:t>
            </a:r>
            <a:r>
              <a:rPr lang="en-US" sz="3000" dirty="0" err="1" smtClean="0">
                <a:latin typeface="Calibri" pitchFamily="34" charset="0"/>
              </a:rPr>
              <a:t>atd</a:t>
            </a:r>
            <a:r>
              <a:rPr lang="en-US" sz="3000" dirty="0" smtClean="0">
                <a:latin typeface="Calibri" pitchFamily="34" charset="0"/>
              </a:rPr>
              <a:t>.)</a:t>
            </a:r>
          </a:p>
          <a:p>
            <a:r>
              <a:rPr lang="en-US" sz="3000" dirty="0" err="1" smtClean="0">
                <a:latin typeface="Calibri" pitchFamily="34" charset="0"/>
              </a:rPr>
              <a:t>apetence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smtClean="0">
                <a:latin typeface="Calibri" pitchFamily="34" charset="0"/>
              </a:rPr>
              <a:t>- </a:t>
            </a:r>
            <a:r>
              <a:rPr lang="en-US" sz="3000" dirty="0" err="1" smtClean="0">
                <a:latin typeface="Calibri" pitchFamily="34" charset="0"/>
              </a:rPr>
              <a:t>averze</a:t>
            </a:r>
            <a:r>
              <a:rPr lang="en-US" sz="3000" dirty="0" smtClean="0">
                <a:latin typeface="Calibri" pitchFamily="34" charset="0"/>
              </a:rPr>
              <a:t> (approach - avoidance): </a:t>
            </a:r>
            <a:r>
              <a:rPr lang="en-US" sz="3000" dirty="0" err="1" smtClean="0">
                <a:latin typeface="Calibri" pitchFamily="34" charset="0"/>
              </a:rPr>
              <a:t>zjednodušeně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řečeno</a:t>
            </a:r>
            <a:r>
              <a:rPr lang="en-US" sz="3000" dirty="0" smtClean="0">
                <a:latin typeface="Calibri" pitchFamily="34" charset="0"/>
              </a:rPr>
              <a:t>: </a:t>
            </a:r>
            <a:r>
              <a:rPr lang="en-US" sz="3000" dirty="0" err="1" smtClean="0">
                <a:latin typeface="Calibri" pitchFamily="34" charset="0"/>
              </a:rPr>
              <a:t>subjekt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prochází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konfliktem</a:t>
            </a:r>
            <a:r>
              <a:rPr lang="en-US" sz="3000" dirty="0" smtClean="0">
                <a:latin typeface="Calibri" pitchFamily="34" charset="0"/>
              </a:rPr>
              <a:t> a </a:t>
            </a:r>
            <a:r>
              <a:rPr lang="en-US" sz="3000" dirty="0" err="1" smtClean="0">
                <a:latin typeface="Calibri" pitchFamily="34" charset="0"/>
              </a:rPr>
              <a:t>ve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chvíli</a:t>
            </a:r>
            <a:r>
              <a:rPr lang="en-US" sz="3000" dirty="0" smtClean="0">
                <a:latin typeface="Calibri" pitchFamily="34" charset="0"/>
              </a:rPr>
              <a:t>, </a:t>
            </a:r>
            <a:r>
              <a:rPr lang="en-US" sz="3000" dirty="0" err="1" smtClean="0">
                <a:latin typeface="Calibri" pitchFamily="34" charset="0"/>
              </a:rPr>
              <a:t>kdy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jsou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apetence</a:t>
            </a:r>
            <a:r>
              <a:rPr lang="en-US" sz="3000" dirty="0" smtClean="0">
                <a:latin typeface="Calibri" pitchFamily="34" charset="0"/>
              </a:rPr>
              <a:t> a </a:t>
            </a:r>
            <a:r>
              <a:rPr lang="en-US" sz="3000" dirty="0" err="1" smtClean="0">
                <a:latin typeface="Calibri" pitchFamily="34" charset="0"/>
              </a:rPr>
              <a:t>averze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shodné</a:t>
            </a:r>
            <a:r>
              <a:rPr lang="en-US" sz="3000" dirty="0" smtClean="0">
                <a:latin typeface="Calibri" pitchFamily="34" charset="0"/>
              </a:rPr>
              <a:t>, </a:t>
            </a:r>
            <a:r>
              <a:rPr lang="en-US" sz="3000" dirty="0" err="1" smtClean="0">
                <a:latin typeface="Calibri" pitchFamily="34" charset="0"/>
              </a:rPr>
              <a:t>vyhodnotí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cíl</a:t>
            </a:r>
            <a:r>
              <a:rPr lang="en-US" sz="3000" dirty="0" smtClean="0">
                <a:latin typeface="Calibri" pitchFamily="34" charset="0"/>
              </a:rPr>
              <a:t>. </a:t>
            </a:r>
            <a:r>
              <a:rPr lang="en-US" sz="3000" dirty="0" err="1" smtClean="0">
                <a:latin typeface="Calibri" pitchFamily="34" charset="0"/>
              </a:rPr>
              <a:t>Tj</a:t>
            </a:r>
            <a:r>
              <a:rPr lang="en-US" sz="3000" dirty="0" smtClean="0">
                <a:latin typeface="Calibri" pitchFamily="34" charset="0"/>
              </a:rPr>
              <a:t>. my </a:t>
            </a:r>
            <a:r>
              <a:rPr lang="en-US" sz="3000" dirty="0" err="1" smtClean="0">
                <a:latin typeface="Calibri" pitchFamily="34" charset="0"/>
              </a:rPr>
              <a:t>podřizujeme</a:t>
            </a:r>
            <a:r>
              <a:rPr lang="en-US" sz="3000" dirty="0" smtClean="0">
                <a:latin typeface="Calibri" pitchFamily="34" charset="0"/>
              </a:rPr>
              <a:t>, </a:t>
            </a:r>
            <a:r>
              <a:rPr lang="en-US" sz="3000" dirty="0" err="1" smtClean="0">
                <a:latin typeface="Calibri" pitchFamily="34" charset="0"/>
              </a:rPr>
              <a:t>regulujeme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sami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sebe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tak</a:t>
            </a:r>
            <a:r>
              <a:rPr lang="en-US" sz="3000" dirty="0" smtClean="0">
                <a:latin typeface="Calibri" pitchFamily="34" charset="0"/>
              </a:rPr>
              <a:t>, </a:t>
            </a:r>
            <a:r>
              <a:rPr lang="en-US" sz="3000" dirty="0" err="1" smtClean="0">
                <a:latin typeface="Calibri" pitchFamily="34" charset="0"/>
              </a:rPr>
              <a:t>aby</a:t>
            </a:r>
            <a:r>
              <a:rPr lang="en-US" sz="3000" dirty="0" smtClean="0">
                <a:latin typeface="Calibri" pitchFamily="34" charset="0"/>
              </a:rPr>
              <a:t> se </a:t>
            </a:r>
            <a:r>
              <a:rPr lang="en-US" sz="3000" dirty="0" err="1" smtClean="0">
                <a:latin typeface="Calibri" pitchFamily="34" charset="0"/>
              </a:rPr>
              <a:t>vytvořili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dvě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stejné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protichůdné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tendence</a:t>
            </a:r>
            <a:r>
              <a:rPr lang="en-US" sz="3000" dirty="0" smtClean="0">
                <a:latin typeface="Calibri" pitchFamily="34" charset="0"/>
              </a:rPr>
              <a:t>. </a:t>
            </a:r>
            <a:endParaRPr lang="en-US" sz="30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ACTION </a:t>
            </a:r>
            <a:r>
              <a:rPr lang="cs-CZ" dirty="0" smtClean="0"/>
              <a:t>RESEARCH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ovlivněn oběma světovými </a:t>
            </a:r>
            <a:r>
              <a:rPr lang="cs-CZ" dirty="0" smtClean="0"/>
              <a:t>válkami</a:t>
            </a:r>
          </a:p>
          <a:p>
            <a:r>
              <a:rPr lang="cs-CZ" dirty="0" smtClean="0"/>
              <a:t>z</a:t>
            </a:r>
            <a:r>
              <a:rPr lang="cs-CZ" dirty="0" smtClean="0"/>
              <a:t>abývá </a:t>
            </a:r>
            <a:r>
              <a:rPr lang="cs-CZ" dirty="0" smtClean="0"/>
              <a:t>se problémem: Jak donutit lidi k činnosti tak, aby jejich jednání bylo prospěšné nejen pro ně samotné, ale i pro širokou sociální </a:t>
            </a:r>
            <a:r>
              <a:rPr lang="cs-CZ" dirty="0" smtClean="0"/>
              <a:t>skupinu?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SKUPINY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 </a:t>
            </a:r>
            <a:r>
              <a:rPr lang="en-US" dirty="0" err="1" smtClean="0"/>
              <a:t>jednom</a:t>
            </a:r>
            <a:r>
              <a:rPr lang="en-US" dirty="0" smtClean="0"/>
              <a:t> </a:t>
            </a:r>
            <a:r>
              <a:rPr lang="en-US" dirty="0" err="1" smtClean="0"/>
              <a:t>svém</a:t>
            </a:r>
            <a:r>
              <a:rPr lang="en-US" dirty="0" smtClean="0"/>
              <a:t> </a:t>
            </a:r>
            <a:r>
              <a:rPr lang="en-US" dirty="0" err="1" smtClean="0"/>
              <a:t>výzkumu</a:t>
            </a:r>
            <a:r>
              <a:rPr lang="en-US" dirty="0" smtClean="0"/>
              <a:t> </a:t>
            </a:r>
            <a:r>
              <a:rPr lang="en-US" dirty="0" err="1" smtClean="0"/>
              <a:t>zaměřil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zkoumání</a:t>
            </a:r>
            <a:r>
              <a:rPr lang="en-US" dirty="0" smtClean="0"/>
              <a:t> </a:t>
            </a:r>
            <a:r>
              <a:rPr lang="en-US" dirty="0" err="1" smtClean="0"/>
              <a:t>skupin</a:t>
            </a:r>
            <a:r>
              <a:rPr lang="en-US" dirty="0" smtClean="0"/>
              <a:t> </a:t>
            </a:r>
            <a:r>
              <a:rPr lang="en-US" dirty="0" err="1" smtClean="0"/>
              <a:t>dětí</a:t>
            </a:r>
            <a:r>
              <a:rPr lang="en-US" dirty="0" smtClean="0"/>
              <a:t> </a:t>
            </a:r>
            <a:r>
              <a:rPr lang="en-US" dirty="0" err="1" smtClean="0"/>
              <a:t>školního</a:t>
            </a:r>
            <a:r>
              <a:rPr lang="en-US" dirty="0" smtClean="0"/>
              <a:t> </a:t>
            </a:r>
            <a:r>
              <a:rPr lang="en-US" dirty="0" err="1" smtClean="0"/>
              <a:t>věku</a:t>
            </a:r>
            <a:r>
              <a:rPr lang="en-US" dirty="0" smtClean="0"/>
              <a:t> a </a:t>
            </a:r>
            <a:r>
              <a:rPr lang="en-US" dirty="0" err="1" smtClean="0"/>
              <a:t>vypozoroval</a:t>
            </a:r>
            <a:r>
              <a:rPr lang="en-US" dirty="0" smtClean="0"/>
              <a:t> </a:t>
            </a:r>
            <a:r>
              <a:rPr lang="en-US" dirty="0" err="1" smtClean="0"/>
              <a:t>tři</a:t>
            </a:r>
            <a:r>
              <a:rPr lang="en-US" dirty="0" smtClean="0"/>
              <a:t> </a:t>
            </a:r>
            <a:r>
              <a:rPr lang="en-US" dirty="0" err="1" smtClean="0"/>
              <a:t>hlavní</a:t>
            </a:r>
            <a:r>
              <a:rPr lang="en-US" dirty="0" smtClean="0"/>
              <a:t> </a:t>
            </a:r>
            <a:r>
              <a:rPr lang="en-US" dirty="0" err="1" smtClean="0"/>
              <a:t>druhy</a:t>
            </a:r>
            <a:r>
              <a:rPr lang="en-US" dirty="0" smtClean="0"/>
              <a:t> </a:t>
            </a:r>
            <a:r>
              <a:rPr lang="en-US" dirty="0" err="1" smtClean="0"/>
              <a:t>vedení</a:t>
            </a:r>
            <a:r>
              <a:rPr lang="en-US" dirty="0" smtClean="0"/>
              <a:t> </a:t>
            </a:r>
            <a:r>
              <a:rPr lang="en-US" dirty="0" err="1" smtClean="0"/>
              <a:t>skupiny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demokratické</a:t>
            </a:r>
            <a:r>
              <a:rPr lang="en-US" dirty="0" smtClean="0"/>
              <a:t> </a:t>
            </a:r>
            <a:r>
              <a:rPr lang="en-US" dirty="0" err="1" smtClean="0"/>
              <a:t>vedení</a:t>
            </a:r>
            <a:endParaRPr lang="en-US" dirty="0" smtClean="0"/>
          </a:p>
          <a:p>
            <a:r>
              <a:rPr lang="en-US" dirty="0" err="1" smtClean="0"/>
              <a:t>autoritářské</a:t>
            </a:r>
            <a:r>
              <a:rPr lang="en-US" dirty="0" smtClean="0"/>
              <a:t> </a:t>
            </a:r>
            <a:r>
              <a:rPr lang="en-US" dirty="0" err="1" smtClean="0"/>
              <a:t>vedení</a:t>
            </a:r>
            <a:endParaRPr lang="en-US" dirty="0" smtClean="0"/>
          </a:p>
          <a:p>
            <a:r>
              <a:rPr lang="en-US" dirty="0" smtClean="0"/>
              <a:t>laissez-fair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</a:t>
            </a:r>
            <a:r>
              <a:rPr lang="cs-CZ" dirty="0" smtClean="0"/>
              <a:t>opulární výzkum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Autokratický (autoritativní)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Veškeré rozhodování i moc je v rukou vedoucího. Ten přiřazuje jasně stanovené úkoly, je minimální možnost pro vlastní kreativitu. Komunikace probíhá primárně shora dolů. Měl by být využíván krátkodobě, a to především v okamžicích časové nouze či nutnosti rychle splnit zadané cíle.</a:t>
            </a:r>
          </a:p>
          <a:p>
            <a:r>
              <a:rPr lang="cs-CZ" dirty="0" smtClean="0"/>
              <a:t>Tento styl by neměl být zaměňován s </a:t>
            </a:r>
            <a:r>
              <a:rPr lang="cs-CZ" dirty="0" err="1" smtClean="0"/>
              <a:t>bossingem</a:t>
            </a:r>
            <a:r>
              <a:rPr lang="cs-CZ" dirty="0" smtClean="0"/>
              <a:t>. Při něm dochází ke zneužívání pravomocí, neoprávněnému nátlaku a vyhrožování. To se nevyskytuje v repertoáru schopného vedoucího.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Demokratický (participující)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Na vedoucím pracovníkovi je stále odpovědnost za výsledky, ale dovoluje svým podřízeným začlenit se do rozhodovacího procesu. Deleguje sice úkoly na ostatní, ale motivuje je a umožňuje jim využívat jejich kreativity. Komunikace probíhá v obou směrech.</a:t>
            </a:r>
          </a:p>
          <a:p>
            <a:r>
              <a:rPr lang="cs-CZ" dirty="0" smtClean="0"/>
              <a:t>V takovýchto pracovních skupinách existuje vysoká motivovanost, spokojenost a produktivita. Zároveň umožňuje vedoucímu rozvíjet schopnosti svých podřízených.</a:t>
            </a:r>
          </a:p>
          <a:p>
            <a:r>
              <a:rPr lang="cs-CZ" dirty="0" smtClean="0"/>
              <a:t>Tento přístup může mít pomalejší tempo rozhodovacího procesu.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Delegující (</a:t>
            </a:r>
            <a:r>
              <a:rPr lang="cs-CZ" dirty="0" err="1" smtClean="0"/>
              <a:t>laissez</a:t>
            </a:r>
            <a:r>
              <a:rPr lang="cs-CZ" dirty="0" smtClean="0"/>
              <a:t>-</a:t>
            </a:r>
            <a:r>
              <a:rPr lang="cs-CZ" dirty="0" err="1" smtClean="0"/>
              <a:t>faire</a:t>
            </a:r>
            <a:r>
              <a:rPr lang="cs-CZ" dirty="0" smtClean="0"/>
              <a:t>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Francouzský výraz „</a:t>
            </a:r>
            <a:r>
              <a:rPr lang="cs-CZ" dirty="0" err="1" smtClean="0"/>
              <a:t>laissez</a:t>
            </a:r>
            <a:r>
              <a:rPr lang="cs-CZ" dirty="0" smtClean="0"/>
              <a:t> </a:t>
            </a:r>
            <a:r>
              <a:rPr lang="cs-CZ" dirty="0" err="1" smtClean="0"/>
              <a:t>faire</a:t>
            </a:r>
            <a:r>
              <a:rPr lang="cs-CZ" dirty="0" smtClean="0"/>
              <a:t>“ znamená „nechat to být“ či určitou bezstarostnost. Vedoucí pracovníci umožňují svým podřízeným, aby řídili svoji činnost sami. Na počátku vedoucí nastavují priority a cíle, ale pak ponechávají pořízeným volnou ruku. Poskytují jim podporu v podobě zdrojů a informací, ale více do jejich činnosti nezasahují. Komunikace probíhá v horizontální rovině mezi zaměstnanci.</a:t>
            </a:r>
          </a:p>
          <a:p>
            <a:r>
              <a:rPr lang="cs-CZ" dirty="0" smtClean="0"/>
              <a:t>Tento styl klade vysoké nároky na úroveň zaměstnanců, kdy jsou preferováni zkušení, motivovaní a samostatně fungující podřízení. Zároveň, aby byl tento styl efektivní, tak je nutné pravidelně sledovat výkony týmu a poskytovat zpětnou vazbu.</a:t>
            </a:r>
          </a:p>
          <a:p>
            <a:r>
              <a:rPr lang="cs-CZ" dirty="0" smtClean="0"/>
              <a:t>Vysoká autonomie nemusí být vhodná pro každého, ale v případě, že ano, tak bývá dosahováno poměrně vysokých výsledků</a:t>
            </a:r>
            <a:r>
              <a:rPr lang="cs-CZ" dirty="0" smtClean="0"/>
              <a:t>.</a:t>
            </a:r>
            <a:endParaRPr lang="cs-CZ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Kurt </a:t>
            </a:r>
            <a:r>
              <a:rPr lang="cs-CZ" dirty="0" err="1" smtClean="0"/>
              <a:t>Lewin</a:t>
            </a:r>
            <a:r>
              <a:rPr lang="cs-CZ" dirty="0" smtClean="0"/>
              <a:t> (1890-1947)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Ovlivněn tvarovou psychologií, spolupracoval s </a:t>
            </a:r>
            <a:r>
              <a:rPr lang="cs-CZ" dirty="0" err="1" smtClean="0"/>
              <a:t>Köhlerem</a:t>
            </a:r>
            <a:r>
              <a:rPr lang="cs-CZ" dirty="0" smtClean="0"/>
              <a:t> a </a:t>
            </a:r>
            <a:r>
              <a:rPr lang="cs-CZ" dirty="0" err="1" smtClean="0"/>
              <a:t>Wertheimerem</a:t>
            </a:r>
            <a:endParaRPr lang="cs-CZ" dirty="0" smtClean="0"/>
          </a:p>
          <a:p>
            <a:r>
              <a:rPr lang="cs-CZ" dirty="0" smtClean="0"/>
              <a:t>Topologická povaha této teorie osobnosti – pojmy jsou vyjádřeny v prostorových vztazích</a:t>
            </a:r>
          </a:p>
          <a:p>
            <a:r>
              <a:rPr lang="cs-CZ" dirty="0" smtClean="0"/>
              <a:t>Základní pojmy – síla, vzdálenost, směr, je možné je dobře vystihnout matematicky</a:t>
            </a:r>
          </a:p>
          <a:p>
            <a:r>
              <a:rPr lang="cs-CZ" dirty="0" smtClean="0"/>
              <a:t>Základní prvky – osoba P, psychologické okolí E</a:t>
            </a:r>
          </a:p>
          <a:p>
            <a:r>
              <a:rPr lang="cs-CZ" dirty="0" smtClean="0"/>
              <a:t>Životní prostor L=P+E</a:t>
            </a:r>
          </a:p>
          <a:p>
            <a:r>
              <a:rPr lang="cs-CZ" dirty="0" smtClean="0"/>
              <a:t>Chování B=f(L)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Gestalt</a:t>
            </a:r>
            <a:r>
              <a:rPr lang="cs-CZ" dirty="0" smtClean="0"/>
              <a:t> psychologie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</a:t>
            </a:r>
            <a:r>
              <a:rPr lang="en-US" dirty="0" err="1" smtClean="0"/>
              <a:t>ercepční</a:t>
            </a:r>
            <a:r>
              <a:rPr lang="en-US" dirty="0" smtClean="0"/>
              <a:t> </a:t>
            </a:r>
            <a:r>
              <a:rPr lang="en-US" dirty="0" err="1" smtClean="0"/>
              <a:t>zkušenosti</a:t>
            </a:r>
            <a:r>
              <a:rPr lang="en-US" dirty="0" smtClean="0"/>
              <a:t> </a:t>
            </a:r>
            <a:r>
              <a:rPr lang="en-US" dirty="0" err="1" smtClean="0"/>
              <a:t>závisejí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vzorcích</a:t>
            </a:r>
            <a:r>
              <a:rPr lang="en-US" dirty="0" smtClean="0"/>
              <a:t> </a:t>
            </a:r>
            <a:r>
              <a:rPr lang="en-US" dirty="0" err="1" smtClean="0"/>
              <a:t>vznikajících</a:t>
            </a:r>
            <a:r>
              <a:rPr lang="en-US" dirty="0" smtClean="0"/>
              <a:t> v </a:t>
            </a:r>
            <a:r>
              <a:rPr lang="en-US" dirty="0" err="1" smtClean="0"/>
              <a:t>důsledku</a:t>
            </a:r>
            <a:r>
              <a:rPr lang="en-US" dirty="0" smtClean="0"/>
              <a:t> </a:t>
            </a:r>
            <a:r>
              <a:rPr lang="en-US" dirty="0" err="1" smtClean="0"/>
              <a:t>působení</a:t>
            </a:r>
            <a:r>
              <a:rPr lang="en-US" dirty="0" smtClean="0"/>
              <a:t> </a:t>
            </a:r>
            <a:r>
              <a:rPr lang="en-US" dirty="0" err="1" smtClean="0"/>
              <a:t>podnětů</a:t>
            </a:r>
            <a:r>
              <a:rPr lang="en-US" dirty="0" smtClean="0"/>
              <a:t> a </a:t>
            </a:r>
            <a:r>
              <a:rPr lang="en-US" dirty="0" err="1" smtClean="0"/>
              <a:t>dále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organizaci</a:t>
            </a:r>
            <a:r>
              <a:rPr lang="en-US" dirty="0" smtClean="0"/>
              <a:t> </a:t>
            </a:r>
            <a:r>
              <a:rPr lang="en-US" dirty="0" err="1" smtClean="0"/>
              <a:t>zážitků</a:t>
            </a:r>
            <a:endParaRPr lang="cs-CZ" dirty="0" smtClean="0"/>
          </a:p>
          <a:p>
            <a:r>
              <a:rPr lang="cs-CZ" dirty="0" smtClean="0"/>
              <a:t>v</a:t>
            </a:r>
            <a:r>
              <a:rPr lang="en-US" dirty="0" err="1" smtClean="0"/>
              <a:t>ěci</a:t>
            </a:r>
            <a:r>
              <a:rPr lang="en-US" dirty="0" smtClean="0"/>
              <a:t>, </a:t>
            </a:r>
            <a:r>
              <a:rPr lang="en-US" dirty="0" err="1" smtClean="0"/>
              <a:t>které</a:t>
            </a:r>
            <a:r>
              <a:rPr lang="en-US" dirty="0" smtClean="0"/>
              <a:t> </a:t>
            </a:r>
            <a:r>
              <a:rPr lang="en-US" dirty="0" err="1" smtClean="0"/>
              <a:t>vnímáme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celek</a:t>
            </a:r>
            <a:r>
              <a:rPr lang="en-US" dirty="0" smtClean="0"/>
              <a:t>, </a:t>
            </a:r>
            <a:r>
              <a:rPr lang="en-US" dirty="0" err="1" smtClean="0"/>
              <a:t>mohou</a:t>
            </a:r>
            <a:r>
              <a:rPr lang="en-US" dirty="0" smtClean="0"/>
              <a:t> </a:t>
            </a:r>
            <a:r>
              <a:rPr lang="en-US" dirty="0" err="1" smtClean="0"/>
              <a:t>být</a:t>
            </a:r>
            <a:r>
              <a:rPr lang="en-US" dirty="0" smtClean="0"/>
              <a:t> </a:t>
            </a:r>
            <a:r>
              <a:rPr lang="en-US" dirty="0" err="1" smtClean="0"/>
              <a:t>vnímané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jednotlivosti</a:t>
            </a:r>
            <a:r>
              <a:rPr lang="en-US" dirty="0" smtClean="0"/>
              <a:t> </a:t>
            </a:r>
            <a:r>
              <a:rPr lang="en-US" dirty="0" err="1" smtClean="0"/>
              <a:t>jiným</a:t>
            </a:r>
            <a:r>
              <a:rPr lang="en-US" dirty="0" smtClean="0"/>
              <a:t> </a:t>
            </a:r>
            <a:r>
              <a:rPr lang="en-US" dirty="0" err="1" smtClean="0"/>
              <a:t>způsobem</a:t>
            </a:r>
            <a:endParaRPr lang="cs-CZ" dirty="0" smtClean="0"/>
          </a:p>
          <a:p>
            <a:r>
              <a:rPr lang="en-US" dirty="0" smtClean="0"/>
              <a:t> </a:t>
            </a:r>
            <a:r>
              <a:rPr lang="cs-CZ" dirty="0" err="1" smtClean="0"/>
              <a:t>l</a:t>
            </a:r>
            <a:r>
              <a:rPr lang="en-US" dirty="0" err="1" smtClean="0"/>
              <a:t>idský</a:t>
            </a:r>
            <a:r>
              <a:rPr lang="en-US" dirty="0" smtClean="0"/>
              <a:t> </a:t>
            </a:r>
            <a:r>
              <a:rPr lang="en-US" dirty="0" err="1" smtClean="0"/>
              <a:t>jedinec</a:t>
            </a:r>
            <a:r>
              <a:rPr lang="en-US" dirty="0" smtClean="0"/>
              <a:t> je </a:t>
            </a:r>
            <a:r>
              <a:rPr lang="en-US" dirty="0" err="1" smtClean="0"/>
              <a:t>brán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otevřený</a:t>
            </a:r>
            <a:r>
              <a:rPr lang="en-US" dirty="0" smtClean="0"/>
              <a:t> </a:t>
            </a:r>
            <a:r>
              <a:rPr lang="en-US" dirty="0" err="1" smtClean="0"/>
              <a:t>systém</a:t>
            </a:r>
            <a:r>
              <a:rPr lang="en-US" dirty="0" smtClean="0"/>
              <a:t>, </a:t>
            </a:r>
            <a:r>
              <a:rPr lang="en-US" dirty="0" err="1" smtClean="0"/>
              <a:t>celek</a:t>
            </a:r>
            <a:r>
              <a:rPr lang="en-US" dirty="0" smtClean="0"/>
              <a:t> </a:t>
            </a:r>
            <a:r>
              <a:rPr lang="en-US" dirty="0" err="1" smtClean="0"/>
              <a:t>tvořený</a:t>
            </a:r>
            <a:r>
              <a:rPr lang="en-US" dirty="0" smtClean="0"/>
              <a:t> z </a:t>
            </a:r>
            <a:r>
              <a:rPr lang="en-US" dirty="0" err="1" smtClean="0"/>
              <a:t>mnoha</a:t>
            </a:r>
            <a:r>
              <a:rPr lang="en-US" dirty="0" smtClean="0"/>
              <a:t> </a:t>
            </a:r>
            <a:r>
              <a:rPr lang="en-US" dirty="0" err="1" smtClean="0"/>
              <a:t>částí</a:t>
            </a:r>
            <a:r>
              <a:rPr lang="en-US" dirty="0" smtClean="0"/>
              <a:t>, ale </a:t>
            </a:r>
            <a:r>
              <a:rPr lang="en-US" dirty="0" err="1" smtClean="0"/>
              <a:t>právě</a:t>
            </a:r>
            <a:r>
              <a:rPr lang="en-US" dirty="0" smtClean="0"/>
              <a:t> to </a:t>
            </a:r>
            <a:r>
              <a:rPr lang="en-US" dirty="0" err="1" smtClean="0"/>
              <a:t>důležité</a:t>
            </a:r>
            <a:r>
              <a:rPr lang="en-US" dirty="0" smtClean="0"/>
              <a:t> </a:t>
            </a:r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dirty="0" err="1" smtClean="0"/>
              <a:t>vztahy</a:t>
            </a:r>
            <a:r>
              <a:rPr lang="en-US" dirty="0" smtClean="0"/>
              <a:t> </a:t>
            </a:r>
            <a:r>
              <a:rPr lang="en-US" dirty="0" err="1" smtClean="0"/>
              <a:t>mezi</a:t>
            </a:r>
            <a:r>
              <a:rPr lang="en-US" dirty="0" smtClean="0"/>
              <a:t> </a:t>
            </a:r>
            <a:r>
              <a:rPr lang="en-US" dirty="0" err="1" smtClean="0"/>
              <a:t>jednotlivými</a:t>
            </a:r>
            <a:r>
              <a:rPr lang="en-US" dirty="0" smtClean="0"/>
              <a:t> </a:t>
            </a:r>
            <a:r>
              <a:rPr lang="en-US" dirty="0" err="1" smtClean="0"/>
              <a:t>částmi</a:t>
            </a:r>
            <a:endParaRPr lang="en-US" dirty="0" smtClean="0"/>
          </a:p>
          <a:p>
            <a:r>
              <a:rPr lang="cs-CZ" dirty="0" smtClean="0"/>
              <a:t>k</a:t>
            </a:r>
            <a:r>
              <a:rPr lang="cs-CZ" dirty="0" smtClean="0"/>
              <a:t>ognitivní procesy – výzkum </a:t>
            </a:r>
            <a:r>
              <a:rPr lang="en-US" dirty="0" err="1" smtClean="0"/>
              <a:t>vnímání</a:t>
            </a:r>
            <a:r>
              <a:rPr lang="en-US" dirty="0" smtClean="0"/>
              <a:t> </a:t>
            </a:r>
            <a:r>
              <a:rPr lang="en-US" dirty="0" err="1" smtClean="0"/>
              <a:t>pohybu</a:t>
            </a:r>
            <a:r>
              <a:rPr lang="en-US" dirty="0" smtClean="0"/>
              <a:t>, </a:t>
            </a:r>
            <a:r>
              <a:rPr lang="en-US" dirty="0" err="1" smtClean="0"/>
              <a:t>velikosti</a:t>
            </a:r>
            <a:r>
              <a:rPr lang="en-US" dirty="0" smtClean="0"/>
              <a:t>, </a:t>
            </a:r>
            <a:r>
              <a:rPr lang="en-US" dirty="0" err="1" smtClean="0"/>
              <a:t>změn</a:t>
            </a:r>
            <a:r>
              <a:rPr lang="cs-CZ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barev</a:t>
            </a:r>
            <a:r>
              <a:rPr lang="en-US" dirty="0" smtClean="0"/>
              <a:t> </a:t>
            </a:r>
            <a:r>
              <a:rPr lang="en-US" dirty="0" err="1" smtClean="0"/>
              <a:t>při</a:t>
            </a:r>
            <a:r>
              <a:rPr lang="en-US" dirty="0" smtClean="0"/>
              <a:t> </a:t>
            </a:r>
            <a:r>
              <a:rPr lang="en-US" dirty="0" err="1" smtClean="0"/>
              <a:t>osvětlení</a:t>
            </a:r>
            <a:r>
              <a:rPr lang="cs-CZ" dirty="0" smtClean="0"/>
              <a:t>, vnímání melodie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Osoba je ústřední částí životního prostoru.</a:t>
            </a:r>
          </a:p>
          <a:p>
            <a:r>
              <a:rPr lang="cs-CZ" dirty="0" smtClean="0"/>
              <a:t>Oddělená od psychologického okolí vjemově pohybovou oblastí skrze niž probíhá komunikace.</a:t>
            </a:r>
          </a:p>
          <a:p>
            <a:r>
              <a:rPr lang="cs-CZ" dirty="0" smtClean="0"/>
              <a:t>Periferní x centrální buňky osoby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OSOBNOST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o</a:t>
            </a:r>
            <a:r>
              <a:rPr lang="en-US" dirty="0" err="1" smtClean="0"/>
              <a:t>sobnos</a:t>
            </a:r>
            <a:r>
              <a:rPr lang="cs-CZ" dirty="0" smtClean="0"/>
              <a:t>t =</a:t>
            </a:r>
            <a:r>
              <a:rPr lang="en-US" dirty="0" smtClean="0"/>
              <a:t> </a:t>
            </a:r>
            <a:r>
              <a:rPr lang="en-US" dirty="0" err="1" smtClean="0"/>
              <a:t>integrovaný</a:t>
            </a:r>
            <a:r>
              <a:rPr lang="en-US" dirty="0" smtClean="0"/>
              <a:t> </a:t>
            </a:r>
            <a:r>
              <a:rPr lang="en-US" dirty="0" err="1" smtClean="0"/>
              <a:t>celek</a:t>
            </a:r>
            <a:r>
              <a:rPr lang="en-US" dirty="0" smtClean="0"/>
              <a:t>, </a:t>
            </a:r>
            <a:r>
              <a:rPr lang="en-US" dirty="0" err="1" smtClean="0"/>
              <a:t>který</a:t>
            </a:r>
            <a:r>
              <a:rPr lang="en-US" dirty="0" smtClean="0"/>
              <a:t> je </a:t>
            </a:r>
            <a:r>
              <a:rPr lang="en-US" dirty="0" err="1" smtClean="0"/>
              <a:t>umístěn</a:t>
            </a:r>
            <a:r>
              <a:rPr lang="en-US" dirty="0" smtClean="0"/>
              <a:t> v </a:t>
            </a:r>
            <a:r>
              <a:rPr lang="en-US" dirty="0" err="1" smtClean="0"/>
              <a:t>životním</a:t>
            </a:r>
            <a:r>
              <a:rPr lang="en-US" dirty="0" smtClean="0"/>
              <a:t> </a:t>
            </a:r>
            <a:r>
              <a:rPr lang="en-US" dirty="0" err="1" smtClean="0"/>
              <a:t>poli</a:t>
            </a:r>
            <a:r>
              <a:rPr lang="en-US" dirty="0" smtClean="0"/>
              <a:t>, </a:t>
            </a:r>
            <a:r>
              <a:rPr lang="en-US" dirty="0" err="1" smtClean="0"/>
              <a:t>jehož</a:t>
            </a:r>
            <a:r>
              <a:rPr lang="en-US" dirty="0" smtClean="0"/>
              <a:t> je </a:t>
            </a:r>
            <a:r>
              <a:rPr lang="en-US" dirty="0" err="1" smtClean="0"/>
              <a:t>součástí</a:t>
            </a:r>
            <a:endParaRPr lang="cs-CZ" dirty="0" smtClean="0"/>
          </a:p>
          <a:p>
            <a:r>
              <a:rPr lang="cs-CZ" dirty="0" smtClean="0"/>
              <a:t>o</a:t>
            </a:r>
            <a:r>
              <a:rPr lang="en-US" dirty="0" err="1" smtClean="0"/>
              <a:t>sobnost</a:t>
            </a:r>
            <a:r>
              <a:rPr lang="en-US" dirty="0" smtClean="0"/>
              <a:t> </a:t>
            </a:r>
            <a:r>
              <a:rPr lang="cs-CZ" dirty="0" smtClean="0"/>
              <a:t>=</a:t>
            </a:r>
            <a:r>
              <a:rPr lang="en-US" dirty="0" smtClean="0"/>
              <a:t> </a:t>
            </a:r>
            <a:r>
              <a:rPr lang="en-US" dirty="0" err="1" smtClean="0"/>
              <a:t>systém</a:t>
            </a:r>
            <a:r>
              <a:rPr lang="en-US" dirty="0" smtClean="0"/>
              <a:t> </a:t>
            </a:r>
            <a:r>
              <a:rPr lang="en-US" dirty="0" err="1" smtClean="0"/>
              <a:t>obsahující</a:t>
            </a:r>
            <a:r>
              <a:rPr lang="en-US" dirty="0" smtClean="0"/>
              <a:t> </a:t>
            </a:r>
            <a:r>
              <a:rPr lang="en-US" dirty="0" err="1" smtClean="0"/>
              <a:t>podsystémy</a:t>
            </a:r>
            <a:r>
              <a:rPr lang="cs-CZ" dirty="0" smtClean="0"/>
              <a:t>, </a:t>
            </a:r>
            <a:r>
              <a:rPr lang="en-US" dirty="0" err="1" smtClean="0"/>
              <a:t>více</a:t>
            </a:r>
            <a:r>
              <a:rPr lang="en-US" dirty="0" smtClean="0"/>
              <a:t> </a:t>
            </a:r>
            <a:r>
              <a:rPr lang="en-US" dirty="0" err="1" smtClean="0"/>
              <a:t>či</a:t>
            </a:r>
            <a:r>
              <a:rPr lang="en-US" dirty="0" smtClean="0"/>
              <a:t> </a:t>
            </a:r>
            <a:r>
              <a:rPr lang="en-US" dirty="0" err="1" smtClean="0"/>
              <a:t>méně</a:t>
            </a:r>
            <a:r>
              <a:rPr lang="en-US" dirty="0" smtClean="0"/>
              <a:t> </a:t>
            </a:r>
            <a:r>
              <a:rPr lang="en-US" dirty="0" err="1" smtClean="0"/>
              <a:t>oddělen</a:t>
            </a:r>
            <a:r>
              <a:rPr lang="cs-CZ" dirty="0" smtClean="0"/>
              <a:t>é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sebe</a:t>
            </a:r>
            <a:r>
              <a:rPr lang="en-US" dirty="0" smtClean="0"/>
              <a:t>, </a:t>
            </a:r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dirty="0" err="1" smtClean="0"/>
              <a:t>schopny</a:t>
            </a:r>
            <a:r>
              <a:rPr lang="en-US" dirty="0" smtClean="0"/>
              <a:t> </a:t>
            </a:r>
            <a:r>
              <a:rPr lang="en-US" dirty="0" err="1" smtClean="0"/>
              <a:t>spolupracovat</a:t>
            </a:r>
            <a:r>
              <a:rPr lang="en-US" dirty="0" smtClean="0"/>
              <a:t> a </a:t>
            </a:r>
            <a:r>
              <a:rPr lang="cs-CZ" dirty="0" smtClean="0"/>
              <a:t>různě se </a:t>
            </a:r>
            <a:r>
              <a:rPr lang="en-US" dirty="0" err="1" smtClean="0"/>
              <a:t>kombinovat</a:t>
            </a:r>
            <a:r>
              <a:rPr lang="en-US" dirty="0" smtClean="0"/>
              <a:t> </a:t>
            </a:r>
            <a:r>
              <a:rPr lang="en-US" dirty="0" err="1" smtClean="0"/>
              <a:t>mezi</a:t>
            </a:r>
            <a:r>
              <a:rPr lang="en-US" dirty="0" smtClean="0"/>
              <a:t> </a:t>
            </a:r>
            <a:r>
              <a:rPr lang="en-US" dirty="0" err="1" smtClean="0"/>
              <a:t>sebou</a:t>
            </a:r>
            <a:endParaRPr lang="en-US" dirty="0" smtClean="0"/>
          </a:p>
          <a:p>
            <a:r>
              <a:rPr lang="cs-CZ" dirty="0" err="1" smtClean="0"/>
              <a:t>s</a:t>
            </a:r>
            <a:r>
              <a:rPr lang="en-US" dirty="0" err="1" smtClean="0"/>
              <a:t>truktura</a:t>
            </a:r>
            <a:r>
              <a:rPr lang="en-US" dirty="0" smtClean="0"/>
              <a:t> </a:t>
            </a:r>
            <a:r>
              <a:rPr lang="en-US" dirty="0" err="1" smtClean="0"/>
              <a:t>osobnosti</a:t>
            </a:r>
            <a:r>
              <a:rPr lang="en-US" dirty="0" smtClean="0"/>
              <a:t> se </a:t>
            </a:r>
            <a:r>
              <a:rPr lang="en-US" dirty="0" err="1" smtClean="0"/>
              <a:t>skládá</a:t>
            </a:r>
            <a:r>
              <a:rPr lang="en-US" dirty="0" smtClean="0"/>
              <a:t> z </a:t>
            </a:r>
            <a:r>
              <a:rPr lang="en-US" dirty="0" err="1" smtClean="0"/>
              <a:t>vnější</a:t>
            </a:r>
            <a:r>
              <a:rPr lang="en-US" dirty="0" smtClean="0"/>
              <a:t> (</a:t>
            </a:r>
            <a:r>
              <a:rPr lang="en-US" dirty="0" err="1" smtClean="0"/>
              <a:t>percepčně-motorická</a:t>
            </a:r>
            <a:r>
              <a:rPr lang="en-US" dirty="0" smtClean="0"/>
              <a:t>) a </a:t>
            </a:r>
            <a:r>
              <a:rPr lang="en-US" dirty="0" err="1" smtClean="0"/>
              <a:t>vnitřní</a:t>
            </a:r>
            <a:r>
              <a:rPr lang="en-US" dirty="0" smtClean="0"/>
              <a:t> </a:t>
            </a:r>
            <a:r>
              <a:rPr lang="en-US" dirty="0" err="1" smtClean="0"/>
              <a:t>oblasti</a:t>
            </a:r>
            <a:r>
              <a:rPr lang="en-US" dirty="0" smtClean="0"/>
              <a:t> (</a:t>
            </a:r>
            <a:r>
              <a:rPr lang="en-US" dirty="0" err="1" smtClean="0"/>
              <a:t>vnitřně-osobnostní</a:t>
            </a:r>
            <a:r>
              <a:rPr lang="en-US" dirty="0" smtClean="0"/>
              <a:t>) </a:t>
            </a:r>
            <a:endParaRPr lang="cs-CZ" dirty="0" smtClean="0"/>
          </a:p>
          <a:p>
            <a:r>
              <a:rPr lang="cs-CZ" dirty="0" smtClean="0"/>
              <a:t>v</a:t>
            </a:r>
            <a:r>
              <a:rPr lang="en-US" dirty="0" err="1" smtClean="0"/>
              <a:t>nitřní</a:t>
            </a:r>
            <a:r>
              <a:rPr lang="en-US" dirty="0" smtClean="0"/>
              <a:t> </a:t>
            </a:r>
            <a:r>
              <a:rPr lang="en-US" dirty="0" smtClean="0"/>
              <a:t>oblast </a:t>
            </a:r>
            <a:r>
              <a:rPr lang="en-US" dirty="0" err="1" smtClean="0"/>
              <a:t>osobnosti</a:t>
            </a:r>
            <a:r>
              <a:rPr lang="en-US" dirty="0" smtClean="0"/>
              <a:t> se </a:t>
            </a:r>
            <a:r>
              <a:rPr lang="en-US" dirty="0" err="1" smtClean="0"/>
              <a:t>dále</a:t>
            </a:r>
            <a:r>
              <a:rPr lang="en-US" dirty="0" smtClean="0"/>
              <a:t> </a:t>
            </a:r>
            <a:r>
              <a:rPr lang="en-US" dirty="0" err="1" smtClean="0"/>
              <a:t>dělí</a:t>
            </a:r>
            <a:r>
              <a:rPr lang="en-US" dirty="0" smtClean="0"/>
              <a:t> do </a:t>
            </a:r>
            <a:r>
              <a:rPr lang="en-US" dirty="0" err="1" smtClean="0"/>
              <a:t>buněk</a:t>
            </a:r>
            <a:r>
              <a:rPr lang="en-US" dirty="0" smtClean="0"/>
              <a:t>, </a:t>
            </a:r>
            <a:r>
              <a:rPr lang="en-US" dirty="0" err="1" smtClean="0"/>
              <a:t>které</a:t>
            </a:r>
            <a:r>
              <a:rPr lang="en-US" dirty="0" smtClean="0"/>
              <a:t> </a:t>
            </a:r>
            <a:r>
              <a:rPr lang="en-US" dirty="0" err="1" smtClean="0"/>
              <a:t>reprezentují</a:t>
            </a:r>
            <a:r>
              <a:rPr lang="en-US" dirty="0" smtClean="0"/>
              <a:t> </a:t>
            </a:r>
            <a:r>
              <a:rPr lang="en-US" dirty="0" err="1" smtClean="0"/>
              <a:t>napěťové</a:t>
            </a:r>
            <a:r>
              <a:rPr lang="en-US" dirty="0" smtClean="0"/>
              <a:t> </a:t>
            </a:r>
            <a:r>
              <a:rPr lang="en-US" dirty="0" err="1" smtClean="0"/>
              <a:t>systémy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en-US" dirty="0" err="1" smtClean="0"/>
              <a:t>zdroj</a:t>
            </a:r>
            <a:r>
              <a:rPr lang="cs-CZ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energie</a:t>
            </a:r>
            <a:r>
              <a:rPr lang="cs-CZ" dirty="0" smtClean="0"/>
              <a:t> je motiv, nijak neřeší jeho </a:t>
            </a:r>
            <a:r>
              <a:rPr lang="cs-CZ" dirty="0" err="1" smtClean="0"/>
              <a:t>vznika</a:t>
            </a:r>
            <a:r>
              <a:rPr lang="cs-CZ" dirty="0" smtClean="0"/>
              <a:t>, ale snaží se popsat a spočítat jeho fungování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osobnosti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j</a:t>
            </a:r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smtClean="0"/>
              <a:t>se </a:t>
            </a:r>
            <a:r>
              <a:rPr lang="en-US" dirty="0" err="1" smtClean="0"/>
              <a:t>dítě</a:t>
            </a:r>
            <a:r>
              <a:rPr lang="en-US" dirty="0" smtClean="0"/>
              <a:t> </a:t>
            </a:r>
            <a:r>
              <a:rPr lang="en-US" dirty="0" err="1" smtClean="0"/>
              <a:t>vyvíjí</a:t>
            </a:r>
            <a:r>
              <a:rPr lang="en-US" dirty="0" smtClean="0"/>
              <a:t> a </a:t>
            </a:r>
            <a:r>
              <a:rPr lang="en-US" dirty="0" err="1" smtClean="0"/>
              <a:t>roste</a:t>
            </a:r>
            <a:r>
              <a:rPr lang="en-US" dirty="0" smtClean="0"/>
              <a:t>, </a:t>
            </a:r>
            <a:r>
              <a:rPr lang="en-US" dirty="0" err="1" smtClean="0"/>
              <a:t>jeho</a:t>
            </a:r>
            <a:r>
              <a:rPr lang="en-US" dirty="0" smtClean="0"/>
              <a:t> </a:t>
            </a:r>
            <a:r>
              <a:rPr lang="en-US" dirty="0" err="1" smtClean="0"/>
              <a:t>systém</a:t>
            </a:r>
            <a:r>
              <a:rPr lang="en-US" dirty="0" smtClean="0"/>
              <a:t> </a:t>
            </a:r>
            <a:r>
              <a:rPr lang="en-US" dirty="0" err="1" smtClean="0"/>
              <a:t>osobnosti</a:t>
            </a:r>
            <a:r>
              <a:rPr lang="en-US" dirty="0" smtClean="0"/>
              <a:t> se </a:t>
            </a:r>
            <a:r>
              <a:rPr lang="en-US" dirty="0" err="1" smtClean="0"/>
              <a:t>rozvíjí</a:t>
            </a:r>
            <a:r>
              <a:rPr lang="en-US" dirty="0" smtClean="0"/>
              <a:t> a </a:t>
            </a:r>
            <a:r>
              <a:rPr lang="en-US" dirty="0" err="1" smtClean="0"/>
              <a:t>diferencuje</a:t>
            </a:r>
            <a:endParaRPr lang="cs-CZ" dirty="0" smtClean="0"/>
          </a:p>
          <a:p>
            <a:r>
              <a:rPr lang="en-US" dirty="0" smtClean="0"/>
              <a:t> </a:t>
            </a:r>
            <a:r>
              <a:rPr lang="cs-CZ" dirty="0" err="1" smtClean="0"/>
              <a:t>p</a:t>
            </a:r>
            <a:r>
              <a:rPr lang="en-US" dirty="0" err="1" smtClean="0"/>
              <a:t>okud</a:t>
            </a:r>
            <a:r>
              <a:rPr lang="en-US" dirty="0" smtClean="0"/>
              <a:t> </a:t>
            </a:r>
            <a:r>
              <a:rPr lang="en-US" dirty="0" err="1" smtClean="0"/>
              <a:t>poznáme</a:t>
            </a:r>
            <a:r>
              <a:rPr lang="en-US" dirty="0" smtClean="0"/>
              <a:t> </a:t>
            </a:r>
            <a:r>
              <a:rPr lang="en-US" dirty="0" err="1" smtClean="0"/>
              <a:t>chování</a:t>
            </a:r>
            <a:r>
              <a:rPr lang="en-US" dirty="0" smtClean="0"/>
              <a:t> </a:t>
            </a:r>
            <a:r>
              <a:rPr lang="en-US" dirty="0" err="1" smtClean="0"/>
              <a:t>dítěte</a:t>
            </a:r>
            <a:r>
              <a:rPr lang="en-US" dirty="0" smtClean="0"/>
              <a:t> a </a:t>
            </a:r>
            <a:r>
              <a:rPr lang="en-US" dirty="0" err="1" smtClean="0"/>
              <a:t>porozumíme</a:t>
            </a:r>
            <a:r>
              <a:rPr lang="en-US" dirty="0" smtClean="0"/>
              <a:t> </a:t>
            </a:r>
            <a:r>
              <a:rPr lang="en-US" dirty="0" err="1" smtClean="0"/>
              <a:t>jeho</a:t>
            </a:r>
            <a:r>
              <a:rPr lang="en-US" dirty="0" smtClean="0"/>
              <a:t> </a:t>
            </a:r>
            <a:r>
              <a:rPr lang="en-US" dirty="0" err="1" smtClean="0"/>
              <a:t>psychologickému</a:t>
            </a:r>
            <a:r>
              <a:rPr lang="en-US" dirty="0" smtClean="0"/>
              <a:t> </a:t>
            </a:r>
            <a:r>
              <a:rPr lang="en-US" dirty="0" err="1" smtClean="0"/>
              <a:t>poli</a:t>
            </a:r>
            <a:r>
              <a:rPr lang="en-US" dirty="0" smtClean="0"/>
              <a:t>, </a:t>
            </a:r>
            <a:r>
              <a:rPr lang="en-US" dirty="0" err="1" smtClean="0"/>
              <a:t>můžeme</a:t>
            </a:r>
            <a:r>
              <a:rPr lang="en-US" dirty="0" smtClean="0"/>
              <a:t> </a:t>
            </a:r>
            <a:r>
              <a:rPr lang="en-US" dirty="0" err="1" smtClean="0"/>
              <a:t>také</a:t>
            </a:r>
            <a:r>
              <a:rPr lang="en-US" dirty="0" smtClean="0"/>
              <a:t> </a:t>
            </a:r>
            <a:r>
              <a:rPr lang="en-US" dirty="0" err="1" smtClean="0"/>
              <a:t>rozpoznat</a:t>
            </a:r>
            <a:r>
              <a:rPr lang="en-US" dirty="0" smtClean="0"/>
              <a:t> </a:t>
            </a:r>
            <a:r>
              <a:rPr lang="en-US" dirty="0" err="1" smtClean="0"/>
              <a:t>problémy</a:t>
            </a:r>
            <a:r>
              <a:rPr lang="en-US" dirty="0" smtClean="0"/>
              <a:t> v </a:t>
            </a:r>
            <a:r>
              <a:rPr lang="en-US" dirty="0" err="1" smtClean="0"/>
              <a:t>chování</a:t>
            </a:r>
            <a:r>
              <a:rPr lang="en-US" dirty="0" smtClean="0"/>
              <a:t> a </a:t>
            </a:r>
            <a:r>
              <a:rPr lang="en-US" dirty="0" err="1" smtClean="0"/>
              <a:t>určit</a:t>
            </a:r>
            <a:r>
              <a:rPr lang="en-US" dirty="0" smtClean="0"/>
              <a:t> </a:t>
            </a:r>
            <a:r>
              <a:rPr lang="en-US" dirty="0" err="1" smtClean="0"/>
              <a:t>správný</a:t>
            </a:r>
            <a:r>
              <a:rPr lang="en-US" dirty="0" smtClean="0"/>
              <a:t> </a:t>
            </a:r>
            <a:r>
              <a:rPr lang="en-US" dirty="0" err="1" smtClean="0"/>
              <a:t>způsob</a:t>
            </a:r>
            <a:r>
              <a:rPr lang="en-US" dirty="0" smtClean="0"/>
              <a:t> </a:t>
            </a:r>
            <a:r>
              <a:rPr lang="en-US" dirty="0" err="1" smtClean="0"/>
              <a:t>reedukace</a:t>
            </a:r>
            <a:r>
              <a:rPr lang="en-US" dirty="0" smtClean="0"/>
              <a:t>, </a:t>
            </a:r>
            <a:r>
              <a:rPr lang="en-US" dirty="0" err="1" smtClean="0"/>
              <a:t>restruktrukturalizace</a:t>
            </a:r>
            <a:r>
              <a:rPr lang="en-US" dirty="0" smtClean="0"/>
              <a:t> </a:t>
            </a:r>
            <a:r>
              <a:rPr lang="en-US" dirty="0" smtClean="0"/>
              <a:t>pole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Psychologické okolí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Životní prostor = psychologické okolí plus osoba</a:t>
            </a:r>
          </a:p>
          <a:p>
            <a:r>
              <a:rPr lang="cs-CZ" dirty="0" smtClean="0"/>
              <a:t>Psychologické </a:t>
            </a:r>
            <a:r>
              <a:rPr lang="cs-CZ" dirty="0" smtClean="0"/>
              <a:t>okolí – veškerá skutečnost dostupná dané osobě v daném čase.</a:t>
            </a:r>
          </a:p>
          <a:p>
            <a:r>
              <a:rPr lang="cs-CZ" dirty="0" smtClean="0"/>
              <a:t>Skládá se z různých oblastí, ty jsou vymezeny hranicemi různé hustoty, pevnosti a pružnosti. </a:t>
            </a:r>
          </a:p>
          <a:p>
            <a:r>
              <a:rPr lang="cs-CZ" dirty="0" smtClean="0"/>
              <a:t>Oblasti jsou si různě blízké či vzdálené.</a:t>
            </a:r>
          </a:p>
          <a:p>
            <a:r>
              <a:rPr lang="cs-CZ" dirty="0" smtClean="0"/>
              <a:t>Oblasti mohou být relativně trvalé či proměnlivé.</a:t>
            </a:r>
          </a:p>
          <a:p>
            <a:r>
              <a:rPr lang="cs-CZ" dirty="0" smtClean="0"/>
              <a:t>Přiřazení druhu a síly valence k dané oblasti.</a:t>
            </a:r>
          </a:p>
          <a:p>
            <a:r>
              <a:rPr lang="cs-CZ" dirty="0" smtClean="0"/>
              <a:t>Vývoj osobnosti jako proces diferenciace, tzn. členění celostního jevu do částí.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Životní prostor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</a:t>
            </a:r>
            <a:r>
              <a:rPr lang="cs-CZ" dirty="0" smtClean="0"/>
              <a:t>kládá se ze třech dimenzí</a:t>
            </a:r>
            <a:endParaRPr lang="en-US" dirty="0" smtClean="0"/>
          </a:p>
          <a:p>
            <a:r>
              <a:rPr lang="en-US" dirty="0" err="1" smtClean="0"/>
              <a:t>prostor</a:t>
            </a:r>
            <a:r>
              <a:rPr lang="en-US" dirty="0" smtClean="0"/>
              <a:t>, </a:t>
            </a:r>
            <a:r>
              <a:rPr lang="en-US" dirty="0" err="1" smtClean="0"/>
              <a:t>kde</a:t>
            </a:r>
            <a:r>
              <a:rPr lang="en-US" dirty="0" smtClean="0"/>
              <a:t> </a:t>
            </a:r>
            <a:r>
              <a:rPr lang="cs-CZ" dirty="0" smtClean="0"/>
              <a:t>se </a:t>
            </a:r>
            <a:r>
              <a:rPr lang="en-US" dirty="0" err="1" smtClean="0"/>
              <a:t>objekt</a:t>
            </a:r>
            <a:r>
              <a:rPr lang="en-US" dirty="0" smtClean="0"/>
              <a:t> </a:t>
            </a:r>
            <a:r>
              <a:rPr lang="en-US" dirty="0" err="1" smtClean="0"/>
              <a:t>fyzicky</a:t>
            </a:r>
            <a:r>
              <a:rPr lang="en-US" dirty="0" smtClean="0"/>
              <a:t> </a:t>
            </a:r>
            <a:r>
              <a:rPr lang="en-US" dirty="0" err="1" smtClean="0"/>
              <a:t>vyskytuje</a:t>
            </a:r>
            <a:r>
              <a:rPr lang="en-US" dirty="0" smtClean="0"/>
              <a:t>: </a:t>
            </a:r>
            <a:r>
              <a:rPr lang="en-US" dirty="0" err="1" smtClean="0"/>
              <a:t>lidé</a:t>
            </a:r>
            <a:r>
              <a:rPr lang="en-US" dirty="0" smtClean="0"/>
              <a:t>, </a:t>
            </a:r>
            <a:r>
              <a:rPr lang="en-US" dirty="0" err="1" smtClean="0"/>
              <a:t>události</a:t>
            </a:r>
            <a:r>
              <a:rPr lang="en-US" dirty="0" smtClean="0"/>
              <a:t>, </a:t>
            </a:r>
            <a:r>
              <a:rPr lang="en-US" dirty="0" err="1" smtClean="0"/>
              <a:t>pocity</a:t>
            </a:r>
            <a:r>
              <a:rPr lang="en-US" dirty="0" smtClean="0"/>
              <a:t> z </a:t>
            </a:r>
            <a:r>
              <a:rPr lang="en-US" dirty="0" err="1" smtClean="0"/>
              <a:t>lidí</a:t>
            </a:r>
            <a:r>
              <a:rPr lang="en-US" dirty="0" smtClean="0"/>
              <a:t> a </a:t>
            </a:r>
            <a:r>
              <a:rPr lang="en-US" dirty="0" err="1" smtClean="0"/>
              <a:t>místa</a:t>
            </a:r>
            <a:r>
              <a:rPr lang="cs-CZ" dirty="0" smtClean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jak</a:t>
            </a:r>
            <a:r>
              <a:rPr lang="en-US" dirty="0" smtClean="0"/>
              <a:t> </a:t>
            </a:r>
            <a:r>
              <a:rPr lang="en-US" dirty="0" err="1" smtClean="0"/>
              <a:t>často</a:t>
            </a:r>
            <a:r>
              <a:rPr lang="en-US" dirty="0" smtClean="0"/>
              <a:t> je </a:t>
            </a:r>
            <a:r>
              <a:rPr lang="en-US" dirty="0" err="1" smtClean="0"/>
              <a:t>místo</a:t>
            </a:r>
            <a:r>
              <a:rPr lang="en-US" dirty="0" smtClean="0"/>
              <a:t> </a:t>
            </a:r>
            <a:r>
              <a:rPr lang="en-US" dirty="0" err="1" smtClean="0"/>
              <a:t>navštěvováno</a:t>
            </a:r>
            <a:r>
              <a:rPr lang="cs-CZ" dirty="0" smtClean="0"/>
              <a:t> apod.</a:t>
            </a:r>
            <a:endParaRPr lang="en-US" dirty="0" smtClean="0"/>
          </a:p>
          <a:p>
            <a:r>
              <a:rPr lang="en-US" dirty="0" err="1" smtClean="0"/>
              <a:t>prostor</a:t>
            </a:r>
            <a:r>
              <a:rPr lang="en-US" dirty="0" smtClean="0"/>
              <a:t>, </a:t>
            </a:r>
            <a:r>
              <a:rPr lang="en-US" dirty="0" err="1" smtClean="0"/>
              <a:t>kde</a:t>
            </a:r>
            <a:r>
              <a:rPr lang="en-US" dirty="0" smtClean="0"/>
              <a:t> se </a:t>
            </a:r>
            <a:r>
              <a:rPr lang="en-US" dirty="0" err="1" smtClean="0"/>
              <a:t>uchovává</a:t>
            </a:r>
            <a:r>
              <a:rPr lang="en-US" dirty="0" smtClean="0"/>
              <a:t> </a:t>
            </a:r>
            <a:r>
              <a:rPr lang="en-US" dirty="0" err="1" smtClean="0"/>
              <a:t>svět</a:t>
            </a:r>
            <a:r>
              <a:rPr lang="en-US" dirty="0" smtClean="0"/>
              <a:t> </a:t>
            </a:r>
            <a:r>
              <a:rPr lang="en-US" dirty="0" err="1" smtClean="0"/>
              <a:t>prožitý</a:t>
            </a:r>
            <a:r>
              <a:rPr lang="en-US" dirty="0" smtClean="0"/>
              <a:t> </a:t>
            </a:r>
            <a:r>
              <a:rPr lang="en-US" dirty="0" err="1" smtClean="0"/>
              <a:t>prostřednictvím</a:t>
            </a:r>
            <a:r>
              <a:rPr lang="en-US" dirty="0" smtClean="0"/>
              <a:t> </a:t>
            </a:r>
            <a:r>
              <a:rPr lang="en-US" dirty="0" err="1" smtClean="0"/>
              <a:t>filmů</a:t>
            </a:r>
            <a:r>
              <a:rPr lang="en-US" dirty="0" smtClean="0"/>
              <a:t>, </a:t>
            </a:r>
            <a:r>
              <a:rPr lang="en-US" dirty="0" err="1" smtClean="0"/>
              <a:t>knih</a:t>
            </a:r>
            <a:r>
              <a:rPr lang="en-US" dirty="0" smtClean="0"/>
              <a:t>, </a:t>
            </a:r>
            <a:r>
              <a:rPr lang="en-US" dirty="0" err="1" smtClean="0"/>
              <a:t>povídek</a:t>
            </a:r>
            <a:r>
              <a:rPr lang="cs-CZ" dirty="0" smtClean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ostatních</a:t>
            </a:r>
            <a:r>
              <a:rPr lang="en-US" dirty="0" smtClean="0"/>
              <a:t> </a:t>
            </a:r>
            <a:r>
              <a:rPr lang="en-US" dirty="0" err="1" smtClean="0"/>
              <a:t>lidí</a:t>
            </a:r>
            <a:r>
              <a:rPr lang="cs-CZ" dirty="0" smtClean="0"/>
              <a:t>… (zprostředkovaný)</a:t>
            </a:r>
            <a:endParaRPr lang="en-US" dirty="0" smtClean="0"/>
          </a:p>
          <a:p>
            <a:r>
              <a:rPr lang="en-US" dirty="0" err="1" smtClean="0"/>
              <a:t>prostor</a:t>
            </a:r>
            <a:r>
              <a:rPr lang="en-US" dirty="0" smtClean="0"/>
              <a:t> </a:t>
            </a:r>
            <a:r>
              <a:rPr lang="en-US" dirty="0" err="1" smtClean="0"/>
              <a:t>mysli</a:t>
            </a:r>
            <a:r>
              <a:rPr lang="en-US" dirty="0" smtClean="0"/>
              <a:t> a </a:t>
            </a:r>
            <a:r>
              <a:rPr lang="en-US" dirty="0" err="1" smtClean="0"/>
              <a:t>fantazie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Dynamika životního prostoru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Původně navrženo pro osobnost – struktura osoby má tendenci k rovnováze, je však narušována tenzemi (přání, potřeby…), na ty osoba reaguje.</a:t>
            </a:r>
          </a:p>
          <a:p>
            <a:r>
              <a:rPr lang="cs-CZ" dirty="0" smtClean="0"/>
              <a:t>Popis v termínech vektorů</a:t>
            </a:r>
          </a:p>
          <a:p>
            <a:r>
              <a:rPr lang="cs-CZ" dirty="0" smtClean="0"/>
              <a:t>Tento model se přenesl z popisu jedince na popis skupiny a organizace, rozšířil se v institucích, </a:t>
            </a:r>
            <a:r>
              <a:rPr lang="cs-CZ" dirty="0" err="1" smtClean="0"/>
              <a:t>managerské</a:t>
            </a:r>
            <a:r>
              <a:rPr lang="cs-CZ" dirty="0" smtClean="0"/>
              <a:t> a poradenské psychologii jako analýza silového pole. 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298</TotalTime>
  <Words>1073</Words>
  <Application>Microsoft Office PowerPoint</Application>
  <PresentationFormat>Předvádění na obrazovce (4:3)</PresentationFormat>
  <Paragraphs>80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Bohatý</vt:lpstr>
      <vt:lpstr>Vybrané teorie osobnosti</vt:lpstr>
      <vt:lpstr>Kurt Lewin (1890-1947)</vt:lpstr>
      <vt:lpstr>Gestalt psychologie</vt:lpstr>
      <vt:lpstr>Osoba</vt:lpstr>
      <vt:lpstr>OSOBNOST</vt:lpstr>
      <vt:lpstr>Vývoj osobnosti</vt:lpstr>
      <vt:lpstr>Psychologické okolí</vt:lpstr>
      <vt:lpstr>Životní prostor</vt:lpstr>
      <vt:lpstr>Dynamika životního prostoru</vt:lpstr>
      <vt:lpstr>Dynamika</vt:lpstr>
      <vt:lpstr>Dynamika</vt:lpstr>
      <vt:lpstr>Typologie konfliktů</vt:lpstr>
      <vt:lpstr>ACTION RESEARCH</vt:lpstr>
      <vt:lpstr>SKUPINY</vt:lpstr>
      <vt:lpstr>Autokratický (autoritativní)</vt:lpstr>
      <vt:lpstr>Demokratický (participující)</vt:lpstr>
      <vt:lpstr>Delegující (laissez-faire)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teorie osobnosti</dc:title>
  <dc:creator>Your User Name</dc:creator>
  <cp:lastModifiedBy>Your User Name</cp:lastModifiedBy>
  <cp:revision>13</cp:revision>
  <dcterms:created xsi:type="dcterms:W3CDTF">2011-03-15T19:53:07Z</dcterms:created>
  <dcterms:modified xsi:type="dcterms:W3CDTF">2015-05-21T19:05:55Z</dcterms:modified>
</cp:coreProperties>
</file>