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6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5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4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ECD8-CCFF-4FF4-BEFB-D81CA01E84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8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93AA6-FF29-4F69-9B93-7BD5F586FE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9CB91-7ED9-448A-AD2D-0532C97CAC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1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4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4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5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2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6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49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B154-3A72-4B93-BED9-21C1E2910832}" type="datetimeFigureOut">
              <a:rPr lang="cs-CZ" smtClean="0"/>
              <a:t>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0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99031"/>
            <a:ext cx="9144000" cy="965745"/>
          </a:xfrm>
        </p:spPr>
        <p:txBody>
          <a:bodyPr/>
          <a:lstStyle/>
          <a:p>
            <a:r>
              <a:rPr lang="cs-CZ" dirty="0" smtClean="0"/>
              <a:t>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569493"/>
            <a:ext cx="9144000" cy="3688307"/>
          </a:xfrm>
        </p:spPr>
        <p:txBody>
          <a:bodyPr>
            <a:normAutofit/>
          </a:bodyPr>
          <a:lstStyle/>
          <a:p>
            <a:r>
              <a:rPr lang="cs-CZ" sz="5400" dirty="0" smtClean="0"/>
              <a:t>Ideologické základy </a:t>
            </a:r>
          </a:p>
          <a:p>
            <a:r>
              <a:rPr lang="cs-CZ" sz="5400" dirty="0" smtClean="0"/>
              <a:t>sociální práce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6820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2279650" y="333376"/>
            <a:ext cx="7772400" cy="1470025"/>
          </a:xfrm>
        </p:spPr>
        <p:txBody>
          <a:bodyPr/>
          <a:lstStyle/>
          <a:p>
            <a:r>
              <a:rPr lang="cs-CZ" sz="4000"/>
              <a:t>Víceúrovňové popsání jakéhokoliv problému osobnosti</a:t>
            </a:r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1919288" y="1844676"/>
            <a:ext cx="8208962" cy="4608513"/>
          </a:xfrm>
        </p:spPr>
        <p:txBody>
          <a:bodyPr/>
          <a:lstStyle/>
          <a:p>
            <a:pPr algn="just"/>
            <a:r>
              <a:rPr lang="cs-CZ" smtClean="0"/>
              <a:t>Zdroj nespravedlnosti v zákonu, moci a její uspořádání, přístupu veřejnosti </a:t>
            </a:r>
          </a:p>
          <a:p>
            <a:pPr algn="just"/>
            <a:endParaRPr lang="cs-CZ" smtClean="0"/>
          </a:p>
          <a:p>
            <a:pPr algn="just"/>
            <a:r>
              <a:rPr lang="cs-CZ" smtClean="0"/>
              <a:t>Postupné rozšiřování seznamu těch, kdo je rizikem porušeni práv </a:t>
            </a:r>
          </a:p>
          <a:p>
            <a:pPr algn="just"/>
            <a:endParaRPr lang="cs-CZ" smtClean="0"/>
          </a:p>
          <a:p>
            <a:pPr algn="just"/>
            <a:r>
              <a:rPr lang="cs-CZ" smtClean="0"/>
              <a:t>Přepracování konceptů, které dříve byly zdrojem libovůle (profesionalismus, expert)</a:t>
            </a:r>
          </a:p>
        </p:txBody>
      </p:sp>
    </p:spTree>
    <p:extLst>
      <p:ext uri="{BB962C8B-B14F-4D97-AF65-F5344CB8AC3E}">
        <p14:creationId xmlns:p14="http://schemas.microsoft.com/office/powerpoint/2010/main" val="112291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Cyklus </a:t>
            </a:r>
            <a:r>
              <a:rPr lang="cs-CZ"/>
              <a:t>řešení </a:t>
            </a:r>
            <a:r>
              <a:rPr lang="cs-CZ" smtClean="0"/>
              <a:t>sociálního problému  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765176"/>
            <a:ext cx="79200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82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Postavení problému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1"/>
          </p:nvPr>
        </p:nvSpPr>
        <p:spPr>
          <a:xfrm>
            <a:off x="1919289" y="1773239"/>
            <a:ext cx="4040187" cy="935037"/>
          </a:xfrm>
        </p:spPr>
        <p:txBody>
          <a:bodyPr/>
          <a:lstStyle/>
          <a:p>
            <a:r>
              <a:rPr lang="cs-CZ" sz="3600"/>
              <a:t>menšina - většina </a:t>
            </a:r>
          </a:p>
          <a:p>
            <a:endParaRPr lang="cs-CZ" smtClean="0"/>
          </a:p>
        </p:txBody>
      </p:sp>
      <p:sp>
        <p:nvSpPr>
          <p:cNvPr id="15363" name="Zástupný symbol pro obsah 3"/>
          <p:cNvSpPr>
            <a:spLocks noGrp="1"/>
          </p:cNvSpPr>
          <p:nvPr>
            <p:ph sz="half" idx="2"/>
          </p:nvPr>
        </p:nvSpPr>
        <p:spPr>
          <a:xfrm>
            <a:off x="1919289" y="2349500"/>
            <a:ext cx="4040187" cy="3816350"/>
          </a:xfrm>
        </p:spPr>
        <p:txBody>
          <a:bodyPr/>
          <a:lstStyle/>
          <a:p>
            <a:r>
              <a:rPr lang="cs-CZ" sz="3600"/>
              <a:t>Věk</a:t>
            </a:r>
          </a:p>
          <a:p>
            <a:r>
              <a:rPr lang="cs-CZ" sz="3600"/>
              <a:t>Pohlaví </a:t>
            </a:r>
          </a:p>
          <a:p>
            <a:r>
              <a:rPr lang="cs-CZ" sz="3600"/>
              <a:t>Etnická skupina</a:t>
            </a:r>
          </a:p>
          <a:p>
            <a:r>
              <a:rPr lang="cs-CZ" sz="3600"/>
              <a:t>Stav zdrávi  a vývoje </a:t>
            </a:r>
          </a:p>
          <a:p>
            <a:r>
              <a:rPr lang="cs-CZ" sz="3600"/>
              <a:t>Sexualita </a:t>
            </a:r>
          </a:p>
          <a:p>
            <a:endParaRPr lang="cs-CZ" sz="3600"/>
          </a:p>
        </p:txBody>
      </p:sp>
      <p:sp>
        <p:nvSpPr>
          <p:cNvPr id="1536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0464" y="1628776"/>
            <a:ext cx="4041775" cy="639763"/>
          </a:xfrm>
        </p:spPr>
        <p:txBody>
          <a:bodyPr/>
          <a:lstStyle/>
          <a:p>
            <a:r>
              <a:rPr lang="cs-CZ" sz="3600"/>
              <a:t>majetní - nemajetní</a:t>
            </a:r>
          </a:p>
        </p:txBody>
      </p:sp>
      <p:sp>
        <p:nvSpPr>
          <p:cNvPr id="1536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420939"/>
            <a:ext cx="4041775" cy="3705225"/>
          </a:xfrm>
        </p:spPr>
        <p:txBody>
          <a:bodyPr/>
          <a:lstStyle/>
          <a:p>
            <a:r>
              <a:rPr lang="cs-CZ" sz="3600"/>
              <a:t>Moc</a:t>
            </a:r>
          </a:p>
          <a:p>
            <a:r>
              <a:rPr lang="cs-CZ" sz="3600"/>
              <a:t>Korporace </a:t>
            </a:r>
          </a:p>
          <a:p>
            <a:r>
              <a:rPr lang="cs-CZ" sz="3600"/>
              <a:t>Bohatí lide</a:t>
            </a:r>
          </a:p>
          <a:p>
            <a:r>
              <a:rPr lang="cs-CZ" sz="3600"/>
              <a:t>Elita</a:t>
            </a:r>
          </a:p>
          <a:p>
            <a:r>
              <a:rPr lang="cs-CZ" sz="3600"/>
              <a:t>Experti 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5771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2279650" y="333376"/>
            <a:ext cx="7772400" cy="1470025"/>
          </a:xfrm>
        </p:spPr>
        <p:txBody>
          <a:bodyPr/>
          <a:lstStyle/>
          <a:p>
            <a:r>
              <a:rPr lang="cs-CZ" smtClean="0"/>
              <a:t>Řetěz nespravedlnosti </a:t>
            </a:r>
          </a:p>
        </p:txBody>
      </p:sp>
      <p:sp>
        <p:nvSpPr>
          <p:cNvPr id="16386" name="Podnadpis 2"/>
          <p:cNvSpPr>
            <a:spLocks noGrp="1"/>
          </p:cNvSpPr>
          <p:nvPr>
            <p:ph type="subTitle" idx="1"/>
          </p:nvPr>
        </p:nvSpPr>
        <p:spPr>
          <a:xfrm>
            <a:off x="2424113" y="1700213"/>
            <a:ext cx="7416800" cy="4608512"/>
          </a:xfrm>
        </p:spPr>
        <p:txBody>
          <a:bodyPr/>
          <a:lstStyle/>
          <a:p>
            <a:pPr algn="just"/>
            <a:r>
              <a:rPr lang="cs-CZ" sz="4400"/>
              <a:t>Čin  nespravedlnosti nemůže zůstat odděleným, ale způsobe kontinuitu nespravedlností  </a:t>
            </a:r>
          </a:p>
          <a:p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395867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kill</a:t>
            </a:r>
            <a:r>
              <a:rPr lang="cs-CZ" dirty="0" smtClean="0"/>
              <a:t> </a:t>
            </a:r>
            <a:r>
              <a:rPr lang="cs-CZ" b="1" dirty="0" smtClean="0"/>
              <a:t>Čas </a:t>
            </a:r>
            <a:r>
              <a:rPr lang="cs-CZ" b="1" dirty="0"/>
              <a:t>zabíjet </a:t>
            </a:r>
            <a:r>
              <a:rPr lang="cs-CZ" b="1" dirty="0" smtClean="0"/>
              <a:t>1996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186238" cy="4525963"/>
          </a:xfrm>
        </p:spPr>
        <p:txBody>
          <a:bodyPr/>
          <a:lstStyle/>
          <a:p>
            <a:r>
              <a:rPr lang="cs-CZ" smtClean="0"/>
              <a:t>Nevšímání Afroameričan  jako lidi </a:t>
            </a:r>
          </a:p>
          <a:p>
            <a:r>
              <a:rPr lang="cs-CZ" smtClean="0"/>
              <a:t>Znásilnění dítěte</a:t>
            </a:r>
          </a:p>
          <a:p>
            <a:r>
              <a:rPr lang="cs-CZ" smtClean="0"/>
              <a:t>Soud neodsoudil k vezeni</a:t>
            </a:r>
          </a:p>
          <a:p>
            <a:r>
              <a:rPr lang="cs-CZ" smtClean="0"/>
              <a:t>Pomsta se strany tatínka </a:t>
            </a:r>
          </a:p>
          <a:p>
            <a:r>
              <a:rPr lang="cs-CZ" smtClean="0"/>
              <a:t>Omezení obhajoby otce </a:t>
            </a:r>
          </a:p>
          <a:p>
            <a:r>
              <a:rPr lang="cs-CZ" smtClean="0"/>
              <a:t>Vyhrůžky advokátovi a jeho rodině </a:t>
            </a:r>
          </a:p>
          <a:p>
            <a:r>
              <a:rPr lang="cs-CZ" smtClean="0"/>
              <a:t>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1628775"/>
            <a:ext cx="3168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00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2279650" y="1889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mtClean="0"/>
              <a:t>Otázky k úryvku z filmu </a:t>
            </a:r>
            <a:br>
              <a:rPr lang="cs-CZ" smtClean="0"/>
            </a:br>
            <a:r>
              <a:rPr lang="cs-CZ" i="1" smtClean="0"/>
              <a:t>Time to kill </a:t>
            </a:r>
          </a:p>
        </p:txBody>
      </p:sp>
      <p:sp>
        <p:nvSpPr>
          <p:cNvPr id="18434" name="Podnadpis 2"/>
          <p:cNvSpPr>
            <a:spLocks noGrp="1"/>
          </p:cNvSpPr>
          <p:nvPr>
            <p:ph type="subTitle" idx="1"/>
          </p:nvPr>
        </p:nvSpPr>
        <p:spPr>
          <a:xfrm>
            <a:off x="2279650" y="1557338"/>
            <a:ext cx="7632700" cy="4895850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Podařilo advokátovi ten řetěz nespravedlnosti roztrhat?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Na jaké částí řetěze byla zaměřena jeho řeč?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 popisuje čin násilníků, přes jaké koncepty?  </a:t>
            </a:r>
          </a:p>
        </p:txBody>
      </p:sp>
    </p:spTree>
    <p:extLst>
      <p:ext uri="{BB962C8B-B14F-4D97-AF65-F5344CB8AC3E}">
        <p14:creationId xmlns:p14="http://schemas.microsoft.com/office/powerpoint/2010/main" val="341226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8299" y="260351"/>
            <a:ext cx="8752314" cy="31652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Kdo je profesionál, který háje práva, jak se ho všímají oběti?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8212" y="3089086"/>
            <a:ext cx="8532575" cy="4537075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b="1" dirty="0">
                <a:solidFill>
                  <a:schemeClr val="tx1"/>
                </a:solidFill>
              </a:rPr>
              <a:t>Tři pohledy na pomáhající práci (</a:t>
            </a:r>
            <a:r>
              <a:rPr lang="cs-CZ" b="1" dirty="0" err="1">
                <a:solidFill>
                  <a:schemeClr val="tx1"/>
                </a:solidFill>
              </a:rPr>
              <a:t>Rojek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McIntyre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Představuje menšiny a nemajetní a snaží se dosáhnout spravedlnosti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Představuje většinu a majetní a uplatní sociální kontrolu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Muže se zvolit mezi těmito přístupy</a:t>
            </a:r>
          </a:p>
          <a:p>
            <a:pPr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3110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Příští: Sociální politika a stát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zájmem státu v sociální sféře? </a:t>
            </a:r>
          </a:p>
          <a:p>
            <a:r>
              <a:rPr lang="cs-CZ" dirty="0" smtClean="0"/>
              <a:t>Od kdy se začínají dějiny sociální politiky, a kvůli čemu se stát zúčastnil sociální sféry?</a:t>
            </a:r>
          </a:p>
          <a:p>
            <a:r>
              <a:rPr lang="cs-CZ" dirty="0" smtClean="0"/>
              <a:t>Jak se mění účast, cíle a strategie státu, z geografického a historického pohledů?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5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úkoly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Klíčové podněty: lidská práva, spravedlnost, svoboda, libovůle, institucionální násilí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Vyznám pro pomáhající  pracovníky: volby norem a představ o správném, účast v reformách, a citlivost k porušování práv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31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/>
              <a:t>lidská </a:t>
            </a:r>
            <a:r>
              <a:rPr lang="cs-CZ" sz="2400" b="1" dirty="0"/>
              <a:t>práva</a:t>
            </a:r>
            <a:r>
              <a:rPr lang="cs-CZ" sz="2400" dirty="0"/>
              <a:t> jako klíčové </a:t>
            </a:r>
            <a:r>
              <a:rPr lang="cs-CZ" sz="2400" dirty="0" smtClean="0"/>
              <a:t>pojmy</a:t>
            </a:r>
            <a:r>
              <a:rPr lang="ru-RU" sz="2400" dirty="0" smtClean="0"/>
              <a:t> </a:t>
            </a:r>
            <a:r>
              <a:rPr lang="cs-CZ" sz="2400" dirty="0" smtClean="0"/>
              <a:t>sociální práce</a:t>
            </a:r>
            <a:endParaRPr lang="ru-RU" sz="40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38274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/>
              <a:t>Popis práv v různých druzích </a:t>
            </a:r>
            <a:r>
              <a:rPr lang="cs-CZ" dirty="0" smtClean="0"/>
              <a:t>ideologických základů sociální práce:</a:t>
            </a:r>
            <a:endParaRPr lang="cs-CZ" dirty="0"/>
          </a:p>
          <a:p>
            <a:pPr eaLnBrk="1" hangingPunct="1"/>
            <a:r>
              <a:rPr lang="cs-CZ" sz="2400" dirty="0"/>
              <a:t>Liberální (pravá ideologie) </a:t>
            </a:r>
          </a:p>
          <a:p>
            <a:pPr eaLnBrk="1" hangingPunct="1"/>
            <a:r>
              <a:rPr lang="cs-CZ" sz="2400" dirty="0"/>
              <a:t>Sociál-demokratická (levácká) ideologie</a:t>
            </a:r>
          </a:p>
          <a:p>
            <a:pPr eaLnBrk="1" hangingPunct="1"/>
            <a:r>
              <a:rPr lang="cs-CZ" sz="2400" dirty="0"/>
              <a:t>Práva třetí generace</a:t>
            </a:r>
            <a:r>
              <a:rPr lang="cs-CZ" dirty="0"/>
              <a:t> </a:t>
            </a:r>
          </a:p>
          <a:p>
            <a:pPr eaLnBrk="1" hangingPunct="1"/>
            <a:endParaRPr lang="cs-CZ" dirty="0"/>
          </a:p>
        </p:txBody>
      </p:sp>
      <p:pic>
        <p:nvPicPr>
          <p:cNvPr id="30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916113"/>
            <a:ext cx="2047875" cy="3168650"/>
          </a:xfrm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844675"/>
            <a:ext cx="20177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4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Úkol 1 k úryvkům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smtClean="0"/>
              <a:t>Vypracujte schémat ke každému z úryvku z ponětí ze seznamu, aby toto schémat vyjádřilo pohled právníka na lidská práva. Můžete přidat jiná ponětí a také vyřadit jedno-dva ze seznamu 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104063" y="1600201"/>
            <a:ext cx="3313112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Seznam ponětí </a:t>
            </a:r>
          </a:p>
          <a:p>
            <a:pPr>
              <a:defRPr/>
            </a:pPr>
            <a:r>
              <a:rPr lang="cs-CZ" dirty="0" smtClean="0"/>
              <a:t>Chudoba</a:t>
            </a:r>
          </a:p>
          <a:p>
            <a:pPr>
              <a:defRPr/>
            </a:pPr>
            <a:r>
              <a:rPr lang="cs-CZ" dirty="0" smtClean="0"/>
              <a:t>Nerovnováha</a:t>
            </a:r>
          </a:p>
          <a:p>
            <a:pPr>
              <a:defRPr/>
            </a:pPr>
            <a:r>
              <a:rPr lang="cs-CZ" dirty="0" smtClean="0"/>
              <a:t>Spravedlnost </a:t>
            </a:r>
          </a:p>
          <a:p>
            <a:pPr>
              <a:defRPr/>
            </a:pPr>
            <a:r>
              <a:rPr lang="cs-CZ" dirty="0" smtClean="0"/>
              <a:t>Svoboda </a:t>
            </a:r>
          </a:p>
          <a:p>
            <a:pPr>
              <a:defRPr/>
            </a:pPr>
            <a:r>
              <a:rPr lang="cs-CZ" dirty="0" smtClean="0"/>
              <a:t>Tolerance </a:t>
            </a:r>
          </a:p>
          <a:p>
            <a:pPr>
              <a:defRPr/>
            </a:pPr>
            <a:r>
              <a:rPr lang="cs-CZ" dirty="0" smtClean="0"/>
              <a:t>Soud </a:t>
            </a:r>
          </a:p>
          <a:p>
            <a:pPr>
              <a:defRPr/>
            </a:pPr>
            <a:r>
              <a:rPr lang="cs-CZ" dirty="0" smtClean="0"/>
              <a:t>Předsudek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10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sz="quarter"/>
          </p:nvPr>
        </p:nvSpPr>
        <p:spPr>
          <a:xfrm>
            <a:off x="1981200" y="274638"/>
            <a:ext cx="8229600" cy="1282700"/>
          </a:xfrm>
        </p:spPr>
        <p:txBody>
          <a:bodyPr>
            <a:normAutofit fontScale="90000"/>
          </a:bodyPr>
          <a:lstStyle/>
          <a:p>
            <a:r>
              <a:rPr lang="cs-CZ" smtClean="0"/>
              <a:t>Náměty k schématům: </a:t>
            </a:r>
            <a:br>
              <a:rPr lang="cs-CZ" smtClean="0"/>
            </a:br>
            <a:r>
              <a:rPr lang="cs-CZ" smtClean="0"/>
              <a:t>vazby mezi pojmy 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57400" y="1628775"/>
            <a:ext cx="4038600" cy="2185988"/>
          </a:xfrm>
        </p:spPr>
        <p:txBody>
          <a:bodyPr/>
          <a:lstStyle/>
          <a:p>
            <a:r>
              <a:rPr lang="cs-CZ" smtClean="0"/>
              <a:t>zdroj – důsledek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512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40463" y="1700214"/>
            <a:ext cx="4038600" cy="2185987"/>
          </a:xfrm>
        </p:spPr>
        <p:txBody>
          <a:bodyPr/>
          <a:lstStyle/>
          <a:p>
            <a:r>
              <a:rPr lang="cs-CZ" smtClean="0"/>
              <a:t>protiklad</a:t>
            </a:r>
          </a:p>
          <a:p>
            <a:endParaRPr lang="cs-CZ" smtClean="0"/>
          </a:p>
        </p:txBody>
      </p:sp>
      <p:sp>
        <p:nvSpPr>
          <p:cNvPr id="5125" name="Zástupný symbol pro obsah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algn="just"/>
            <a:r>
              <a:rPr lang="cs-CZ" smtClean="0"/>
              <a:t>část – celý</a:t>
            </a:r>
          </a:p>
        </p:txBody>
      </p:sp>
      <p:sp>
        <p:nvSpPr>
          <p:cNvPr id="512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mtClean="0"/>
              <a:t>Determinace navzájem</a:t>
            </a:r>
          </a:p>
          <a:p>
            <a:r>
              <a:rPr lang="cs-CZ" smtClean="0"/>
              <a:t> </a:t>
            </a: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4" y="2205039"/>
            <a:ext cx="222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6638926" y="5373688"/>
            <a:ext cx="2265363" cy="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638925" y="2781300"/>
            <a:ext cx="1619250" cy="0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4611688"/>
            <a:ext cx="1931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279650" y="4048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mtClean="0"/>
              <a:t>Moje verze schémata k </a:t>
            </a:r>
            <a:br>
              <a:rPr lang="cs-CZ" smtClean="0"/>
            </a:br>
            <a:r>
              <a:rPr lang="cs-CZ" i="1" smtClean="0"/>
              <a:t>Jak zabit ptáčka 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351088" y="2133600"/>
            <a:ext cx="7632700" cy="4248150"/>
          </a:xfrm>
        </p:spPr>
        <p:txBody>
          <a:bodyPr/>
          <a:lstStyle/>
          <a:p>
            <a:pPr algn="just"/>
            <a:r>
              <a:rPr lang="cs-CZ" smtClean="0"/>
              <a:t>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16114"/>
            <a:ext cx="84963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Moje verze schémata k </a:t>
            </a:r>
            <a:br>
              <a:rPr lang="cs-CZ" smtClean="0"/>
            </a:br>
            <a:r>
              <a:rPr lang="cs-CZ" b="1" i="1" smtClean="0"/>
              <a:t>Lid vs. Larry Flynt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557338"/>
            <a:ext cx="8280400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3454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Porovnání přístupu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68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Levácký</a:t>
            </a:r>
          </a:p>
          <a:p>
            <a:pPr>
              <a:defRPr/>
            </a:pPr>
            <a:r>
              <a:rPr lang="cs-CZ" dirty="0" smtClean="0"/>
              <a:t>Sociální práva</a:t>
            </a:r>
          </a:p>
          <a:p>
            <a:pPr>
              <a:defRPr/>
            </a:pPr>
            <a:r>
              <a:rPr lang="cs-CZ" dirty="0" smtClean="0"/>
              <a:t>Chudoby jako hlavní zdroj libovůli </a:t>
            </a:r>
          </a:p>
          <a:p>
            <a:pPr>
              <a:defRPr/>
            </a:pPr>
            <a:r>
              <a:rPr lang="cs-CZ" dirty="0" smtClean="0"/>
              <a:t>Práva skupin</a:t>
            </a:r>
          </a:p>
          <a:p>
            <a:pPr>
              <a:defRPr/>
            </a:pPr>
            <a:r>
              <a:rPr lang="cs-CZ" dirty="0" smtClean="0"/>
              <a:t>Stát jako  garant práv, když je ve spojení s veřejností</a:t>
            </a:r>
          </a:p>
          <a:p>
            <a:pPr>
              <a:defRPr/>
            </a:pPr>
            <a:r>
              <a:rPr lang="cs-CZ" dirty="0" smtClean="0"/>
              <a:t>Účast veřejnosti</a:t>
            </a:r>
          </a:p>
        </p:txBody>
      </p:sp>
      <p:sp>
        <p:nvSpPr>
          <p:cNvPr id="614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Liberální </a:t>
            </a:r>
          </a:p>
          <a:p>
            <a:pPr>
              <a:defRPr/>
            </a:pPr>
            <a:r>
              <a:rPr lang="cs-CZ" dirty="0" smtClean="0"/>
              <a:t>Svobody </a:t>
            </a:r>
          </a:p>
          <a:p>
            <a:pPr>
              <a:defRPr/>
            </a:pPr>
            <a:r>
              <a:rPr lang="cs-CZ" dirty="0" smtClean="0"/>
              <a:t>Zastaralé pohledy jako hlavni zdroj nesvobody</a:t>
            </a:r>
          </a:p>
          <a:p>
            <a:pPr>
              <a:defRPr/>
            </a:pPr>
            <a:r>
              <a:rPr lang="cs-CZ" dirty="0" smtClean="0"/>
              <a:t>Právo jednotlivce </a:t>
            </a:r>
          </a:p>
          <a:p>
            <a:pPr>
              <a:defRPr/>
            </a:pPr>
            <a:r>
              <a:rPr lang="cs-CZ" dirty="0" smtClean="0"/>
              <a:t>Stát jako hlavní riziko porušování práv</a:t>
            </a:r>
          </a:p>
          <a:p>
            <a:pPr>
              <a:defRPr/>
            </a:pPr>
            <a:r>
              <a:rPr lang="cs-CZ" dirty="0" smtClean="0"/>
              <a:t>Účast vyššího soudu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0008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i="1" dirty="0" smtClean="0"/>
              <a:t>Kompetence pomáhajícího pracovníka </a:t>
            </a:r>
            <a:br>
              <a:rPr lang="cs-CZ" sz="2400" i="1" dirty="0" smtClean="0"/>
            </a:br>
            <a:r>
              <a:rPr lang="cs-CZ" sz="2400" dirty="0" smtClean="0"/>
              <a:t>přesná </a:t>
            </a:r>
            <a:r>
              <a:rPr lang="cs-CZ" sz="2400" dirty="0"/>
              <a:t>a důsledná politická pozice</a:t>
            </a:r>
            <a:r>
              <a:rPr lang="ru-RU" sz="4000" dirty="0"/>
              <a:t> </a:t>
            </a:r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600200"/>
            <a:ext cx="3457575" cy="2185988"/>
          </a:xfrm>
        </p:spPr>
      </p:pic>
      <p:pic>
        <p:nvPicPr>
          <p:cNvPr id="922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1700213"/>
            <a:ext cx="3322638" cy="2089150"/>
          </a:xfrm>
        </p:spPr>
      </p:pic>
      <p:sp>
        <p:nvSpPr>
          <p:cNvPr id="9221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cs-CZ"/>
              <a:t>názor na rovnost mezi lidmi, </a:t>
            </a:r>
          </a:p>
          <a:p>
            <a:pPr eaLnBrk="1" hangingPunct="1"/>
            <a:r>
              <a:rPr lang="cs-CZ"/>
              <a:t>na vztah mezi veřejnosti a státem, </a:t>
            </a:r>
          </a:p>
          <a:p>
            <a:pPr eaLnBrk="1" hangingPunct="1"/>
            <a:r>
              <a:rPr lang="cs-CZ"/>
              <a:t> na způsoby dosazení spravedlnosti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841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431</Words>
  <Application>Microsoft Office PowerPoint</Application>
  <PresentationFormat>Širokoúhlá obrazovka</PresentationFormat>
  <Paragraphs>93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Sociální práce</vt:lpstr>
      <vt:lpstr>Dnešní úkoly </vt:lpstr>
      <vt:lpstr>lidská práva jako klíčové pojmy sociální práce</vt:lpstr>
      <vt:lpstr>Úkol 1 k úryvkům </vt:lpstr>
      <vt:lpstr>Náměty k schématům:  vazby mezi pojmy  </vt:lpstr>
      <vt:lpstr>Moje verze schémata k  Jak zabit ptáčka </vt:lpstr>
      <vt:lpstr>Moje verze schémata k  Lid vs. Larry Flynt</vt:lpstr>
      <vt:lpstr>Porovnání přístupu </vt:lpstr>
      <vt:lpstr>Kompetence pomáhajícího pracovníka  přesná a důsledná politická pozice </vt:lpstr>
      <vt:lpstr>Víceúrovňové popsání jakéhokoliv problému osobnosti</vt:lpstr>
      <vt:lpstr>Cyklus řešení sociálního problému     </vt:lpstr>
      <vt:lpstr>Postavení problému</vt:lpstr>
      <vt:lpstr>Řetěz nespravedlnosti </vt:lpstr>
      <vt:lpstr> Time to kill Čas zabíjet 1996</vt:lpstr>
      <vt:lpstr>Otázky k úryvku z filmu  Time to kill </vt:lpstr>
      <vt:lpstr>Kdo je profesionál, který háje práva, jak se ho všímají oběti?  </vt:lpstr>
      <vt:lpstr>Příští: Sociální politika a stát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</dc:title>
  <dc:creator>Shmidt</dc:creator>
  <cp:lastModifiedBy>HP</cp:lastModifiedBy>
  <cp:revision>37</cp:revision>
  <dcterms:created xsi:type="dcterms:W3CDTF">2014-03-09T20:56:32Z</dcterms:created>
  <dcterms:modified xsi:type="dcterms:W3CDTF">2015-03-04T10:51:59Z</dcterms:modified>
</cp:coreProperties>
</file>