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59" r:id="rId6"/>
    <p:sldId id="260" r:id="rId7"/>
    <p:sldId id="257" r:id="rId8"/>
    <p:sldId id="261" r:id="rId9"/>
    <p:sldId id="270" r:id="rId10"/>
    <p:sldId id="271" r:id="rId11"/>
    <p:sldId id="272" r:id="rId12"/>
    <p:sldId id="269" r:id="rId13"/>
    <p:sldId id="265" r:id="rId14"/>
    <p:sldId id="262" r:id="rId15"/>
    <p:sldId id="266" r:id="rId16"/>
    <p:sldId id="267" r:id="rId17"/>
    <p:sldId id="274" r:id="rId18"/>
    <p:sldId id="277" r:id="rId19"/>
    <p:sldId id="278" r:id="rId20"/>
    <p:sldId id="276" r:id="rId21"/>
    <p:sldId id="275" r:id="rId22"/>
    <p:sldId id="268" r:id="rId23"/>
    <p:sldId id="27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58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77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99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59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76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2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3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8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5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A5A78-C1B8-4EFC-B4AD-F1A62197A184}" type="datetimeFigureOut">
              <a:rPr lang="cs-CZ" smtClean="0"/>
              <a:pPr/>
              <a:t>4. 3. 2015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EB59F-A3AC-4F9C-A033-295ED851E51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37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Lekce 3</a:t>
            </a:r>
            <a:br>
              <a:rPr lang="cs-CZ" dirty="0" smtClean="0"/>
            </a:br>
            <a:r>
              <a:rPr lang="cs-CZ" dirty="0" smtClean="0"/>
              <a:t>Cílové skupiny sociální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s mentálním postižením </a:t>
            </a:r>
          </a:p>
          <a:p>
            <a:r>
              <a:rPr lang="cs-CZ" dirty="0" smtClean="0"/>
              <a:t>Seniory </a:t>
            </a:r>
          </a:p>
          <a:p>
            <a:r>
              <a:rPr lang="cs-CZ" dirty="0" smtClean="0"/>
              <a:t>Dětí </a:t>
            </a:r>
          </a:p>
          <a:p>
            <a:r>
              <a:rPr lang="cs-CZ" dirty="0" smtClean="0"/>
              <a:t>Lidé s fyzickým postižením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55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Švédsko: decentralizace jako nástroj aktivizace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Program zajišťovaní vývoje (</a:t>
            </a:r>
            <a:r>
              <a:rPr lang="cs-CZ" i="1" dirty="0" err="1" smtClean="0"/>
              <a:t>Development</a:t>
            </a:r>
            <a:r>
              <a:rPr lang="cs-CZ" i="1" dirty="0" smtClean="0"/>
              <a:t> </a:t>
            </a:r>
            <a:r>
              <a:rPr lang="cs-CZ" i="1" dirty="0" err="1" smtClean="0"/>
              <a:t>Garantee</a:t>
            </a:r>
            <a:r>
              <a:rPr lang="cs-CZ" i="1" dirty="0" smtClean="0"/>
              <a:t> Program</a:t>
            </a:r>
            <a:r>
              <a:rPr lang="cs-CZ" dirty="0" smtClean="0"/>
              <a:t>), který byl povinným pro mladé nezaměstnané (již si nesehnali práci po třem měsícům) a místní samosprávu </a:t>
            </a:r>
          </a:p>
          <a:p>
            <a:r>
              <a:rPr lang="cs-CZ" dirty="0" smtClean="0"/>
              <a:t>Doby trvání účasti v projektu – do 12 měsíců</a:t>
            </a:r>
          </a:p>
          <a:p>
            <a:r>
              <a:rPr lang="cs-CZ" dirty="0" smtClean="0"/>
              <a:t>Typy dávek, ke kterým dostával jednotlivec po vstupu do programu: příspěvek na bydlení, příspěvek na nezaměstnanost  </a:t>
            </a:r>
          </a:p>
          <a:p>
            <a:r>
              <a:rPr lang="cs-CZ" dirty="0" smtClean="0"/>
              <a:t>Povinnost navštěvovat zvolený kurz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34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4716" y="365125"/>
            <a:ext cx="11682484" cy="1325563"/>
          </a:xfrm>
        </p:spPr>
        <p:txBody>
          <a:bodyPr/>
          <a:lstStyle/>
          <a:p>
            <a:r>
              <a:rPr lang="cs-CZ" dirty="0" smtClean="0"/>
              <a:t>Nizozemsko: částečný úvazek jako cesta k stálému zaměstnání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employment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(Nizozemský zákon o zaměstnání mladých, 1998)</a:t>
            </a:r>
          </a:p>
          <a:p>
            <a:r>
              <a:rPr lang="cs-CZ" dirty="0" smtClean="0"/>
              <a:t>Povinnost kombinovat práci a přípravu k povolání jako podmínka přístupu k příspěvkům </a:t>
            </a:r>
          </a:p>
          <a:p>
            <a:r>
              <a:rPr lang="cs-CZ" dirty="0" smtClean="0"/>
              <a:t>Speciální program podpory zaměstnavatelů za účelem motivovat zúčastnit se programu (od začátku pouze veřejný sektor akceptoval účastníky programu, ale postupně se přidal i soukromý)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667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6188" y="351477"/>
            <a:ext cx="10515600" cy="1325563"/>
          </a:xfrm>
        </p:spPr>
        <p:txBody>
          <a:bodyPr/>
          <a:lstStyle/>
          <a:p>
            <a:r>
              <a:rPr lang="cs-CZ" dirty="0" smtClean="0"/>
              <a:t>Strategie rodinné politiky: péče o děti a seniora, typologie </a:t>
            </a:r>
            <a:r>
              <a:rPr lang="cs-CZ" dirty="0" err="1" smtClean="0"/>
              <a:t>S</a:t>
            </a:r>
            <a:r>
              <a:rPr lang="cs-CZ" dirty="0" smtClean="0"/>
              <a:t>.</a:t>
            </a:r>
            <a:r>
              <a:rPr lang="cs-CZ" dirty="0" err="1" smtClean="0"/>
              <a:t>Lejtnera</a:t>
            </a: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088827"/>
              </p:ext>
            </p:extLst>
          </p:nvPr>
        </p:nvGraphicFramePr>
        <p:xfrm>
          <a:off x="259307" y="1677040"/>
          <a:ext cx="11094493" cy="4964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462"/>
                <a:gridCol w="5972867"/>
                <a:gridCol w="3698164"/>
              </a:tblGrid>
              <a:tr h="53414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Vysoká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800" baseline="0" dirty="0" err="1" smtClean="0">
                          <a:solidFill>
                            <a:schemeClr val="tx1"/>
                          </a:solidFill>
                        </a:rPr>
                        <a:t>familializace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Nízká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familializace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35653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Vysoká </a:t>
                      </a:r>
                      <a:r>
                        <a:rPr lang="cs-CZ" sz="2800" dirty="0" err="1" smtClean="0"/>
                        <a:t>defamilializace</a:t>
                      </a:r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optional</a:t>
                      </a: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familialism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různorodost služeb a šíří nabídka organizace, které  by byly schopné se toho zúčastnit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koordinace služeb, která by se směrovala k případové práci, když pečovatelka se stává manažerem případu, a má větší rozhodující pozici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de-</a:t>
                      </a: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familialism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1)spolupráce mezi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zařízení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lokalitě, zejména mezi zdravotnickými a sociálními zařízení 2) kampaň za účelem podpory zařízení nového typu, která by překonala rozšířené obavy před ústavní péčí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073746"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Nizká</a:t>
                      </a:r>
                      <a:r>
                        <a:rPr lang="cs-CZ" sz="2800" dirty="0" smtClean="0"/>
                        <a:t> </a:t>
                      </a:r>
                      <a:r>
                        <a:rPr lang="cs-CZ" sz="2800" dirty="0" err="1" smtClean="0"/>
                        <a:t>defamililizace</a:t>
                      </a:r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explicit </a:t>
                      </a:r>
                      <a:r>
                        <a:rPr lang="cs-CZ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familialism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možnost podporovat dospělé děti v jejich péči o stárnoucí rodiče (zejména příspěvek na péči o rodiče jak to chodí v řadě zemí Evropy)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změna standardů směrem možnosti pečovatelek věnovat vice času menšímu počtu klientů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implicit</a:t>
                      </a: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familialism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Důraz na rodinném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zázemí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kultura mezigeneračních vztahů, propagace patřících tomu hodnot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Dilema péče o seniory: autonomie vs. péče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postupná ztráta  možností a schopností seniorů rozhodovat </a:t>
            </a:r>
          </a:p>
          <a:p>
            <a:endParaRPr lang="cs-CZ" dirty="0" smtClean="0"/>
          </a:p>
          <a:p>
            <a:r>
              <a:rPr lang="cs-CZ" dirty="0" smtClean="0"/>
              <a:t>stoupající adopce (</a:t>
            </a:r>
            <a:r>
              <a:rPr lang="cs-CZ" i="1" dirty="0" err="1" smtClean="0"/>
              <a:t>progressive</a:t>
            </a:r>
            <a:r>
              <a:rPr lang="cs-CZ" i="1" dirty="0" smtClean="0"/>
              <a:t> </a:t>
            </a:r>
            <a:r>
              <a:rPr lang="cs-CZ" i="1" dirty="0" err="1" smtClean="0"/>
              <a:t>surrogacy</a:t>
            </a:r>
            <a:r>
              <a:rPr lang="cs-CZ" dirty="0" smtClean="0"/>
              <a:t>), když jiní (zejména dospělé dětí a pomáhající pracovníci) přebírají úlohu řešení a zúčastní se osudových rozhodování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seniory: politika aktivizace </a:t>
            </a:r>
            <a:r>
              <a:rPr lang="cs-CZ" smtClean="0"/>
              <a:t>či solidarity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Kolik lidé staršího věku dostávají odborní péči v domácím prostředí:</a:t>
            </a:r>
          </a:p>
          <a:p>
            <a:r>
              <a:rPr lang="cs-CZ" dirty="0" smtClean="0"/>
              <a:t>Velká Británie 5,5%</a:t>
            </a:r>
          </a:p>
          <a:p>
            <a:r>
              <a:rPr lang="cs-CZ" dirty="0" smtClean="0"/>
              <a:t>Německo 6,5%</a:t>
            </a:r>
          </a:p>
          <a:p>
            <a:r>
              <a:rPr lang="cs-CZ" dirty="0" smtClean="0"/>
              <a:t>Dánsko 10%</a:t>
            </a:r>
          </a:p>
          <a:p>
            <a:r>
              <a:rPr lang="cs-CZ" dirty="0" smtClean="0"/>
              <a:t>Itálie méně než 1%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126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235" y="365125"/>
            <a:ext cx="10905565" cy="1325563"/>
          </a:xfrm>
        </p:spPr>
        <p:txBody>
          <a:bodyPr/>
          <a:lstStyle/>
          <a:p>
            <a:r>
              <a:rPr lang="cs-CZ" dirty="0" smtClean="0"/>
              <a:t>Důraz na dlouhodobou péči: případ Nizozemska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tří-pilířového důchodového pojištění a další opatření, které určuje strategie samotných seniorů:  například, můžou plánovat změnu bydliště, šetřit peníze a hledat zázemí mezi ústavy</a:t>
            </a:r>
          </a:p>
          <a:p>
            <a:r>
              <a:rPr lang="cs-CZ" dirty="0" smtClean="0"/>
              <a:t>kvalita ústavní a quasi-ustavní péče</a:t>
            </a:r>
          </a:p>
          <a:p>
            <a:r>
              <a:rPr lang="cs-CZ" dirty="0" smtClean="0"/>
              <a:t>Široký žebřík opcí pro umístění seniora 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Důraz na rodinné okolí seniora: případ Itálie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Malý počet zařízení a užší žebřík těchto opcí</a:t>
            </a:r>
          </a:p>
          <a:p>
            <a:r>
              <a:rPr lang="cs-CZ" dirty="0" smtClean="0"/>
              <a:t>Odkaz seniora na rodinu a děti </a:t>
            </a:r>
          </a:p>
          <a:p>
            <a:r>
              <a:rPr lang="cs-CZ" dirty="0" smtClean="0"/>
              <a:t>Nefungující systém důchodového pojištění </a:t>
            </a:r>
          </a:p>
          <a:p>
            <a:r>
              <a:rPr lang="cs-CZ" dirty="0" smtClean="0"/>
              <a:t> černý trh ošetřovatelek, který navazuje problém péče o seniory na migrační politiku </a:t>
            </a:r>
          </a:p>
          <a:p>
            <a:r>
              <a:rPr lang="cs-CZ" dirty="0" smtClean="0"/>
              <a:t>Odborní péče zůstává </a:t>
            </a:r>
            <a:r>
              <a:rPr lang="cs-CZ" i="1" dirty="0" smtClean="0"/>
              <a:t>last </a:t>
            </a:r>
            <a:r>
              <a:rPr lang="cs-CZ" i="1" dirty="0" err="1" smtClean="0"/>
              <a:t>measure</a:t>
            </a:r>
            <a:r>
              <a:rPr lang="cs-CZ" i="1" dirty="0" smtClean="0"/>
              <a:t> resort  </a:t>
            </a:r>
            <a:r>
              <a:rPr lang="cs-CZ" dirty="0" smtClean="0"/>
              <a:t>(nežádoucí ale nutná), senioři s postižením dostávají nárok na ústavní péči zcela zdarma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děti: současný postoj k dětství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 </a:t>
            </a:r>
            <a:r>
              <a:rPr lang="cs-CZ" dirty="0"/>
              <a:t>stávajícím se </a:t>
            </a:r>
            <a:r>
              <a:rPr lang="cs-CZ" i="1" dirty="0"/>
              <a:t>(</a:t>
            </a:r>
            <a:r>
              <a:rPr lang="cs-CZ" i="1" dirty="0" err="1"/>
              <a:t>child</a:t>
            </a:r>
            <a:r>
              <a:rPr lang="cs-CZ" i="1" dirty="0"/>
              <a:t> </a:t>
            </a:r>
            <a:r>
              <a:rPr lang="cs-CZ" i="1" dirty="0" err="1"/>
              <a:t>becoming</a:t>
            </a:r>
            <a:r>
              <a:rPr lang="cs-CZ" i="1" dirty="0"/>
              <a:t>)</a:t>
            </a:r>
            <a:r>
              <a:rPr lang="cs-CZ" dirty="0"/>
              <a:t>, dospívajícím směrem k samostatnosti,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 </a:t>
            </a:r>
          </a:p>
          <a:p>
            <a:r>
              <a:rPr lang="cs-CZ" dirty="0" smtClean="0"/>
              <a:t>Současnější  dítě  existující </a:t>
            </a:r>
            <a:r>
              <a:rPr lang="cs-CZ" i="1" dirty="0" smtClean="0"/>
              <a:t>(</a:t>
            </a:r>
            <a:r>
              <a:rPr lang="cs-CZ" i="1" dirty="0" err="1"/>
              <a:t>child</a:t>
            </a:r>
            <a:r>
              <a:rPr lang="cs-CZ" i="1" dirty="0"/>
              <a:t> </a:t>
            </a:r>
            <a:r>
              <a:rPr lang="cs-CZ" i="1" dirty="0" err="1"/>
              <a:t>being</a:t>
            </a:r>
            <a:r>
              <a:rPr lang="cs-CZ" i="1" dirty="0"/>
              <a:t>),</a:t>
            </a:r>
            <a:r>
              <a:rPr lang="cs-CZ" dirty="0"/>
              <a:t> jehož život má význam tady a teď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Pravděpodobný konflikt </a:t>
            </a:r>
            <a:r>
              <a:rPr lang="ru-RU" dirty="0" err="1" smtClean="0"/>
              <a:t>ыу</a:t>
            </a:r>
            <a:r>
              <a:rPr lang="ru-RU" dirty="0" smtClean="0"/>
              <a:t> </a:t>
            </a:r>
            <a:r>
              <a:rPr lang="cs-CZ" dirty="0" smtClean="0"/>
              <a:t>aktualizuje </a:t>
            </a:r>
            <a:r>
              <a:rPr lang="cs-CZ" dirty="0"/>
              <a:t>v okamžiku, kdy se emocionální pouta mezi rodičem a dítětem dostávají do protikladu se skutečnými omezeními rodičovských kompetencí</a:t>
            </a:r>
          </a:p>
        </p:txBody>
      </p:sp>
    </p:spTree>
    <p:extLst>
      <p:ext uri="{BB962C8B-B14F-4D97-AF65-F5344CB8AC3E}">
        <p14:creationId xmlns:p14="http://schemas.microsoft.com/office/powerpoint/2010/main" val="534684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969" y="0"/>
            <a:ext cx="11882652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Dom</a:t>
            </a:r>
            <a:r>
              <a:rPr lang="cs-CZ" dirty="0" smtClean="0"/>
              <a:t>á</a:t>
            </a:r>
            <a:r>
              <a:rPr lang="en-US" dirty="0" smtClean="0"/>
              <a:t>c</a:t>
            </a:r>
            <a:r>
              <a:rPr lang="cs-CZ" dirty="0" smtClean="0"/>
              <a:t>í úkol: zapojit teoretické kontexty do interpretace </a:t>
            </a:r>
            <a:r>
              <a:rPr lang="cs-CZ" dirty="0" smtClean="0"/>
              <a:t>filmu</a:t>
            </a:r>
            <a:endParaRPr lang="cs-CZ" dirty="0"/>
          </a:p>
        </p:txBody>
      </p:sp>
      <p:pic>
        <p:nvPicPr>
          <p:cNvPr id="4" name="Picture 6" descr="Whistleless — A short film by Siri Melchior on Vime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48539"/>
            <a:ext cx="4244337" cy="2370860"/>
          </a:xfrm>
          <a:prstGeom prst="rect">
            <a:avLst/>
          </a:prstGeom>
          <a:noFill/>
        </p:spPr>
      </p:pic>
      <p:sp>
        <p:nvSpPr>
          <p:cNvPr id="5" name="Zástupný symbol pro obsah 3"/>
          <p:cNvSpPr txBox="1">
            <a:spLocks/>
          </p:cNvSpPr>
          <p:nvPr/>
        </p:nvSpPr>
        <p:spPr>
          <a:xfrm>
            <a:off x="4408227" y="1548539"/>
            <a:ext cx="7558062" cy="53094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dirty="0" smtClean="0"/>
              <a:t>Co symbolizuje pískaní</a:t>
            </a:r>
            <a:r>
              <a:rPr lang="en-US" sz="3600" dirty="0" smtClean="0"/>
              <a:t>? </a:t>
            </a:r>
          </a:p>
          <a:p>
            <a:r>
              <a:rPr lang="cs-CZ" sz="3600" dirty="0" smtClean="0"/>
              <a:t>Kdybyste musili v tom růžovém městě bydlit a mohli byste zvolit, kým byste byli: jedním z ptáků, člověkem či  savcem? </a:t>
            </a:r>
          </a:p>
          <a:p>
            <a:r>
              <a:rPr lang="cs-CZ" sz="3600" dirty="0" smtClean="0"/>
              <a:t>Podle Vás, film popisuje město jako sympatické či má ironický pohled na růžovou idyl</a:t>
            </a:r>
            <a:r>
              <a:rPr lang="en-US" sz="3600" dirty="0" err="1"/>
              <a:t>i</a:t>
            </a:r>
            <a:r>
              <a:rPr lang="cs-CZ" sz="3600" dirty="0" smtClean="0"/>
              <a:t>? </a:t>
            </a:r>
          </a:p>
          <a:p>
            <a:r>
              <a:rPr lang="cs-CZ" sz="3600" dirty="0" smtClean="0"/>
              <a:t>Kdo mezi postavami  symbolizuje stát? Jakou funkci má?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627067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603" y="0"/>
            <a:ext cx="11518710" cy="832513"/>
          </a:xfrm>
        </p:spPr>
        <p:txBody>
          <a:bodyPr>
            <a:normAutofit/>
          </a:bodyPr>
          <a:lstStyle/>
          <a:p>
            <a:r>
              <a:rPr lang="cs-CZ" sz="4000" dirty="0" smtClean="0"/>
              <a:t>Upřesňující otázky k filmu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603" y="1037230"/>
            <a:ext cx="11067197" cy="5718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Jaké okamžiky ve filmu prokazují následující funkce pískání:</a:t>
            </a:r>
          </a:p>
          <a:p>
            <a:r>
              <a:rPr lang="cs-CZ" dirty="0" smtClean="0"/>
              <a:t>Souhrn dovedností ve prospěch integrace do společnosti</a:t>
            </a:r>
          </a:p>
          <a:p>
            <a:r>
              <a:rPr lang="cs-CZ" dirty="0" smtClean="0"/>
              <a:t>Sociální kontrola a podpora sociálního třídění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 film prolíná rovnováhu se sebou a s prostředí? 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Film mapuje prostor růžového města jako skládajícího s různých pásmy. Jak byste popsali hranice mezi těmi pásma, do jaké míry jsou propustní? 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Dá se identifikovat lokalitu růžového města – země, doba?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9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a žádoucí výsledky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Navázat rutinu sociální práce na sociální politiku </a:t>
            </a:r>
          </a:p>
          <a:p>
            <a:r>
              <a:rPr lang="cs-CZ" sz="3600" dirty="0" smtClean="0"/>
              <a:t>Upřesnit přístupy k rozboru sociální politiky </a:t>
            </a:r>
          </a:p>
          <a:p>
            <a:r>
              <a:rPr lang="cs-CZ" sz="3600" dirty="0" smtClean="0"/>
              <a:t>Zkusit komparativní přístup k analýze sociálních opatření a posílit své kritické myšlení </a:t>
            </a:r>
          </a:p>
          <a:p>
            <a:r>
              <a:rPr lang="cs-CZ" sz="3600" dirty="0" smtClean="0"/>
              <a:t>Dostat body ke zkoušce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39299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193" y="365125"/>
            <a:ext cx="11600597" cy="1325563"/>
          </a:xfrm>
        </p:spPr>
        <p:txBody>
          <a:bodyPr/>
          <a:lstStyle/>
          <a:p>
            <a:r>
              <a:rPr lang="cs-CZ" dirty="0"/>
              <a:t>Rozbor filmu </a:t>
            </a:r>
            <a:r>
              <a:rPr lang="cs-CZ" i="1" dirty="0" err="1" smtClean="0"/>
              <a:t>Whistleless</a:t>
            </a:r>
            <a:r>
              <a:rPr lang="cs-CZ" i="1" dirty="0" smtClean="0"/>
              <a:t>: </a:t>
            </a:r>
            <a:r>
              <a:rPr lang="cs-CZ" dirty="0" smtClean="0"/>
              <a:t>Dospívání vs. Život tady a teď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si přeje ptáček?</a:t>
            </a:r>
          </a:p>
          <a:p>
            <a:r>
              <a:rPr lang="cs-CZ" sz="4000" dirty="0" smtClean="0"/>
              <a:t>Jaká očekávání maje okolí? </a:t>
            </a:r>
          </a:p>
          <a:p>
            <a:r>
              <a:rPr lang="cs-CZ" sz="4000" dirty="0" smtClean="0"/>
              <a:t>Jak se chová ptáček v tomto rozpaků? </a:t>
            </a:r>
          </a:p>
          <a:p>
            <a:r>
              <a:rPr lang="cs-CZ" sz="4000" dirty="0" smtClean="0"/>
              <a:t>Dosahuje ptáček rovnováhy mezi svým dospíváním a možnosti žít tady a teď?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88641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830" y="500062"/>
            <a:ext cx="11723427" cy="1325563"/>
          </a:xfrm>
        </p:spPr>
        <p:txBody>
          <a:bodyPr/>
          <a:lstStyle/>
          <a:p>
            <a:r>
              <a:rPr lang="cs-CZ" dirty="0" smtClean="0"/>
              <a:t>Rozbor filmu </a:t>
            </a:r>
            <a:r>
              <a:rPr lang="cs-CZ" i="1" dirty="0" err="1" smtClean="0"/>
              <a:t>Whistleless</a:t>
            </a:r>
            <a:r>
              <a:rPr lang="cs-CZ" dirty="0" smtClean="0"/>
              <a:t> </a:t>
            </a:r>
            <a:r>
              <a:rPr lang="cs-CZ" b="1" dirty="0"/>
              <a:t>podle teorie </a:t>
            </a:r>
            <a:r>
              <a:rPr lang="en-US" b="1" dirty="0"/>
              <a:t>Karl</a:t>
            </a:r>
            <a:r>
              <a:rPr lang="cs-CZ" b="1" dirty="0"/>
              <a:t>e</a:t>
            </a:r>
            <a:r>
              <a:rPr lang="en-US" b="1" dirty="0"/>
              <a:t> Polanyi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Pískání jako </a:t>
            </a:r>
            <a:r>
              <a:rPr lang="en-US" dirty="0"/>
              <a:t> </a:t>
            </a:r>
            <a:r>
              <a:rPr lang="cs-CZ" dirty="0"/>
              <a:t>ekonomická hodnota, míra užitečnosti, </a:t>
            </a:r>
            <a:r>
              <a:rPr lang="en-US" i="1" dirty="0"/>
              <a:t>usability</a:t>
            </a:r>
            <a:r>
              <a:rPr lang="cs-CZ" dirty="0"/>
              <a:t> jednotlivce</a:t>
            </a:r>
            <a:endParaRPr lang="en-US" dirty="0"/>
          </a:p>
          <a:p>
            <a:r>
              <a:rPr lang="cs-CZ" dirty="0"/>
              <a:t>Dva typy vzájemní vazby mezi lidmi: reciproční a redistribuční</a:t>
            </a:r>
            <a:r>
              <a:rPr lang="en-US" dirty="0"/>
              <a:t>. </a:t>
            </a:r>
            <a:r>
              <a:rPr lang="cs-CZ" dirty="0"/>
              <a:t>Kdo mezi postavy filmu zařídí každý z typů komunikace</a:t>
            </a:r>
            <a:r>
              <a:rPr lang="en-US" dirty="0"/>
              <a:t>? </a:t>
            </a:r>
          </a:p>
          <a:p>
            <a:r>
              <a:rPr lang="cs-CZ" dirty="0"/>
              <a:t>Kdo se nezapojí do těchto vazeb, ztratí </a:t>
            </a:r>
            <a:r>
              <a:rPr lang="cs-CZ" b="1" i="1" dirty="0" err="1"/>
              <a:t>embeddedness</a:t>
            </a:r>
            <a:r>
              <a:rPr lang="cs-CZ" b="1" i="1" dirty="0"/>
              <a:t>  </a:t>
            </a:r>
            <a:endParaRPr lang="en-US" b="1" i="1" dirty="0"/>
          </a:p>
          <a:p>
            <a:r>
              <a:rPr lang="en-US" dirty="0"/>
              <a:t>Preindustrial town or authoritarian society? </a:t>
            </a:r>
            <a:endParaRPr lang="cs-CZ" dirty="0"/>
          </a:p>
          <a:p>
            <a:r>
              <a:rPr lang="cs-CZ" dirty="0"/>
              <a:t>A</a:t>
            </a:r>
            <a:r>
              <a:rPr lang="en-US" dirty="0" err="1"/>
              <a:t>polog</a:t>
            </a:r>
            <a:r>
              <a:rPr lang="cs-CZ" dirty="0" err="1"/>
              <a:t>ie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přirozenosti: přepsání sociálnímu vlastností přirozeného (pískání je přirozenou vlastností…)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761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dětí: </a:t>
            </a:r>
            <a:r>
              <a:rPr lang="en-US" dirty="0" smtClean="0"/>
              <a:t>t</a:t>
            </a:r>
            <a:r>
              <a:rPr lang="cs-CZ" dirty="0" smtClean="0"/>
              <a:t>ří</a:t>
            </a:r>
            <a:r>
              <a:rPr lang="en-US" dirty="0" smtClean="0"/>
              <a:t> </a:t>
            </a:r>
            <a:r>
              <a:rPr lang="cs-CZ" dirty="0" smtClean="0"/>
              <a:t>zá</a:t>
            </a:r>
            <a:r>
              <a:rPr lang="en-US" dirty="0" err="1" smtClean="0"/>
              <a:t>kladn</a:t>
            </a:r>
            <a:r>
              <a:rPr lang="cs-CZ" dirty="0" smtClean="0"/>
              <a:t>í</a:t>
            </a:r>
            <a:r>
              <a:rPr lang="en-US" dirty="0" smtClean="0"/>
              <a:t> model</a:t>
            </a:r>
            <a:r>
              <a:rPr lang="cs-CZ" dirty="0" smtClean="0"/>
              <a:t>y peče </a:t>
            </a:r>
            <a:r>
              <a:rPr lang="en-US" dirty="0" smtClean="0"/>
              <a:t>o </a:t>
            </a:r>
            <a:r>
              <a:rPr lang="cs-CZ" dirty="0" smtClean="0"/>
              <a:t>děti</a:t>
            </a:r>
            <a:endParaRPr lang="cs-CZ" dirty="0"/>
          </a:p>
        </p:txBody>
      </p:sp>
      <p:graphicFrame>
        <p:nvGraphicFramePr>
          <p:cNvPr id="5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348720"/>
              </p:ext>
            </p:extLst>
          </p:nvPr>
        </p:nvGraphicFramePr>
        <p:xfrm>
          <a:off x="95533" y="1690689"/>
          <a:ext cx="11805314" cy="5331762"/>
        </p:xfrm>
        <a:graphic>
          <a:graphicData uri="http://schemas.openxmlformats.org/drawingml/2006/table">
            <a:tbl>
              <a:tblPr firstRow="1" bandRow="1"/>
              <a:tblGrid>
                <a:gridCol w="6826040"/>
                <a:gridCol w="1659758"/>
                <a:gridCol w="1659758"/>
                <a:gridCol w="1659758"/>
              </a:tblGrid>
              <a:tr h="532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indikátory</a:t>
                      </a:r>
                      <a:endParaRPr lang="de-D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Anglie </a:t>
                      </a:r>
                      <a:r>
                        <a:rPr lang="en-US" sz="16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de-D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Dánsko</a:t>
                      </a:r>
                      <a:r>
                        <a:rPr lang="en-US" sz="16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Franc</a:t>
                      </a: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Počet dětí v odborné péči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populace do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18 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Times New Roman"/>
                          <a:ea typeface="Calibri"/>
                          <a:cs typeface="Times New Roman"/>
                        </a:rPr>
                        <a:t>65,520</a:t>
                      </a:r>
                      <a:r>
                        <a:rPr lang="de-DE" sz="1800" baseline="30000">
                          <a:latin typeface="Times New Roman"/>
                          <a:ea typeface="Calibri"/>
                          <a:cs typeface="Times New Roman"/>
                        </a:rPr>
                        <a:t>2011   </a:t>
                      </a: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/ 0,5% 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29,283/1,8%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266,951/1%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Počet dětí zůstávajících doma a pod monitorováním služeb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5,500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14,676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Malý počet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v pěstounské (nepříbuzenské) péčí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mezi všemi dětmi v péči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74%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49%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46%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v adopci (uvnitř země a ne manžely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vlastních rodičů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5%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Méně než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Méně než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reintegrovaných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do vlastních rodin po odloučení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39%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37%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Vice než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531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odloučených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kvůli násilí a zanedbání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67%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66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nedobrovolných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odloučení od rodiny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11,5%</a:t>
                      </a:r>
                      <a:endParaRPr lang="de-D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12%</a:t>
                      </a:r>
                      <a:r>
                        <a:rPr lang="en-US" sz="1800" baseline="30000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13%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811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zůstávajících v ústavní péčí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na další dobu a trvání této doby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13%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ice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 než 5 let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23% 3-6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let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22%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vice než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let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3%,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vice než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let</a:t>
                      </a:r>
                      <a:endParaRPr lang="de-DE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Péče o děti: země Visegrádu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350371"/>
              </p:ext>
            </p:extLst>
          </p:nvPr>
        </p:nvGraphicFramePr>
        <p:xfrm>
          <a:off x="641445" y="1825625"/>
          <a:ext cx="10800000" cy="507266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040000"/>
                <a:gridCol w="1440000"/>
                <a:gridCol w="1440000"/>
                <a:gridCol w="1440000"/>
                <a:gridCol w="1440000"/>
              </a:tblGrid>
              <a:tr h="417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Indikátory </a:t>
                      </a:r>
                      <a:endParaRPr lang="de-DE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Maďarsko </a:t>
                      </a:r>
                      <a:r>
                        <a:rPr lang="en-US" sz="1600" baseline="30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cs-CZ" sz="1600" cap="all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 baseline="30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Polsko </a:t>
                      </a:r>
                      <a:r>
                        <a:rPr lang="en-US" sz="1600" baseline="30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</a:t>
                      </a:r>
                      <a:r>
                        <a:rPr lang="cs-CZ" sz="16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ensko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Počet dětí v odborné péči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populace do </a:t>
                      </a: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18 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142 941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11%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275,143/16%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139,363/ 2,5%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56,440/ 6,5%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Počet dětí zůstávajících doma a pod monitorováním služeb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95 807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150,125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66,403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22,125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v pěstounské (nepříbuzenské) péčí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mezi všemi dětmi v péči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v adopci (uvnitř země a ne manžely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vlastních rodičů</a:t>
                      </a: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21% 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mezi dětmi do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reintegrovaných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do vlastních rodin po odloučení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dětí do 3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52%)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odloučených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kvůli násilí a zanedbání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nedobrovolných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odloučení od rodiny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5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Calibri"/>
                          <a:cs typeface="Times New Roman"/>
                        </a:rPr>
                        <a:t>Podíl dětí zůstávajících v ústavní péčí</a:t>
                      </a:r>
                      <a:r>
                        <a:rPr lang="cs-CZ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na další dobu a trvání této doby</a:t>
                      </a:r>
                      <a:endParaRPr lang="de-D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 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vice než 5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37" marR="63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09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Riziková či cílová skupina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jaké míry definice „riziková či cílová skupina“ je vhodná z pohledu </a:t>
            </a:r>
            <a:r>
              <a:rPr lang="cs-CZ" dirty="0" err="1" smtClean="0"/>
              <a:t>anti</a:t>
            </a:r>
            <a:r>
              <a:rPr lang="cs-CZ" dirty="0" smtClean="0"/>
              <a:t>-diskriminace a integrace?</a:t>
            </a:r>
          </a:p>
          <a:p>
            <a:r>
              <a:rPr lang="cs-CZ" dirty="0" smtClean="0"/>
              <a:t>Klíčové dilema: Péče vs. Aktivizace (</a:t>
            </a:r>
            <a:r>
              <a:rPr lang="cs-CZ" i="1" dirty="0" smtClean="0"/>
              <a:t>care vs. </a:t>
            </a:r>
            <a:r>
              <a:rPr lang="cs-CZ" i="1" dirty="0" err="1" smtClean="0"/>
              <a:t>empowerment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Definování strategií zasahování podle možné míry aktivizace: </a:t>
            </a:r>
          </a:p>
          <a:p>
            <a:pPr algn="ctr">
              <a:buNone/>
            </a:pPr>
            <a:r>
              <a:rPr lang="cs-CZ" i="1" dirty="0" smtClean="0"/>
              <a:t>Aktivizovat zdroje</a:t>
            </a:r>
          </a:p>
          <a:p>
            <a:pPr algn="ctr">
              <a:buNone/>
            </a:pPr>
            <a:r>
              <a:rPr lang="cs-CZ" i="1" dirty="0" smtClean="0"/>
              <a:t>Aktivizovat cíle</a:t>
            </a:r>
          </a:p>
          <a:p>
            <a:pPr algn="ctr">
              <a:buNone/>
            </a:pPr>
            <a:r>
              <a:rPr lang="cs-CZ" i="1" dirty="0" smtClean="0"/>
              <a:t>Aktivizovat prostředí </a:t>
            </a:r>
            <a:endParaRPr lang="cs-CZ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volby strategie zasahování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922338"/>
              </p:ext>
            </p:extLst>
          </p:nvPr>
        </p:nvGraphicFramePr>
        <p:xfrm>
          <a:off x="245660" y="1825625"/>
          <a:ext cx="11108140" cy="4440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4070"/>
                <a:gridCol w="5554070"/>
              </a:tblGrid>
              <a:tr h="612424"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solidFill>
                            <a:schemeClr val="tx1"/>
                          </a:solidFill>
                        </a:rPr>
                        <a:t>Ve prospěch aktivizace </a:t>
                      </a:r>
                      <a:endParaRPr lang="cs-CZ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 smtClean="0">
                          <a:solidFill>
                            <a:schemeClr val="tx1"/>
                          </a:solidFill>
                        </a:rPr>
                        <a:t>Ve prospěch péče </a:t>
                      </a:r>
                      <a:endParaRPr lang="cs-CZ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06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Má vnitřní zdroje, a může je kombinovat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1b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Má vnitřní zdroje omezené, nebo nejde existující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dát do jediné strategie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06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2a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Má vypracovaný systém cílů a představ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o žádoucím stavu svého života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2b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Má potíže s postavením cíle, a nemá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jistotu ohledně toho, co se přeje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06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3a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Má stabilní a pozitivní zázemí – zdroj vnějšní podpory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3b 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Nemá stabilní zázemí potřebuje se bránit před rizikem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</a:rPr>
                        <a:t> zvnějška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smtClean="0"/>
              <a:t>Lidé s mentálním postižením: vývoj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899" y="1325563"/>
            <a:ext cx="11039901" cy="4851400"/>
          </a:xfrm>
        </p:spPr>
        <p:txBody>
          <a:bodyPr>
            <a:noAutofit/>
          </a:bodyPr>
          <a:lstStyle/>
          <a:p>
            <a:r>
              <a:rPr lang="cs-CZ" sz="3600" dirty="0" smtClean="0"/>
              <a:t>Charitativní zařízení 18.stoleti – první půlka 19.Století</a:t>
            </a:r>
            <a:endParaRPr lang="ru-RU" sz="3600" dirty="0" smtClean="0"/>
          </a:p>
          <a:p>
            <a:r>
              <a:rPr lang="cs-CZ" sz="3600" dirty="0" smtClean="0"/>
              <a:t>Profesionalizace, centralizace a institucionalizace péče o mentálně postižení za účelem lepší kontroly a sociálního bezpečí – druhá půlka 19.Století a první půlka 20.Století </a:t>
            </a:r>
          </a:p>
          <a:p>
            <a:r>
              <a:rPr lang="cs-CZ" sz="3600" dirty="0" smtClean="0"/>
              <a:t> přepracování odborných postojů k péči o lide s mentálním postižením  50.-60. leta 20.stoleti </a:t>
            </a:r>
          </a:p>
          <a:p>
            <a:r>
              <a:rPr lang="cs-CZ" sz="3600" dirty="0" smtClean="0"/>
              <a:t>postupní decentralizace </a:t>
            </a:r>
            <a:r>
              <a:rPr lang="cs-CZ" sz="3600" dirty="0"/>
              <a:t>a </a:t>
            </a:r>
            <a:r>
              <a:rPr lang="cs-CZ" sz="3600" dirty="0" err="1" smtClean="0"/>
              <a:t>deinstitucionalizace</a:t>
            </a:r>
            <a:r>
              <a:rPr lang="cs-CZ" sz="3600" dirty="0" smtClean="0"/>
              <a:t> od 60.let 20.stoleti </a:t>
            </a:r>
          </a:p>
        </p:txBody>
      </p:sp>
    </p:spTree>
    <p:extLst>
      <p:ext uri="{BB962C8B-B14F-4D97-AF65-F5344CB8AC3E}">
        <p14:creationId xmlns:p14="http://schemas.microsoft.com/office/powerpoint/2010/main" val="37410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 mentálním postižením: vývoj idejí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Bránit: lide s postižením, okolí, šiří veřejnost  </a:t>
            </a:r>
          </a:p>
          <a:p>
            <a:r>
              <a:rPr lang="cs-CZ" sz="3600" dirty="0" smtClean="0"/>
              <a:t>Vycházet lidsky k lidem a umístěním do institucí zabezpečovat jejich potřeby</a:t>
            </a:r>
          </a:p>
          <a:p>
            <a:r>
              <a:rPr lang="cs-CZ" sz="3600" dirty="0" smtClean="0"/>
              <a:t>Kontrolovat a omezovat moc lidé s mentálním postižením </a:t>
            </a:r>
          </a:p>
          <a:p>
            <a:r>
              <a:rPr lang="cs-CZ" sz="3600" dirty="0" smtClean="0"/>
              <a:t>Aktivovat a začleňovat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3154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833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Deinstitucionalizace</a:t>
            </a:r>
            <a:r>
              <a:rPr lang="cs-CZ" dirty="0" smtClean="0"/>
              <a:t>: případ Velké Británie</a:t>
            </a:r>
            <a:br>
              <a:rPr lang="cs-CZ" dirty="0" smtClean="0"/>
            </a:br>
            <a:r>
              <a:rPr lang="cs-CZ" sz="800" dirty="0" err="1" smtClean="0"/>
              <a:t>Hamlin</a:t>
            </a:r>
            <a:r>
              <a:rPr lang="cs-CZ" sz="800" dirty="0" smtClean="0"/>
              <a:t>, </a:t>
            </a:r>
            <a:r>
              <a:rPr lang="cs-CZ" sz="1000" dirty="0" err="1" smtClean="0"/>
              <a:t>Oakes</a:t>
            </a:r>
            <a:r>
              <a:rPr lang="cs-CZ" sz="1000" dirty="0" smtClean="0"/>
              <a:t> </a:t>
            </a:r>
            <a:r>
              <a:rPr lang="en-US" sz="1000" dirty="0"/>
              <a:t>Reflections on Deinstitutionalization </a:t>
            </a:r>
            <a:r>
              <a:rPr lang="en-US" sz="1000" dirty="0" smtClean="0"/>
              <a:t>in</a:t>
            </a:r>
            <a:r>
              <a:rPr lang="cs-CZ" sz="1000" dirty="0" smtClean="0"/>
              <a:t> </a:t>
            </a:r>
            <a:r>
              <a:rPr lang="en-US" sz="1000" dirty="0" smtClean="0"/>
              <a:t>the </a:t>
            </a:r>
            <a:r>
              <a:rPr lang="en-US" sz="1000" dirty="0"/>
              <a:t>United </a:t>
            </a:r>
            <a:r>
              <a:rPr lang="en-US" sz="1000" dirty="0" smtClean="0"/>
              <a:t>Kingdom</a:t>
            </a:r>
            <a:r>
              <a:rPr lang="cs-CZ" sz="1000" dirty="0" smtClean="0"/>
              <a:t> http://onlinelibrary.wiley.com/doi/10.1111/j.1741-1130.2007.00139.x/pdf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8005"/>
          </a:xfrm>
        </p:spPr>
        <p:txBody>
          <a:bodyPr/>
          <a:lstStyle/>
          <a:p>
            <a:r>
              <a:rPr lang="cs-CZ" dirty="0" smtClean="0"/>
              <a:t>Počet lidé s mentálním postižením v ústavní péči na začátku transformace – 65, 000 (1960), od roku 2003 – méně než 1,500</a:t>
            </a:r>
          </a:p>
          <a:p>
            <a:r>
              <a:rPr lang="cs-CZ" dirty="0" smtClean="0"/>
              <a:t>Klíčová opatření - </a:t>
            </a:r>
            <a:r>
              <a:rPr lang="cs-CZ" b="1" i="1" dirty="0" smtClean="0"/>
              <a:t>chráněné bydlení</a:t>
            </a:r>
            <a:r>
              <a:rPr lang="cs-CZ" dirty="0" smtClean="0"/>
              <a:t>, dvě třetiny žijí v bytech, které se podporují aktivní účastí odborníků, jenom 1% žije v samostatných bytech </a:t>
            </a:r>
          </a:p>
          <a:p>
            <a:r>
              <a:rPr lang="cs-CZ" dirty="0" smtClean="0"/>
              <a:t>Vývoj preventivních programů, například, </a:t>
            </a:r>
            <a:r>
              <a:rPr lang="cs-CZ" b="1" i="1" dirty="0" err="1" smtClean="0"/>
              <a:t>First</a:t>
            </a:r>
            <a:r>
              <a:rPr lang="cs-CZ" b="1" i="1" dirty="0" smtClean="0"/>
              <a:t> </a:t>
            </a:r>
            <a:r>
              <a:rPr lang="cs-CZ" b="1" i="1" dirty="0" err="1" smtClean="0"/>
              <a:t>Episode</a:t>
            </a:r>
            <a:r>
              <a:rPr lang="cs-CZ" b="1" i="1" dirty="0" smtClean="0"/>
              <a:t> </a:t>
            </a:r>
            <a:r>
              <a:rPr lang="cs-CZ" b="1" i="1" dirty="0" err="1" smtClean="0"/>
              <a:t>Psychosis</a:t>
            </a:r>
            <a:r>
              <a:rPr lang="cs-CZ" b="1" i="1" dirty="0" smtClean="0"/>
              <a:t> </a:t>
            </a:r>
            <a:r>
              <a:rPr lang="cs-CZ" b="1" i="1" dirty="0" err="1" smtClean="0"/>
              <a:t>Clinic</a:t>
            </a:r>
            <a:r>
              <a:rPr lang="cs-CZ" b="1" i="1" dirty="0" smtClean="0"/>
              <a:t> </a:t>
            </a:r>
            <a:r>
              <a:rPr lang="cs-CZ" dirty="0" smtClean="0"/>
              <a:t>– klinika prvního psychotického episodu </a:t>
            </a:r>
          </a:p>
          <a:p>
            <a:r>
              <a:rPr lang="cs-CZ" dirty="0" smtClean="0"/>
              <a:t> Individuální doprovod </a:t>
            </a:r>
          </a:p>
          <a:p>
            <a:r>
              <a:rPr lang="cs-CZ" dirty="0" smtClean="0"/>
              <a:t>Centra denního pobytu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3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Deinstitucionalizace</a:t>
            </a:r>
            <a:r>
              <a:rPr lang="cs-CZ" dirty="0" smtClean="0"/>
              <a:t>: případ</a:t>
            </a:r>
            <a:r>
              <a:rPr lang="en-US" dirty="0" smtClean="0"/>
              <a:t> D</a:t>
            </a:r>
            <a:r>
              <a:rPr lang="cs-CZ" dirty="0" smtClean="0"/>
              <a:t>á</a:t>
            </a:r>
            <a:r>
              <a:rPr lang="en-US" dirty="0" err="1" smtClean="0"/>
              <a:t>nska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900" b="1" dirty="0"/>
              <a:t>A Quarter-century of Normalization and Social Role Valorization: Evolution ...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Tři doby</a:t>
            </a:r>
          </a:p>
          <a:p>
            <a:pPr marL="0" indent="0">
              <a:buNone/>
            </a:pPr>
            <a:r>
              <a:rPr lang="cs-CZ" dirty="0" smtClean="0"/>
              <a:t>Boj o ústavy – vývoj zařízení 1930-1950</a:t>
            </a:r>
          </a:p>
          <a:p>
            <a:pPr marL="0" indent="0">
              <a:buNone/>
            </a:pPr>
            <a:r>
              <a:rPr lang="cs-CZ" dirty="0" smtClean="0"/>
              <a:t>Boj v ústavech </a:t>
            </a:r>
            <a:r>
              <a:rPr lang="ru-RU" dirty="0" smtClean="0"/>
              <a:t>–</a:t>
            </a:r>
            <a:r>
              <a:rPr lang="cs-CZ" dirty="0" smtClean="0"/>
              <a:t> transformace podmínek směrem k odmocňování ústavní péče 1950-1960</a:t>
            </a:r>
          </a:p>
          <a:p>
            <a:pPr marL="0" indent="0">
              <a:buNone/>
            </a:pPr>
            <a:r>
              <a:rPr lang="cs-CZ" dirty="0" smtClean="0"/>
              <a:t>Boj proti ústavům 1960-1980</a:t>
            </a:r>
          </a:p>
          <a:p>
            <a:pPr marL="0" indent="0">
              <a:buNone/>
            </a:pPr>
            <a:r>
              <a:rPr lang="cs-CZ" dirty="0" smtClean="0"/>
              <a:t>Střet pozornosti je okolí: školení zaměstnavatelů, příbuzných </a:t>
            </a:r>
            <a:r>
              <a:rPr lang="cs-CZ" dirty="0" err="1" smtClean="0"/>
              <a:t>atd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83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Politika aktivace se skládá z dvou trendů:</a:t>
            </a:r>
          </a:p>
          <a:p>
            <a:r>
              <a:rPr lang="cs-CZ" dirty="0" smtClean="0"/>
              <a:t>Zaměřenost na zaměstnanost mladých lidí</a:t>
            </a:r>
          </a:p>
          <a:p>
            <a:r>
              <a:rPr lang="cs-CZ" dirty="0" smtClean="0"/>
              <a:t>Vice přímých a nepřímých nástrojů, které nutí mladé lide hledat zaměstnání</a:t>
            </a:r>
          </a:p>
          <a:p>
            <a:pPr marL="0" indent="0">
              <a:buNone/>
            </a:pPr>
            <a:r>
              <a:rPr lang="cs-CZ" dirty="0" smtClean="0"/>
              <a:t>Nástroje </a:t>
            </a:r>
          </a:p>
          <a:p>
            <a:r>
              <a:rPr lang="cs-CZ" dirty="0" smtClean="0"/>
              <a:t>Navázání vzdělávacích programů na potřeby mladých lidí a trh</a:t>
            </a:r>
          </a:p>
          <a:p>
            <a:r>
              <a:rPr lang="cs-CZ" dirty="0" smtClean="0"/>
              <a:t>Celoživotní vzdělávání </a:t>
            </a:r>
          </a:p>
          <a:p>
            <a:r>
              <a:rPr lang="cs-CZ" dirty="0" smtClean="0"/>
              <a:t>Zprostředkováni vzdělávání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1425</Words>
  <Application>Microsoft Office PowerPoint</Application>
  <PresentationFormat>Širokoúhlá obrazovka</PresentationFormat>
  <Paragraphs>217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Lekce 3 Cílové skupiny sociální práce</vt:lpstr>
      <vt:lpstr>Cíle a žádoucí výsledky </vt:lpstr>
      <vt:lpstr>Riziková či cílová skupina sociální práce</vt:lpstr>
      <vt:lpstr>Kritéria volby strategie zasahování </vt:lpstr>
      <vt:lpstr>Lidé s mentálním postižením: vývoj opatření </vt:lpstr>
      <vt:lpstr>Lidé s mentálním postižením: vývoj idejí </vt:lpstr>
      <vt:lpstr>Deinstitucionalizace: případ Velké Británie Hamlin, Oakes Reflections on Deinstitutionalization in the United Kingdom http://onlinelibrary.wiley.com/doi/10.1111/j.1741-1130.2007.00139.x/pdf  </vt:lpstr>
      <vt:lpstr>Deinstitucionalizace: případ Dánska A Quarter-century of Normalization and Social Role Valorization: Evolution ...  </vt:lpstr>
      <vt:lpstr>Nezaměstnanost </vt:lpstr>
      <vt:lpstr>Švédsko: decentralizace jako nástroj aktivizace </vt:lpstr>
      <vt:lpstr>Nizozemsko: částečný úvazek jako cesta k stálému zaměstnání </vt:lpstr>
      <vt:lpstr>Strategie rodinné politiky: péče o děti a seniora, typologie S.Lejtnera </vt:lpstr>
      <vt:lpstr>Dilema péče o seniory: autonomie vs. péče </vt:lpstr>
      <vt:lpstr>Péče o seniory: politika aktivizace či solidarity </vt:lpstr>
      <vt:lpstr>Důraz na dlouhodobou péči: případ Nizozemska</vt:lpstr>
      <vt:lpstr>Důraz na rodinné okolí seniora: případ Itálie </vt:lpstr>
      <vt:lpstr>Péče o děti: současný postoj k dětství </vt:lpstr>
      <vt:lpstr>Domácí úkol: zapojit teoretické kontexty do interpretace filmu</vt:lpstr>
      <vt:lpstr>Upřesňující otázky k filmu</vt:lpstr>
      <vt:lpstr>Rozbor filmu Whistleless: Dospívání vs. Život tady a teď</vt:lpstr>
      <vt:lpstr>Rozbor filmu Whistleless podle teorie Karle Polanyi</vt:lpstr>
      <vt:lpstr>Péče o dětí: tří základní modely peče o děti</vt:lpstr>
      <vt:lpstr>Péče o děti: země Visegrádu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3 Cílové skupiny sociální práce</dc:title>
  <dc:creator>Shmidt</dc:creator>
  <cp:lastModifiedBy>HP</cp:lastModifiedBy>
  <cp:revision>75</cp:revision>
  <dcterms:created xsi:type="dcterms:W3CDTF">2014-03-22T10:18:45Z</dcterms:created>
  <dcterms:modified xsi:type="dcterms:W3CDTF">2015-03-04T10:52:11Z</dcterms:modified>
</cp:coreProperties>
</file>