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275" r:id="rId4"/>
    <p:sldId id="260" r:id="rId5"/>
    <p:sldId id="268" r:id="rId6"/>
    <p:sldId id="266" r:id="rId7"/>
    <p:sldId id="267" r:id="rId8"/>
    <p:sldId id="257" r:id="rId9"/>
    <p:sldId id="258" r:id="rId10"/>
    <p:sldId id="259" r:id="rId11"/>
    <p:sldId id="261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36AF4-DC51-40BC-9DD7-BC61ED7A4920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00304-B240-4F3F-8311-8489A61709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4653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0304-B240-4F3F-8311-8489A617090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00304-B240-4F3F-8311-8489A6170900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7838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2 Číslovky a počítání </a:t>
            </a:r>
            <a:endParaRPr lang="cs-CZ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867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onstantia" pitchFamily="18" charset="0"/>
              </a:rPr>
              <a:t>Číslovky </a:t>
            </a:r>
            <a:r>
              <a:rPr lang="cs-CZ" b="1" dirty="0" smtClean="0">
                <a:latin typeface="Constantia" pitchFamily="18" charset="0"/>
              </a:rPr>
              <a:t>řadové 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Typ </a:t>
            </a:r>
            <a:r>
              <a:rPr lang="cs-CZ" b="1" dirty="0">
                <a:latin typeface="Constantia" pitchFamily="18" charset="0"/>
              </a:rPr>
              <a:t>III</a:t>
            </a:r>
            <a:r>
              <a:rPr lang="cs-CZ" b="1" dirty="0" smtClean="0">
                <a:latin typeface="Constantia" pitchFamily="18" charset="0"/>
              </a:rPr>
              <a:t>. </a:t>
            </a:r>
            <a:r>
              <a:rPr lang="cs-CZ" dirty="0" smtClean="0">
                <a:latin typeface="Constantia" pitchFamily="18" charset="0"/>
              </a:rPr>
              <a:t>– např. školní třída, lavice</a:t>
            </a:r>
          </a:p>
          <a:p>
            <a:pPr>
              <a:buNone/>
            </a:pPr>
            <a:endParaRPr lang="cs-CZ" dirty="0" smtClean="0">
              <a:latin typeface="Constantia" pitchFamily="18" charset="0"/>
            </a:endParaRPr>
          </a:p>
          <a:p>
            <a:pPr>
              <a:buNone/>
            </a:pPr>
            <a:r>
              <a:rPr lang="cs-CZ" dirty="0" smtClean="0">
                <a:latin typeface="Constantia" pitchFamily="18" charset="0"/>
              </a:rPr>
              <a:t>1. třída, 2. třída, 3. třída, 4. …</a:t>
            </a:r>
          </a:p>
          <a:p>
            <a:pPr>
              <a:buNone/>
            </a:pPr>
            <a:endParaRPr lang="cs-CZ" dirty="0" smtClean="0">
              <a:latin typeface="Constantia" pitchFamily="18" charset="0"/>
            </a:endParaRPr>
          </a:p>
          <a:p>
            <a:pPr>
              <a:buNone/>
            </a:pPr>
            <a:endParaRPr lang="cs-CZ" dirty="0" smtClean="0">
              <a:latin typeface="Constantia" pitchFamily="18" charset="0"/>
            </a:endParaRPr>
          </a:p>
          <a:p>
            <a:pPr>
              <a:buNone/>
            </a:pPr>
            <a:r>
              <a:rPr lang="cs-CZ" dirty="0" smtClean="0">
                <a:latin typeface="Constantia" pitchFamily="18" charset="0"/>
              </a:rPr>
              <a:t> </a:t>
            </a:r>
            <a:r>
              <a:rPr lang="cs-CZ" b="1" i="1" dirty="0" smtClean="0">
                <a:latin typeface="Constantia" pitchFamily="18" charset="0"/>
              </a:rPr>
              <a:t>	</a:t>
            </a:r>
            <a:endParaRPr lang="cs-CZ" b="1" i="1" dirty="0" smtClean="0">
              <a:latin typeface="Constantia" pitchFamily="18" charset="0"/>
            </a:endParaRPr>
          </a:p>
          <a:p>
            <a:pPr>
              <a:buNone/>
            </a:pPr>
            <a:endParaRPr lang="cs-CZ" b="1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cs-CZ" b="1" i="1" dirty="0" smtClean="0"/>
              <a:t>	</a:t>
            </a:r>
            <a:endParaRPr lang="cs-CZ" dirty="0"/>
          </a:p>
        </p:txBody>
      </p:sp>
      <p:pic>
        <p:nvPicPr>
          <p:cNvPr id="4" name="Obrázek 3" descr="classroom_resources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356992"/>
            <a:ext cx="5491777" cy="35010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849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Číslovky násobné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v</a:t>
            </a:r>
            <a:r>
              <a:rPr lang="cs-CZ" b="1" dirty="0" smtClean="0">
                <a:latin typeface="Constantia" pitchFamily="18" charset="0"/>
              </a:rPr>
              <a:t>íce typů …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Typ I.</a:t>
            </a:r>
            <a:r>
              <a:rPr lang="cs-CZ" dirty="0" smtClean="0">
                <a:latin typeface="Constantia" pitchFamily="18" charset="0"/>
              </a:rPr>
              <a:t> </a:t>
            </a:r>
            <a:r>
              <a:rPr lang="cs-CZ" i="1" dirty="0" smtClean="0">
                <a:latin typeface="Constantia" pitchFamily="18" charset="0"/>
              </a:rPr>
              <a:t>		</a:t>
            </a:r>
            <a:r>
              <a:rPr lang="cs-CZ" dirty="0" smtClean="0">
                <a:latin typeface="Constantia" pitchFamily="18" charset="0"/>
              </a:rPr>
              <a:t>opakování děje</a:t>
            </a:r>
          </a:p>
          <a:p>
            <a:pPr algn="ctr">
              <a:buNone/>
            </a:pPr>
            <a:endParaRPr lang="cs-CZ" b="1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cs-CZ" b="1" dirty="0" smtClean="0">
                <a:latin typeface="Constantia" pitchFamily="18" charset="0"/>
              </a:rPr>
              <a:t>1x </a:t>
            </a:r>
            <a:r>
              <a:rPr lang="cs-CZ" b="1" dirty="0" smtClean="0">
                <a:latin typeface="Constantia" pitchFamily="18" charset="0"/>
              </a:rPr>
              <a:t>(jednou)	</a:t>
            </a:r>
          </a:p>
          <a:p>
            <a:pPr>
              <a:buNone/>
            </a:pPr>
            <a:endParaRPr lang="cs-CZ" dirty="0" smtClean="0">
              <a:latin typeface="Constantia" pitchFamily="18" charset="0"/>
            </a:endParaRPr>
          </a:p>
          <a:p>
            <a:pPr>
              <a:buNone/>
            </a:pPr>
            <a:r>
              <a:rPr lang="cs-CZ" sz="4400" b="1" dirty="0" smtClean="0">
                <a:latin typeface="Constantia" pitchFamily="18" charset="0"/>
              </a:rPr>
              <a:t>				č</a:t>
            </a:r>
            <a:r>
              <a:rPr lang="cs-CZ" sz="4400" b="1" dirty="0" smtClean="0">
                <a:latin typeface="Constantia" pitchFamily="18" charset="0"/>
              </a:rPr>
              <a:t>íslo + </a:t>
            </a:r>
          </a:p>
          <a:p>
            <a:pPr algn="ctr">
              <a:buNone/>
            </a:pPr>
            <a:endParaRPr lang="cs-CZ" sz="4400" b="1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cs-CZ" sz="4400" b="1" dirty="0" smtClean="0">
                <a:latin typeface="Constantia" pitchFamily="18" charset="0"/>
              </a:rPr>
              <a:t>    2x</a:t>
            </a:r>
            <a:r>
              <a:rPr lang="cs-CZ" sz="4400" b="1" dirty="0" smtClean="0">
                <a:latin typeface="Constantia" pitchFamily="18" charset="0"/>
              </a:rPr>
              <a:t> </a:t>
            </a:r>
            <a:r>
              <a:rPr lang="cs-CZ" sz="4400" b="1" dirty="0" smtClean="0">
                <a:latin typeface="Constantia" pitchFamily="18" charset="0"/>
              </a:rPr>
              <a:t> 3x  4x  5x</a:t>
            </a:r>
            <a:r>
              <a:rPr lang="cs-CZ" sz="4400" b="1" dirty="0" smtClean="0">
                <a:latin typeface="Constantia" pitchFamily="18" charset="0"/>
              </a:rPr>
              <a:t>	</a:t>
            </a:r>
            <a:endParaRPr lang="cs-CZ" sz="4400" b="1" dirty="0">
              <a:latin typeface="Constantia" pitchFamily="18" charset="0"/>
            </a:endParaRPr>
          </a:p>
          <a:p>
            <a:pPr algn="ctr">
              <a:buNone/>
            </a:pPr>
            <a:r>
              <a:rPr lang="cs-CZ" sz="4400" b="1" dirty="0" smtClean="0">
                <a:latin typeface="Constantia" pitchFamily="18" charset="0"/>
              </a:rPr>
              <a:t>6x  7x  8x  9x  10x</a:t>
            </a:r>
            <a:endParaRPr lang="cs-CZ" sz="4400" b="1" dirty="0">
              <a:latin typeface="Constantia" pitchFamily="18" charset="0"/>
            </a:endParaRPr>
          </a:p>
        </p:txBody>
      </p:sp>
      <p:pic>
        <p:nvPicPr>
          <p:cNvPr id="4" name="Obrázek 3" descr="Alpha_lowercas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717032"/>
            <a:ext cx="1009097" cy="1008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8437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latin typeface="Constantia" pitchFamily="18" charset="0"/>
              </a:rPr>
              <a:t>Počítání</a:t>
            </a:r>
            <a:endParaRPr lang="cs-CZ" sz="5400" b="1" dirty="0">
              <a:latin typeface="Constantia" pitchFamily="18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1030" y="3284984"/>
            <a:ext cx="3081941" cy="25682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4000" b="1" dirty="0" smtClean="0">
                <a:latin typeface="Constantia" pitchFamily="18" charset="0"/>
              </a:rPr>
              <a:t>sčítání			+</a:t>
            </a:r>
          </a:p>
          <a:p>
            <a:pPr>
              <a:buNone/>
            </a:pPr>
            <a:endParaRPr lang="cs-CZ" sz="4000" b="1" dirty="0" smtClean="0">
              <a:latin typeface="Constantia" pitchFamily="18" charset="0"/>
            </a:endParaRPr>
          </a:p>
          <a:p>
            <a:pPr>
              <a:buNone/>
            </a:pPr>
            <a:r>
              <a:rPr lang="cs-CZ" sz="4000" b="1" dirty="0" smtClean="0">
                <a:latin typeface="Constantia" pitchFamily="18" charset="0"/>
              </a:rPr>
              <a:t>odečítání		-</a:t>
            </a:r>
          </a:p>
          <a:p>
            <a:pPr>
              <a:buNone/>
            </a:pPr>
            <a:endParaRPr lang="cs-CZ" sz="4000" b="1" dirty="0" smtClean="0">
              <a:latin typeface="Constantia" pitchFamily="18" charset="0"/>
            </a:endParaRPr>
          </a:p>
          <a:p>
            <a:pPr>
              <a:buNone/>
            </a:pPr>
            <a:r>
              <a:rPr lang="cs-CZ" sz="4000" b="1" dirty="0" smtClean="0">
                <a:latin typeface="Constantia" pitchFamily="18" charset="0"/>
              </a:rPr>
              <a:t>násobení		.</a:t>
            </a:r>
          </a:p>
          <a:p>
            <a:pPr>
              <a:buNone/>
            </a:pPr>
            <a:endParaRPr lang="cs-CZ" sz="4000" b="1" dirty="0" smtClean="0">
              <a:latin typeface="Constantia" pitchFamily="18" charset="0"/>
            </a:endParaRPr>
          </a:p>
          <a:p>
            <a:pPr>
              <a:buNone/>
            </a:pPr>
            <a:r>
              <a:rPr lang="cs-CZ" sz="4000" b="1" dirty="0" smtClean="0">
                <a:latin typeface="Constantia" pitchFamily="18" charset="0"/>
              </a:rPr>
              <a:t>dělení			: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Sčítání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 + </a:t>
            </a:r>
            <a:r>
              <a:rPr lang="cs-CZ" b="1" dirty="0" err="1" smtClean="0">
                <a:latin typeface="Constantia" pitchFamily="18" charset="0"/>
              </a:rPr>
              <a:t>1</a:t>
            </a:r>
            <a:r>
              <a:rPr lang="cs-CZ" b="1" dirty="0" smtClean="0">
                <a:latin typeface="Constantia" pitchFamily="18" charset="0"/>
              </a:rPr>
              <a:t> = 2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8 + 6 = 14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13 + 28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169 + 14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10 </a:t>
            </a:r>
            <a:r>
              <a:rPr lang="cs-CZ" b="1" dirty="0" smtClean="0">
                <a:latin typeface="Constantia" pitchFamily="18" charset="0"/>
              </a:rPr>
              <a:t>+ 1 789 = 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5 + 4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1 450 045 + 1 000 045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452 + 10 =</a:t>
            </a:r>
            <a:endParaRPr lang="cs-CZ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26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Odčítání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9 – 7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48 – 12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152 – 17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975 – 25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187 257 – 200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1 000 500 – 500 250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23 – 5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1 582 – 141 =</a:t>
            </a:r>
          </a:p>
        </p:txBody>
      </p:sp>
    </p:spTree>
    <p:extLst>
      <p:ext uri="{BB962C8B-B14F-4D97-AF65-F5344CB8AC3E}">
        <p14:creationId xmlns:p14="http://schemas.microsoft.com/office/powerpoint/2010/main" xmlns="" val="2875783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Násobení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 x 1 = 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0 x 456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2 x 3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7 x 8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9 x 9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3 x 4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4 x 12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6 x 7 = </a:t>
            </a:r>
          </a:p>
        </p:txBody>
      </p:sp>
    </p:spTree>
    <p:extLst>
      <p:ext uri="{BB962C8B-B14F-4D97-AF65-F5344CB8AC3E}">
        <p14:creationId xmlns:p14="http://schemas.microsoft.com/office/powerpoint/2010/main" xmlns="" val="176283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Dělení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55 : 5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2 000 : 500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60 : 12 = 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49 : 7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12 : 4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7 777 777 : 7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16 : 8 =</a:t>
            </a:r>
          </a:p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36 : 6 =</a:t>
            </a:r>
          </a:p>
        </p:txBody>
      </p:sp>
    </p:spTree>
    <p:extLst>
      <p:ext uri="{BB962C8B-B14F-4D97-AF65-F5344CB8AC3E}">
        <p14:creationId xmlns:p14="http://schemas.microsoft.com/office/powerpoint/2010/main" xmlns="" val="349843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4400" b="1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cs-CZ" sz="4400" b="1" dirty="0" smtClean="0">
                <a:latin typeface="Constantia" pitchFamily="18" charset="0"/>
              </a:rPr>
              <a:t>Číslovky</a:t>
            </a:r>
            <a:endParaRPr lang="cs-CZ" sz="4400" b="1" dirty="0">
              <a:latin typeface="Constantia" pitchFamily="18" charset="0"/>
            </a:endParaRPr>
          </a:p>
        </p:txBody>
      </p:sp>
      <p:pic>
        <p:nvPicPr>
          <p:cNvPr id="4" name="Obrázek 3" descr="clip-art-numbers-set-30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356992"/>
            <a:ext cx="476250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Constantia" pitchFamily="18" charset="0"/>
              </a:rPr>
              <a:t>?</a:t>
            </a:r>
            <a:endParaRPr lang="cs-CZ" sz="6600" b="1" dirty="0">
              <a:latin typeface="Constantia" pitchFamily="18" charset="0"/>
            </a:endParaRPr>
          </a:p>
        </p:txBody>
      </p:sp>
      <p:pic>
        <p:nvPicPr>
          <p:cNvPr id="6" name="Zástupný symbol pro obsah 5" descr="euro-10_37122_l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314286" cy="469163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Číslovky základní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691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6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 marL="742950" indent="-742950" algn="ctr">
              <a:buAutoNum type="arabicPlain"/>
            </a:pPr>
            <a:r>
              <a:rPr lang="cs-CZ" sz="3600" b="1" dirty="0" smtClean="0">
                <a:latin typeface="Constantia" pitchFamily="18" charset="0"/>
              </a:rPr>
              <a:t>2	3	4	5	6	7	8	9	10</a:t>
            </a:r>
          </a:p>
          <a:p>
            <a:pPr marL="0" indent="0" algn="ctr">
              <a:buNone/>
            </a:pPr>
            <a:endParaRPr lang="cs-CZ" sz="3600" b="1" dirty="0" smtClean="0"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cs-CZ" sz="3600" b="1" dirty="0" smtClean="0">
                <a:latin typeface="Constantia" pitchFamily="18" charset="0"/>
              </a:rPr>
              <a:t>11	12	 13	 14 	15</a:t>
            </a:r>
          </a:p>
          <a:p>
            <a:pPr marL="0" indent="0" algn="ctr">
              <a:buNone/>
            </a:pPr>
            <a:endParaRPr lang="cs-CZ" sz="3600" b="1" dirty="0" smtClean="0"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cs-CZ" sz="3600" b="1" dirty="0" smtClean="0">
                <a:latin typeface="Constantia" pitchFamily="18" charset="0"/>
              </a:rPr>
              <a:t>16	 17	 18 	19 	20</a:t>
            </a:r>
          </a:p>
          <a:p>
            <a:pPr marL="0" indent="0" algn="ctr">
              <a:buNone/>
            </a:pPr>
            <a:endParaRPr lang="cs-CZ" sz="3600" b="1" dirty="0" smtClean="0">
              <a:latin typeface="Constantia" pitchFamily="18" charset="0"/>
            </a:endParaRPr>
          </a:p>
          <a:p>
            <a:pPr marL="742950" indent="-742950">
              <a:buAutoNum type="arabicPlain"/>
            </a:pPr>
            <a:endParaRPr lang="cs-CZ" sz="3600" b="1" dirty="0" smtClean="0">
              <a:latin typeface="Constantia" pitchFamily="18" charset="0"/>
            </a:endParaRPr>
          </a:p>
          <a:p>
            <a:pPr marL="742950" indent="-742950">
              <a:buNone/>
            </a:pPr>
            <a:endParaRPr lang="cs-CZ" sz="3600" b="1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90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55376" y="1700808"/>
            <a:ext cx="9299376" cy="4525963"/>
          </a:xfrm>
        </p:spPr>
        <p:txBody>
          <a:bodyPr/>
          <a:lstStyle/>
          <a:p>
            <a:pPr marL="742950" indent="-742950" algn="ctr">
              <a:buNone/>
            </a:pPr>
            <a:r>
              <a:rPr lang="cs-CZ" b="1" dirty="0" smtClean="0">
                <a:latin typeface="Constantia" pitchFamily="18" charset="0"/>
              </a:rPr>
              <a:t>21       </a:t>
            </a:r>
            <a:r>
              <a:rPr lang="cs-CZ" b="1" dirty="0" smtClean="0">
                <a:solidFill>
                  <a:srgbClr val="FF0000"/>
                </a:solidFill>
                <a:latin typeface="Constantia" pitchFamily="18" charset="0"/>
              </a:rPr>
              <a:t>22</a:t>
            </a:r>
            <a:r>
              <a:rPr lang="cs-CZ" b="1" dirty="0" smtClean="0">
                <a:latin typeface="Constantia" pitchFamily="18" charset="0"/>
              </a:rPr>
              <a:t>	 23	 24	 25	 26	 27 	28	 29 	30</a:t>
            </a:r>
          </a:p>
          <a:p>
            <a:pPr marL="742950" indent="-742950" algn="ctr">
              <a:buNone/>
            </a:pPr>
            <a:endParaRPr lang="cs-CZ" b="1" dirty="0" smtClean="0"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cs-CZ" b="1" dirty="0" smtClean="0">
                <a:latin typeface="Constantia" pitchFamily="18" charset="0"/>
              </a:rPr>
              <a:t>31 	32 	</a:t>
            </a:r>
            <a:r>
              <a:rPr lang="cs-CZ" b="1" dirty="0" smtClean="0">
                <a:solidFill>
                  <a:srgbClr val="FF0000"/>
                </a:solidFill>
                <a:latin typeface="Constantia" pitchFamily="18" charset="0"/>
              </a:rPr>
              <a:t>33</a:t>
            </a:r>
            <a:r>
              <a:rPr lang="cs-CZ" b="1" dirty="0" smtClean="0">
                <a:latin typeface="Constantia" pitchFamily="18" charset="0"/>
              </a:rPr>
              <a:t> 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3600" dirty="0" smtClean="0">
              <a:latin typeface="Constantia" pitchFamily="18" charset="0"/>
            </a:endParaRPr>
          </a:p>
          <a:p>
            <a:pPr marL="742950" indent="-742950" algn="ctr">
              <a:buAutoNum type="arabicPlain" startAt="40"/>
            </a:pPr>
            <a:r>
              <a:rPr lang="cs-CZ" sz="3600" dirty="0" smtClean="0">
                <a:latin typeface="Constantia" pitchFamily="18" charset="0"/>
              </a:rPr>
              <a:t>50	60 	70 	80	 90</a:t>
            </a:r>
          </a:p>
          <a:p>
            <a:pPr marL="742950" indent="-742950" algn="ctr">
              <a:buNone/>
            </a:pPr>
            <a:endParaRPr lang="cs-CZ" sz="3600" dirty="0" smtClean="0">
              <a:latin typeface="Constantia" pitchFamily="18" charset="0"/>
            </a:endParaRPr>
          </a:p>
          <a:p>
            <a:pPr marL="742950" indent="-742950" algn="ctr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Constantia" pitchFamily="18" charset="0"/>
              </a:rPr>
              <a:t>44		55	66	77	88	99</a:t>
            </a:r>
          </a:p>
          <a:p>
            <a:pPr algn="ctr">
              <a:buNone/>
            </a:pPr>
            <a:endParaRPr lang="cs-CZ" sz="3600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cs-CZ" sz="4400" b="1" dirty="0" smtClean="0">
                <a:latin typeface="Constantia" pitchFamily="18" charset="0"/>
              </a:rPr>
              <a:t>100</a:t>
            </a:r>
          </a:p>
          <a:p>
            <a:pPr algn="ctr">
              <a:buNone/>
            </a:pPr>
            <a:endParaRPr lang="cs-CZ" sz="3600" dirty="0">
              <a:latin typeface="Constantia" pitchFamily="18" charset="0"/>
            </a:endParaRPr>
          </a:p>
          <a:p>
            <a:pPr algn="ctr">
              <a:buNone/>
            </a:pPr>
            <a:r>
              <a:rPr lang="cs-CZ" sz="3600" dirty="0" smtClean="0">
                <a:latin typeface="Constantia" pitchFamily="18" charset="0"/>
              </a:rPr>
              <a:t>101 …</a:t>
            </a:r>
          </a:p>
          <a:p>
            <a:pPr algn="ctr">
              <a:buNone/>
            </a:pPr>
            <a:r>
              <a:rPr lang="cs-CZ" sz="3600" dirty="0" smtClean="0">
                <a:latin typeface="Constantia" pitchFamily="18" charset="0"/>
              </a:rPr>
              <a:t>111 …</a:t>
            </a:r>
          </a:p>
          <a:p>
            <a:pPr algn="ctr">
              <a:buNone/>
            </a:pPr>
            <a:r>
              <a:rPr lang="cs-CZ" sz="3600" dirty="0" smtClean="0">
                <a:latin typeface="Constantia" pitchFamily="18" charset="0"/>
              </a:rPr>
              <a:t>199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3856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>
                <a:latin typeface="Constantia" pitchFamily="18" charset="0"/>
              </a:rPr>
              <a:t>200 		300 		400 		500</a:t>
            </a:r>
          </a:p>
          <a:p>
            <a:pPr algn="ctr">
              <a:buNone/>
            </a:pPr>
            <a:r>
              <a:rPr lang="cs-CZ" dirty="0" smtClean="0">
                <a:latin typeface="Constantia" pitchFamily="18" charset="0"/>
              </a:rPr>
              <a:t>600		700 		800 		900 	   </a:t>
            </a:r>
            <a:r>
              <a:rPr lang="cs-CZ" b="1" dirty="0" smtClean="0">
                <a:latin typeface="Constantia" pitchFamily="18" charset="0"/>
              </a:rPr>
              <a:t>1 000</a:t>
            </a:r>
          </a:p>
          <a:p>
            <a:pPr algn="ctr">
              <a:buNone/>
            </a:pPr>
            <a:endParaRPr lang="cs-CZ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cs-CZ" dirty="0" smtClean="0">
                <a:latin typeface="Constantia" pitchFamily="18" charset="0"/>
              </a:rPr>
              <a:t>2 000 	3 000 	4 000 	5 000</a:t>
            </a:r>
          </a:p>
          <a:p>
            <a:pPr algn="ctr">
              <a:buNone/>
            </a:pPr>
            <a:r>
              <a:rPr lang="cs-CZ" dirty="0" smtClean="0">
                <a:latin typeface="Constantia" pitchFamily="18" charset="0"/>
              </a:rPr>
              <a:t>6 000 	7 000 	8000 	9000</a:t>
            </a:r>
          </a:p>
          <a:p>
            <a:pPr algn="ctr">
              <a:buNone/>
            </a:pPr>
            <a:endParaRPr lang="cs-CZ" dirty="0">
              <a:latin typeface="Constantia" pitchFamily="18" charset="0"/>
            </a:endParaRPr>
          </a:p>
          <a:p>
            <a:pPr algn="ctr">
              <a:buNone/>
            </a:pPr>
            <a:r>
              <a:rPr lang="cs-CZ" dirty="0" smtClean="0">
                <a:latin typeface="Constantia" pitchFamily="18" charset="0"/>
              </a:rPr>
              <a:t>10 000 		20 000	</a:t>
            </a:r>
          </a:p>
          <a:p>
            <a:pPr algn="ctr">
              <a:buNone/>
            </a:pPr>
            <a:r>
              <a:rPr lang="cs-CZ" dirty="0" smtClean="0">
                <a:latin typeface="Constantia" pitchFamily="18" charset="0"/>
              </a:rPr>
              <a:t>150 000</a:t>
            </a:r>
          </a:p>
          <a:p>
            <a:pPr algn="ctr">
              <a:buNone/>
            </a:pPr>
            <a:endParaRPr lang="cs-CZ" b="1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cs-CZ" b="1" dirty="0" smtClean="0">
                <a:latin typeface="Constantia" pitchFamily="18" charset="0"/>
              </a:rPr>
              <a:t>1 000 000</a:t>
            </a:r>
          </a:p>
          <a:p>
            <a:pPr algn="ctr">
              <a:buNone/>
            </a:pPr>
            <a:endParaRPr lang="cs-CZ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cs-CZ" b="1" dirty="0" smtClean="0">
                <a:latin typeface="Constantia" pitchFamily="18" charset="0"/>
              </a:rPr>
              <a:t>1 000 000 000</a:t>
            </a:r>
          </a:p>
        </p:txBody>
      </p:sp>
    </p:spTree>
    <p:extLst>
      <p:ext uri="{BB962C8B-B14F-4D97-AF65-F5344CB8AC3E}">
        <p14:creationId xmlns="" xmlns:p14="http://schemas.microsoft.com/office/powerpoint/2010/main" val="311787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onstantia" pitchFamily="18" charset="0"/>
              </a:rPr>
              <a:t>Číslovky řadové 1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>
                <a:latin typeface="Constantia" pitchFamily="18" charset="0"/>
              </a:rPr>
              <a:t>Typ </a:t>
            </a:r>
            <a:r>
              <a:rPr lang="cs-CZ" b="1" dirty="0">
                <a:latin typeface="Constantia" pitchFamily="18" charset="0"/>
              </a:rPr>
              <a:t>I.</a:t>
            </a:r>
            <a:r>
              <a:rPr lang="cs-CZ" dirty="0">
                <a:latin typeface="Constantia" pitchFamily="18" charset="0"/>
              </a:rPr>
              <a:t>  </a:t>
            </a:r>
            <a:r>
              <a:rPr lang="cs-CZ" dirty="0" smtClean="0">
                <a:latin typeface="Constantia" pitchFamily="18" charset="0"/>
              </a:rPr>
              <a:t>- </a:t>
            </a:r>
            <a:r>
              <a:rPr lang="cs-CZ" dirty="0" smtClean="0">
                <a:latin typeface="Constantia" pitchFamily="18" charset="0"/>
              </a:rPr>
              <a:t>datum</a:t>
            </a:r>
          </a:p>
          <a:p>
            <a:pPr algn="just">
              <a:buNone/>
            </a:pPr>
            <a:endParaRPr lang="cs-CZ" dirty="0" smtClean="0">
              <a:latin typeface="Constantia" pitchFamily="18" charset="0"/>
            </a:endParaRPr>
          </a:p>
          <a:p>
            <a:pPr algn="just">
              <a:buNone/>
            </a:pPr>
            <a:r>
              <a:rPr lang="cs-CZ" sz="4400" dirty="0" smtClean="0">
                <a:latin typeface="Constantia" pitchFamily="18" charset="0"/>
              </a:rPr>
              <a:t>1</a:t>
            </a:r>
            <a:r>
              <a:rPr lang="cs-CZ" sz="4400" dirty="0" smtClean="0">
                <a:latin typeface="Constantia" pitchFamily="18" charset="0"/>
              </a:rPr>
              <a:t>. října</a:t>
            </a:r>
            <a:endParaRPr lang="cs-CZ" sz="4400" dirty="0" smtClean="0">
              <a:latin typeface="Constantia" pitchFamily="18" charset="0"/>
            </a:endParaRPr>
          </a:p>
          <a:p>
            <a:pPr marL="514350" indent="-514350" algn="just">
              <a:buNone/>
            </a:pPr>
            <a:r>
              <a:rPr lang="cs-CZ" sz="4400" dirty="0" smtClean="0">
                <a:latin typeface="Constantia" pitchFamily="18" charset="0"/>
              </a:rPr>
              <a:t>22. </a:t>
            </a:r>
          </a:p>
          <a:p>
            <a:pPr marL="514350" indent="-514350" algn="just">
              <a:buNone/>
            </a:pPr>
            <a:r>
              <a:rPr lang="cs-CZ" sz="4400" dirty="0" smtClean="0">
                <a:latin typeface="Constantia" pitchFamily="18" charset="0"/>
              </a:rPr>
              <a:t>31</a:t>
            </a:r>
            <a:r>
              <a:rPr lang="cs-CZ" sz="4400" dirty="0" smtClean="0">
                <a:latin typeface="Constantia" pitchFamily="18" charset="0"/>
              </a:rPr>
              <a:t>. …</a:t>
            </a:r>
          </a:p>
          <a:p>
            <a:pPr marL="514350" indent="-514350" algn="just">
              <a:buNone/>
            </a:pPr>
            <a:r>
              <a:rPr lang="cs-CZ" sz="4400" dirty="0" smtClean="0">
                <a:latin typeface="Constantia" pitchFamily="18" charset="0"/>
              </a:rPr>
              <a:t>15. </a:t>
            </a:r>
            <a:r>
              <a:rPr lang="cs-CZ" sz="4400" dirty="0" smtClean="0">
                <a:latin typeface="Constantia" pitchFamily="18" charset="0"/>
              </a:rPr>
              <a:t>…</a:t>
            </a:r>
          </a:p>
          <a:p>
            <a:pPr marL="514350" indent="-514350" algn="just">
              <a:buNone/>
            </a:pPr>
            <a:r>
              <a:rPr lang="cs-CZ" sz="4400" dirty="0" smtClean="0">
                <a:latin typeface="Constantia" pitchFamily="18" charset="0"/>
              </a:rPr>
              <a:t>18. …</a:t>
            </a:r>
            <a:endParaRPr lang="cs-CZ" sz="4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934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onstantia" pitchFamily="18" charset="0"/>
              </a:rPr>
              <a:t>Číslovky </a:t>
            </a:r>
            <a:r>
              <a:rPr lang="cs-CZ" b="1" dirty="0" smtClean="0">
                <a:latin typeface="Constantia" pitchFamily="18" charset="0"/>
              </a:rPr>
              <a:t>řadové </a:t>
            </a:r>
            <a:endParaRPr lang="cs-CZ" b="1" dirty="0">
              <a:latin typeface="Constant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Constantia" pitchFamily="18" charset="0"/>
              </a:rPr>
              <a:t>Typ </a:t>
            </a:r>
            <a:r>
              <a:rPr lang="cs-CZ" b="1" dirty="0">
                <a:latin typeface="Constantia" pitchFamily="18" charset="0"/>
              </a:rPr>
              <a:t>II. </a:t>
            </a:r>
            <a:r>
              <a:rPr lang="cs-CZ" dirty="0" smtClean="0">
                <a:latin typeface="Constantia" pitchFamily="18" charset="0"/>
              </a:rPr>
              <a:t>– např. umístění v soutěži					</a:t>
            </a:r>
            <a:endParaRPr lang="cs-CZ" i="1" dirty="0" smtClean="0">
              <a:latin typeface="Constantia" pitchFamily="18" charset="0"/>
            </a:endParaRPr>
          </a:p>
          <a:p>
            <a:pPr>
              <a:buNone/>
            </a:pPr>
            <a:endParaRPr lang="cs-CZ" i="1" dirty="0" smtClean="0">
              <a:latin typeface="Constantia" pitchFamily="18" charset="0"/>
            </a:endParaRPr>
          </a:p>
          <a:p>
            <a:pPr>
              <a:buNone/>
            </a:pPr>
            <a:endParaRPr lang="cs-CZ" dirty="0">
              <a:latin typeface="Constantia" pitchFamily="18" charset="0"/>
            </a:endParaRPr>
          </a:p>
        </p:txBody>
      </p:sp>
      <p:pic>
        <p:nvPicPr>
          <p:cNvPr id="4" name="Obrázek 3" descr="01e499eabb_71477871_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3911190" cy="2448272"/>
          </a:xfrm>
          <a:prstGeom prst="rect">
            <a:avLst/>
          </a:prstGeom>
        </p:spPr>
      </p:pic>
      <p:pic>
        <p:nvPicPr>
          <p:cNvPr id="5" name="Obrázek 4" descr="thinking-clipart-free-vector-stick-man-thinking-clip-art_106724_Stick_Man_Thinking_clip_art_h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134928"/>
            <a:ext cx="720080" cy="1157547"/>
          </a:xfrm>
          <a:prstGeom prst="rect">
            <a:avLst/>
          </a:prstGeom>
        </p:spPr>
      </p:pic>
      <p:pic>
        <p:nvPicPr>
          <p:cNvPr id="6" name="Obrázek 5" descr="thinking-clipart-free-vector-stick-man-thinking-clip-art_106724_Stick_Man_Thinking_clip_art_h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350952"/>
            <a:ext cx="720080" cy="1157547"/>
          </a:xfrm>
          <a:prstGeom prst="rect">
            <a:avLst/>
          </a:prstGeom>
        </p:spPr>
      </p:pic>
      <p:pic>
        <p:nvPicPr>
          <p:cNvPr id="7" name="Obrázek 6" descr="thinking-clipart-free-vector-stick-man-thinking-clip-art_106724_Stick_Man_Thinking_clip_art_h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999644"/>
            <a:ext cx="720080" cy="1157548"/>
          </a:xfrm>
          <a:prstGeom prst="rect">
            <a:avLst/>
          </a:prstGeom>
        </p:spPr>
      </p:pic>
      <p:pic>
        <p:nvPicPr>
          <p:cNvPr id="8" name="Obrázek 7" descr="thinking-clipart-free-vector-stick-man-thinking-clip-art_106724_Stick_Man_Thinking_clip_art_h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4350952"/>
            <a:ext cx="720080" cy="1157548"/>
          </a:xfrm>
          <a:prstGeom prst="rect">
            <a:avLst/>
          </a:prstGeom>
        </p:spPr>
      </p:pic>
      <p:pic>
        <p:nvPicPr>
          <p:cNvPr id="9" name="Obrázek 8" descr="thinking-clipart-free-vector-stick-man-thinking-clip-art_106724_Stick_Man_Thinking_clip_art_h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4062920"/>
            <a:ext cx="720080" cy="1157548"/>
          </a:xfrm>
          <a:prstGeom prst="rect">
            <a:avLst/>
          </a:prstGeom>
        </p:spPr>
      </p:pic>
      <p:sp>
        <p:nvSpPr>
          <p:cNvPr id="10" name="Elipsa 9"/>
          <p:cNvSpPr/>
          <p:nvPr/>
        </p:nvSpPr>
        <p:spPr>
          <a:xfrm>
            <a:off x="8460432" y="50851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 flipV="1">
            <a:off x="8676456" y="5085184"/>
            <a:ext cx="63624" cy="80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8820472" y="508518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25114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233</Words>
  <Application>Microsoft Office PowerPoint</Application>
  <PresentationFormat>Předvádění na obrazovce (4:3)</PresentationFormat>
  <Paragraphs>112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2 Číslovky a počítání </vt:lpstr>
      <vt:lpstr>Snímek 2</vt:lpstr>
      <vt:lpstr>?</vt:lpstr>
      <vt:lpstr>Číslovky základní</vt:lpstr>
      <vt:lpstr>Snímek 5</vt:lpstr>
      <vt:lpstr>Snímek 6</vt:lpstr>
      <vt:lpstr>Snímek 7</vt:lpstr>
      <vt:lpstr>Číslovky řadové 1</vt:lpstr>
      <vt:lpstr>Číslovky řadové </vt:lpstr>
      <vt:lpstr>Číslovky řadové </vt:lpstr>
      <vt:lpstr>Číslovky násobné</vt:lpstr>
      <vt:lpstr>Snímek 12</vt:lpstr>
      <vt:lpstr>Snímek 13</vt:lpstr>
      <vt:lpstr>Sčítání</vt:lpstr>
      <vt:lpstr>Odčítání</vt:lpstr>
      <vt:lpstr>Násobení</vt:lpstr>
      <vt:lpstr>Dělení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 v ČZJ</dc:title>
  <dc:creator>Hricova</dc:creator>
  <cp:lastModifiedBy>Kateřina</cp:lastModifiedBy>
  <cp:revision>20</cp:revision>
  <dcterms:created xsi:type="dcterms:W3CDTF">2012-10-21T19:25:49Z</dcterms:created>
  <dcterms:modified xsi:type="dcterms:W3CDTF">2014-10-06T19:55:16Z</dcterms:modified>
</cp:coreProperties>
</file>